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5.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6.xml" ContentType="application/vnd.openxmlformats-officedocument.theme+xml"/>
  <Override PartName="/ppt/slideLayouts/slideLayout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7" r:id="rId4"/>
    <p:sldMasterId id="2147483702" r:id="rId5"/>
    <p:sldMasterId id="2147483710" r:id="rId6"/>
    <p:sldMasterId id="2147483704" r:id="rId7"/>
    <p:sldMasterId id="2147483718" r:id="rId8"/>
    <p:sldMasterId id="2147483706" r:id="rId9"/>
    <p:sldMasterId id="2147483648" r:id="rId10"/>
  </p:sldMasterIdLst>
  <p:notesMasterIdLst>
    <p:notesMasterId r:id="rId66"/>
  </p:notesMasterIdLst>
  <p:handoutMasterIdLst>
    <p:handoutMasterId r:id="rId67"/>
  </p:handoutMasterIdLst>
  <p:sldIdLst>
    <p:sldId id="371" r:id="rId11"/>
    <p:sldId id="362" r:id="rId12"/>
    <p:sldId id="297" r:id="rId13"/>
    <p:sldId id="363" r:id="rId14"/>
    <p:sldId id="329" r:id="rId15"/>
    <p:sldId id="300" r:id="rId16"/>
    <p:sldId id="304" r:id="rId17"/>
    <p:sldId id="330" r:id="rId18"/>
    <p:sldId id="331" r:id="rId19"/>
    <p:sldId id="364" r:id="rId20"/>
    <p:sldId id="315" r:id="rId21"/>
    <p:sldId id="332" r:id="rId22"/>
    <p:sldId id="333" r:id="rId23"/>
    <p:sldId id="365" r:id="rId24"/>
    <p:sldId id="317" r:id="rId25"/>
    <p:sldId id="334" r:id="rId26"/>
    <p:sldId id="335" r:id="rId27"/>
    <p:sldId id="336" r:id="rId28"/>
    <p:sldId id="366" r:id="rId29"/>
    <p:sldId id="318" r:id="rId30"/>
    <p:sldId id="316" r:id="rId31"/>
    <p:sldId id="337" r:id="rId32"/>
    <p:sldId id="338" r:id="rId33"/>
    <p:sldId id="339" r:id="rId34"/>
    <p:sldId id="320" r:id="rId35"/>
    <p:sldId id="342" r:id="rId36"/>
    <p:sldId id="340" r:id="rId37"/>
    <p:sldId id="344" r:id="rId38"/>
    <p:sldId id="343" r:id="rId39"/>
    <p:sldId id="341" r:id="rId40"/>
    <p:sldId id="367" r:id="rId41"/>
    <p:sldId id="322" r:id="rId42"/>
    <p:sldId id="321" r:id="rId43"/>
    <p:sldId id="323" r:id="rId44"/>
    <p:sldId id="345" r:id="rId45"/>
    <p:sldId id="346" r:id="rId46"/>
    <p:sldId id="347" r:id="rId47"/>
    <p:sldId id="348" r:id="rId48"/>
    <p:sldId id="319" r:id="rId49"/>
    <p:sldId id="307" r:id="rId50"/>
    <p:sldId id="349" r:id="rId51"/>
    <p:sldId id="350" r:id="rId52"/>
    <p:sldId id="351" r:id="rId53"/>
    <p:sldId id="324" r:id="rId54"/>
    <p:sldId id="352" r:id="rId55"/>
    <p:sldId id="353" r:id="rId56"/>
    <p:sldId id="354" r:id="rId57"/>
    <p:sldId id="325" r:id="rId58"/>
    <p:sldId id="368" r:id="rId59"/>
    <p:sldId id="326" r:id="rId60"/>
    <p:sldId id="356" r:id="rId61"/>
    <p:sldId id="357" r:id="rId62"/>
    <p:sldId id="355" r:id="rId63"/>
    <p:sldId id="370" r:id="rId64"/>
    <p:sldId id="361" r:id="rId65"/>
  </p:sldIdLst>
  <p:sldSz cx="12192000" cy="6858000"/>
  <p:notesSz cx="6858000" cy="9144000"/>
  <p:defaultTextStyle>
    <a:defPPr>
      <a:defRPr lang="fr-FR"/>
    </a:defPPr>
    <a:lvl1pPr marL="0" algn="l" defTabSz="609493" rtl="0" eaLnBrk="1" latinLnBrk="0" hangingPunct="1">
      <a:defRPr sz="2400" kern="1200">
        <a:solidFill>
          <a:schemeClr val="tx1"/>
        </a:solidFill>
        <a:latin typeface="+mn-lt"/>
        <a:ea typeface="+mn-ea"/>
        <a:cs typeface="+mn-cs"/>
      </a:defRPr>
    </a:lvl1pPr>
    <a:lvl2pPr marL="609493" algn="l" defTabSz="609493" rtl="0" eaLnBrk="1" latinLnBrk="0" hangingPunct="1">
      <a:defRPr sz="2400" kern="1200">
        <a:solidFill>
          <a:schemeClr val="tx1"/>
        </a:solidFill>
        <a:latin typeface="+mn-lt"/>
        <a:ea typeface="+mn-ea"/>
        <a:cs typeface="+mn-cs"/>
      </a:defRPr>
    </a:lvl2pPr>
    <a:lvl3pPr marL="1218987" algn="l" defTabSz="609493" rtl="0" eaLnBrk="1" latinLnBrk="0" hangingPunct="1">
      <a:defRPr sz="2400" kern="1200">
        <a:solidFill>
          <a:schemeClr val="tx1"/>
        </a:solidFill>
        <a:latin typeface="+mn-lt"/>
        <a:ea typeface="+mn-ea"/>
        <a:cs typeface="+mn-cs"/>
      </a:defRPr>
    </a:lvl3pPr>
    <a:lvl4pPr marL="1828480" algn="l" defTabSz="609493" rtl="0" eaLnBrk="1" latinLnBrk="0" hangingPunct="1">
      <a:defRPr sz="2400" kern="1200">
        <a:solidFill>
          <a:schemeClr val="tx1"/>
        </a:solidFill>
        <a:latin typeface="+mn-lt"/>
        <a:ea typeface="+mn-ea"/>
        <a:cs typeface="+mn-cs"/>
      </a:defRPr>
    </a:lvl4pPr>
    <a:lvl5pPr marL="2437973" algn="l" defTabSz="609493" rtl="0" eaLnBrk="1" latinLnBrk="0" hangingPunct="1">
      <a:defRPr sz="2400" kern="1200">
        <a:solidFill>
          <a:schemeClr val="tx1"/>
        </a:solidFill>
        <a:latin typeface="+mn-lt"/>
        <a:ea typeface="+mn-ea"/>
        <a:cs typeface="+mn-cs"/>
      </a:defRPr>
    </a:lvl5pPr>
    <a:lvl6pPr marL="3047467" algn="l" defTabSz="609493" rtl="0" eaLnBrk="1" latinLnBrk="0" hangingPunct="1">
      <a:defRPr sz="2400" kern="1200">
        <a:solidFill>
          <a:schemeClr val="tx1"/>
        </a:solidFill>
        <a:latin typeface="+mn-lt"/>
        <a:ea typeface="+mn-ea"/>
        <a:cs typeface="+mn-cs"/>
      </a:defRPr>
    </a:lvl6pPr>
    <a:lvl7pPr marL="3656960" algn="l" defTabSz="609493" rtl="0" eaLnBrk="1" latinLnBrk="0" hangingPunct="1">
      <a:defRPr sz="2400" kern="1200">
        <a:solidFill>
          <a:schemeClr val="tx1"/>
        </a:solidFill>
        <a:latin typeface="+mn-lt"/>
        <a:ea typeface="+mn-ea"/>
        <a:cs typeface="+mn-cs"/>
      </a:defRPr>
    </a:lvl7pPr>
    <a:lvl8pPr marL="4266453" algn="l" defTabSz="609493" rtl="0" eaLnBrk="1" latinLnBrk="0" hangingPunct="1">
      <a:defRPr sz="2400" kern="1200">
        <a:solidFill>
          <a:schemeClr val="tx1"/>
        </a:solidFill>
        <a:latin typeface="+mn-lt"/>
        <a:ea typeface="+mn-ea"/>
        <a:cs typeface="+mn-cs"/>
      </a:defRPr>
    </a:lvl8pPr>
    <a:lvl9pPr marL="4875947" algn="l" defTabSz="609493"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73" userDrawn="1">
          <p15:clr>
            <a:srgbClr val="A4A3A4"/>
          </p15:clr>
        </p15:guide>
        <p15:guide id="2" pos="664"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BA0C5AB-D991-2117-A80E-E5D9DA40C23F}" name="Laure WAVRANT" initials="LW" userId="S::Laure.WAVRANT@aftral.com::2fe7e9d6-1a75-49d4-8dbc-07f242afd4d9" providerId="AD"/>
  <p188:author id="{5CCE08C7-6989-62EA-F4D4-9904D7C29A08}" name="Stéphanie DESMOND" initials="SD" userId="S::s.desmond@logistic-low-carbon.fr::46716b4e-ec42-41d2-8b2d-51e8be4fa9d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33"/>
    <a:srgbClr val="009999"/>
    <a:srgbClr val="44A09B"/>
    <a:srgbClr val="3AA9A5"/>
    <a:srgbClr val="AEDCDA"/>
    <a:srgbClr val="73CFB7"/>
    <a:srgbClr val="00A09E"/>
    <a:srgbClr val="9CCC7E"/>
    <a:srgbClr val="1CD2CE"/>
    <a:srgbClr val="2EAC6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5" d="100"/>
          <a:sy n="115" d="100"/>
        </p:scale>
        <p:origin x="546" y="120"/>
      </p:cViewPr>
      <p:guideLst>
        <p:guide orient="horz" pos="1173"/>
        <p:guide pos="664"/>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1.xml"/><Relationship Id="rId72"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handoutMaster" Target="handoutMasters/handoutMaster1.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072ED45-6EF5-4314-910C-5A9F545BD5C3}" type="datetime1">
              <a:rPr lang="fr-FR" smtClean="0"/>
              <a:t>21/06/2024</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fr-FR"/>
              <a:t>xxxxxxxxxxxxxxxxxxxxxxxxxxxxxxx</a:t>
            </a: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66FFE55-A826-5444-A9EE-D3B80529A9D4}" type="slidenum">
              <a:rPr lang="fr-FR" smtClean="0"/>
              <a:pPr/>
              <a:t>‹N°›</a:t>
            </a:fld>
            <a:endParaRPr lang="fr-FR"/>
          </a:p>
        </p:txBody>
      </p:sp>
    </p:spTree>
    <p:extLst>
      <p:ext uri="{BB962C8B-B14F-4D97-AF65-F5344CB8AC3E}">
        <p14:creationId xmlns:p14="http://schemas.microsoft.com/office/powerpoint/2010/main" val="259937381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F40B0D-9759-4D4D-A997-61216A4FDEFE}" type="datetime1">
              <a:rPr lang="fr-FR" smtClean="0"/>
              <a:t>21/06/2024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fr-FR"/>
              <a:t>xxxxxxxxxxxxxxxxxxxxxxxxxxxxxxx</a:t>
            </a: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B71ED6-B493-974F-92EF-7DC4AAFD914F}" type="slidenum">
              <a:rPr lang="fr-FR" smtClean="0"/>
              <a:pPr/>
              <a:t>‹N°›</a:t>
            </a:fld>
            <a:endParaRPr lang="fr-FR"/>
          </a:p>
        </p:txBody>
      </p:sp>
    </p:spTree>
    <p:extLst>
      <p:ext uri="{BB962C8B-B14F-4D97-AF65-F5344CB8AC3E}">
        <p14:creationId xmlns:p14="http://schemas.microsoft.com/office/powerpoint/2010/main" val="1194762891"/>
      </p:ext>
    </p:extLst>
  </p:cSld>
  <p:clrMap bg1="lt1" tx1="dk1" bg2="lt2" tx2="dk2" accent1="accent1" accent2="accent2" accent3="accent3" accent4="accent4" accent5="accent5" accent6="accent6" hlink="hlink" folHlink="folHlink"/>
  <p:hf sldNum="0" hdr="0" ftr="0" dt="0"/>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Tree>
    <p:extLst>
      <p:ext uri="{BB962C8B-B14F-4D97-AF65-F5344CB8AC3E}">
        <p14:creationId xmlns:p14="http://schemas.microsoft.com/office/powerpoint/2010/main" val="739453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Tree>
    <p:extLst>
      <p:ext uri="{BB962C8B-B14F-4D97-AF65-F5344CB8AC3E}">
        <p14:creationId xmlns:p14="http://schemas.microsoft.com/office/powerpoint/2010/main" val="3177802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Tree>
    <p:extLst>
      <p:ext uri="{BB962C8B-B14F-4D97-AF65-F5344CB8AC3E}">
        <p14:creationId xmlns:p14="http://schemas.microsoft.com/office/powerpoint/2010/main" val="19685071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2020788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Tree>
    <p:extLst>
      <p:ext uri="{BB962C8B-B14F-4D97-AF65-F5344CB8AC3E}">
        <p14:creationId xmlns:p14="http://schemas.microsoft.com/office/powerpoint/2010/main" val="1377173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Tree>
    <p:extLst>
      <p:ext uri="{BB962C8B-B14F-4D97-AF65-F5344CB8AC3E}">
        <p14:creationId xmlns:p14="http://schemas.microsoft.com/office/powerpoint/2010/main" val="16334397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Tree>
    <p:extLst>
      <p:ext uri="{BB962C8B-B14F-4D97-AF65-F5344CB8AC3E}">
        <p14:creationId xmlns:p14="http://schemas.microsoft.com/office/powerpoint/2010/main" val="41448189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Fond couvertur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7492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Fond sommaire détaillé">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6426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Fond sommaire light">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423448B1-48D6-469C-8B46-A123D1B249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346D36-C4E2-4C3E-814E-6FB9A1099B18}" type="datetime1">
              <a:rPr lang="fr-FR" smtClean="0"/>
              <a:t>21/06/2024</a:t>
            </a:fld>
            <a:endParaRPr lang="fr-FR"/>
          </a:p>
        </p:txBody>
      </p:sp>
      <p:sp>
        <p:nvSpPr>
          <p:cNvPr id="3" name="Espace réservé du pied de page 2">
            <a:extLst>
              <a:ext uri="{FF2B5EF4-FFF2-40B4-BE49-F238E27FC236}">
                <a16:creationId xmlns:a16="http://schemas.microsoft.com/office/drawing/2014/main" id="{EC70C799-C323-4AD5-85DB-AF732B684A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NOM DU DOCUMENT</a:t>
            </a:r>
          </a:p>
        </p:txBody>
      </p:sp>
      <p:sp>
        <p:nvSpPr>
          <p:cNvPr id="4" name="Espace réservé du numéro de diapositive 5">
            <a:extLst>
              <a:ext uri="{FF2B5EF4-FFF2-40B4-BE49-F238E27FC236}">
                <a16:creationId xmlns:a16="http://schemas.microsoft.com/office/drawing/2014/main" id="{0EC8A53D-724C-4B63-9827-F65865F493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4E8528-8995-41C5-85C7-06E3E0B70F35}" type="slidenum">
              <a:rPr lang="fr-FR" smtClean="0"/>
              <a:t>‹N°›</a:t>
            </a:fld>
            <a:endParaRPr lang="fr-FR"/>
          </a:p>
        </p:txBody>
      </p:sp>
    </p:spTree>
    <p:extLst>
      <p:ext uri="{BB962C8B-B14F-4D97-AF65-F5344CB8AC3E}">
        <p14:creationId xmlns:p14="http://schemas.microsoft.com/office/powerpoint/2010/main" val="38732820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Fond chapitr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653489CF-F795-4A42-B3C4-7F72B4B593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E8151D-6C85-4300-A524-EAD8B22BF625}" type="datetime1">
              <a:rPr lang="fr-FR" smtClean="0"/>
              <a:t>21/06/2024</a:t>
            </a:fld>
            <a:endParaRPr lang="fr-FR"/>
          </a:p>
        </p:txBody>
      </p:sp>
      <p:sp>
        <p:nvSpPr>
          <p:cNvPr id="3" name="Espace réservé du pied de page 2">
            <a:extLst>
              <a:ext uri="{FF2B5EF4-FFF2-40B4-BE49-F238E27FC236}">
                <a16:creationId xmlns:a16="http://schemas.microsoft.com/office/drawing/2014/main" id="{86DB6B92-92F5-42AC-BE81-6020E737A7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NOM DU DOCUMENT</a:t>
            </a:r>
          </a:p>
        </p:txBody>
      </p:sp>
      <p:sp>
        <p:nvSpPr>
          <p:cNvPr id="4" name="Espace réservé du numéro de diapositive 5">
            <a:extLst>
              <a:ext uri="{FF2B5EF4-FFF2-40B4-BE49-F238E27FC236}">
                <a16:creationId xmlns:a16="http://schemas.microsoft.com/office/drawing/2014/main" id="{8208AEE1-D835-4A4F-82AF-59088DE39E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4E8528-8995-41C5-85C7-06E3E0B70F35}" type="slidenum">
              <a:rPr lang="fr-FR" smtClean="0"/>
              <a:t>‹N°›</a:t>
            </a:fld>
            <a:endParaRPr lang="fr-FR"/>
          </a:p>
        </p:txBody>
      </p:sp>
    </p:spTree>
    <p:extLst>
      <p:ext uri="{BB962C8B-B14F-4D97-AF65-F5344CB8AC3E}">
        <p14:creationId xmlns:p14="http://schemas.microsoft.com/office/powerpoint/2010/main" val="3298887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andeau titre pleine pag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02E3228B-C749-4EDD-9FC7-5A34C04236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0C67EC-1EC7-4D9C-AEF0-E788495B2686}" type="datetime1">
              <a:rPr lang="fr-FR" smtClean="0"/>
              <a:t>21/06/2024</a:t>
            </a:fld>
            <a:endParaRPr lang="fr-FR"/>
          </a:p>
        </p:txBody>
      </p:sp>
      <p:sp>
        <p:nvSpPr>
          <p:cNvPr id="3" name="Espace réservé du pied de page 2">
            <a:extLst>
              <a:ext uri="{FF2B5EF4-FFF2-40B4-BE49-F238E27FC236}">
                <a16:creationId xmlns:a16="http://schemas.microsoft.com/office/drawing/2014/main" id="{A5421331-0190-471D-BDC0-D8A1AC5F26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NOM DU DOCUMENT</a:t>
            </a:r>
          </a:p>
        </p:txBody>
      </p:sp>
      <p:sp>
        <p:nvSpPr>
          <p:cNvPr id="4" name="Espace réservé du numéro de diapositive 5">
            <a:extLst>
              <a:ext uri="{FF2B5EF4-FFF2-40B4-BE49-F238E27FC236}">
                <a16:creationId xmlns:a16="http://schemas.microsoft.com/office/drawing/2014/main" id="{B5C08EE2-85FF-479D-A391-2AE4A93ED6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4E8528-8995-41C5-85C7-06E3E0B70F35}" type="slidenum">
              <a:rPr lang="fr-FR" smtClean="0"/>
              <a:t>‹N°›</a:t>
            </a:fld>
            <a:endParaRPr lang="fr-FR"/>
          </a:p>
        </p:txBody>
      </p:sp>
    </p:spTree>
    <p:extLst>
      <p:ext uri="{BB962C8B-B14F-4D97-AF65-F5344CB8AC3E}">
        <p14:creationId xmlns:p14="http://schemas.microsoft.com/office/powerpoint/2010/main" val="3652173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andeau titre pleine page - tubes">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AFA5DD61-7F5C-43F3-A905-2087A966D97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266929">
            <a:off x="11033811" y="5343524"/>
            <a:ext cx="1557337" cy="1557337"/>
          </a:xfrm>
          <a:prstGeom prst="rect">
            <a:avLst/>
          </a:prstGeom>
        </p:spPr>
      </p:pic>
      <p:sp>
        <p:nvSpPr>
          <p:cNvPr id="3" name="Espace réservé de la date 1">
            <a:extLst>
              <a:ext uri="{FF2B5EF4-FFF2-40B4-BE49-F238E27FC236}">
                <a16:creationId xmlns:a16="http://schemas.microsoft.com/office/drawing/2014/main" id="{62C8DC7C-EC0A-4F07-935D-EBC40CD8F8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026B79-6529-4EE3-BCBC-61403BC1472E}" type="datetime1">
              <a:rPr lang="fr-FR" smtClean="0"/>
              <a:t>21/06/2024</a:t>
            </a:fld>
            <a:endParaRPr lang="fr-FR"/>
          </a:p>
        </p:txBody>
      </p:sp>
      <p:sp>
        <p:nvSpPr>
          <p:cNvPr id="4" name="Espace réservé du pied de page 2">
            <a:extLst>
              <a:ext uri="{FF2B5EF4-FFF2-40B4-BE49-F238E27FC236}">
                <a16:creationId xmlns:a16="http://schemas.microsoft.com/office/drawing/2014/main" id="{4A93F65B-1F36-4353-9705-EE958CCAF1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NOM DU DOCUMENT</a:t>
            </a:r>
          </a:p>
        </p:txBody>
      </p:sp>
      <p:sp>
        <p:nvSpPr>
          <p:cNvPr id="5" name="Espace réservé du numéro de diapositive 5">
            <a:extLst>
              <a:ext uri="{FF2B5EF4-FFF2-40B4-BE49-F238E27FC236}">
                <a16:creationId xmlns:a16="http://schemas.microsoft.com/office/drawing/2014/main" id="{E2DBB984-8256-47A0-917B-5DF61A5CE7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4E8528-8995-41C5-85C7-06E3E0B70F35}" type="slidenum">
              <a:rPr lang="fr-FR" smtClean="0"/>
              <a:t>‹N°›</a:t>
            </a:fld>
            <a:endParaRPr lang="fr-FR"/>
          </a:p>
        </p:txBody>
      </p:sp>
    </p:spTree>
    <p:extLst>
      <p:ext uri="{BB962C8B-B14F-4D97-AF65-F5344CB8AC3E}">
        <p14:creationId xmlns:p14="http://schemas.microsoft.com/office/powerpoint/2010/main" val="1139418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andeau titre demi-pag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5540EED2-5201-4E7D-8317-171DF62C1E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71A226-970E-49A9-AF28-79011595510A}" type="datetime1">
              <a:rPr lang="fr-FR" smtClean="0"/>
              <a:t>21/06/2024</a:t>
            </a:fld>
            <a:endParaRPr lang="fr-FR"/>
          </a:p>
        </p:txBody>
      </p:sp>
      <p:sp>
        <p:nvSpPr>
          <p:cNvPr id="3" name="Espace réservé du pied de page 2">
            <a:extLst>
              <a:ext uri="{FF2B5EF4-FFF2-40B4-BE49-F238E27FC236}">
                <a16:creationId xmlns:a16="http://schemas.microsoft.com/office/drawing/2014/main" id="{001D98AB-6641-4A8C-A741-4BB6A3271E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NOM DU DOCUMENT</a:t>
            </a:r>
          </a:p>
        </p:txBody>
      </p:sp>
      <p:sp>
        <p:nvSpPr>
          <p:cNvPr id="4" name="Espace réservé du numéro de diapositive 5">
            <a:extLst>
              <a:ext uri="{FF2B5EF4-FFF2-40B4-BE49-F238E27FC236}">
                <a16:creationId xmlns:a16="http://schemas.microsoft.com/office/drawing/2014/main" id="{75A333BD-B376-4274-B455-6A941FB579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4E8528-8995-41C5-85C7-06E3E0B70F35}" type="slidenum">
              <a:rPr lang="fr-FR" smtClean="0"/>
              <a:t>‹N°›</a:t>
            </a:fld>
            <a:endParaRPr lang="fr-FR"/>
          </a:p>
        </p:txBody>
      </p:sp>
    </p:spTree>
    <p:extLst>
      <p:ext uri="{BB962C8B-B14F-4D97-AF65-F5344CB8AC3E}">
        <p14:creationId xmlns:p14="http://schemas.microsoft.com/office/powerpoint/2010/main" val="18536255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andeau titre demi-page-tubes">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8E96E13C-55E5-4702-B3B6-76139C6E44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266929">
            <a:off x="11033811" y="5343524"/>
            <a:ext cx="1557337" cy="1557337"/>
          </a:xfrm>
          <a:prstGeom prst="rect">
            <a:avLst/>
          </a:prstGeom>
        </p:spPr>
      </p:pic>
      <p:sp>
        <p:nvSpPr>
          <p:cNvPr id="3" name="Espace réservé de la date 1">
            <a:extLst>
              <a:ext uri="{FF2B5EF4-FFF2-40B4-BE49-F238E27FC236}">
                <a16:creationId xmlns:a16="http://schemas.microsoft.com/office/drawing/2014/main" id="{AD48553E-8E2A-432C-A2A0-0CDE9E3248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2ADE9C-308B-43AD-AF81-05A3526D5F84}" type="datetime1">
              <a:rPr lang="fr-FR" smtClean="0"/>
              <a:t>21/06/2024</a:t>
            </a:fld>
            <a:endParaRPr lang="fr-FR"/>
          </a:p>
        </p:txBody>
      </p:sp>
      <p:sp>
        <p:nvSpPr>
          <p:cNvPr id="4" name="Espace réservé du pied de page 2">
            <a:extLst>
              <a:ext uri="{FF2B5EF4-FFF2-40B4-BE49-F238E27FC236}">
                <a16:creationId xmlns:a16="http://schemas.microsoft.com/office/drawing/2014/main" id="{AA8D8290-07AF-475D-87D5-28D80969A4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NOM DU DOCUMENT</a:t>
            </a:r>
          </a:p>
        </p:txBody>
      </p:sp>
      <p:sp>
        <p:nvSpPr>
          <p:cNvPr id="5" name="Espace réservé du numéro de diapositive 5">
            <a:extLst>
              <a:ext uri="{FF2B5EF4-FFF2-40B4-BE49-F238E27FC236}">
                <a16:creationId xmlns:a16="http://schemas.microsoft.com/office/drawing/2014/main" id="{25D7AD44-69DF-4D4B-A50D-DE44153D05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4E8528-8995-41C5-85C7-06E3E0B70F35}" type="slidenum">
              <a:rPr lang="fr-FR" smtClean="0"/>
              <a:t>‹N°›</a:t>
            </a:fld>
            <a:endParaRPr lang="fr-FR"/>
          </a:p>
        </p:txBody>
      </p:sp>
    </p:spTree>
    <p:extLst>
      <p:ext uri="{BB962C8B-B14F-4D97-AF65-F5344CB8AC3E}">
        <p14:creationId xmlns:p14="http://schemas.microsoft.com/office/powerpoint/2010/main" val="382796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re">
    <p:spTree>
      <p:nvGrpSpPr>
        <p:cNvPr id="1" name=""/>
        <p:cNvGrpSpPr/>
        <p:nvPr/>
      </p:nvGrpSpPr>
      <p:grpSpPr>
        <a:xfrm>
          <a:off x="0" y="0"/>
          <a:ext cx="0" cy="0"/>
          <a:chOff x="0" y="0"/>
          <a:chExt cx="0" cy="0"/>
        </a:xfrm>
      </p:grpSpPr>
      <p:sp>
        <p:nvSpPr>
          <p:cNvPr id="11" name="Auteur et date"/>
          <p:cNvSpPr txBox="1">
            <a:spLocks noGrp="1"/>
          </p:cNvSpPr>
          <p:nvPr>
            <p:ph type="body" sz="quarter" idx="21" hasCustomPrompt="1"/>
          </p:nvPr>
        </p:nvSpPr>
        <p:spPr>
          <a:xfrm>
            <a:off x="600670" y="5929931"/>
            <a:ext cx="10985502"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Auteur et date</a:t>
            </a:r>
          </a:p>
        </p:txBody>
      </p:sp>
      <p:sp>
        <p:nvSpPr>
          <p:cNvPr id="12" name="Titre de la présentation"/>
          <p:cNvSpPr txBox="1">
            <a:spLocks noGrp="1"/>
          </p:cNvSpPr>
          <p:nvPr>
            <p:ph type="title" hasCustomPrompt="1"/>
          </p:nvPr>
        </p:nvSpPr>
        <p:spPr>
          <a:xfrm>
            <a:off x="603248" y="1287496"/>
            <a:ext cx="10985502" cy="2324101"/>
          </a:xfrm>
          <a:prstGeom prst="rect">
            <a:avLst/>
          </a:prstGeom>
        </p:spPr>
        <p:txBody>
          <a:bodyPr anchor="b"/>
          <a:lstStyle>
            <a:lvl1pPr>
              <a:defRPr sz="5800" spc="-116"/>
            </a:lvl1pPr>
          </a:lstStyle>
          <a:p>
            <a:r>
              <a:t>Titre de la présentation</a:t>
            </a:r>
          </a:p>
        </p:txBody>
      </p:sp>
      <p:sp>
        <p:nvSpPr>
          <p:cNvPr id="13" name="Texte niveau 1…"/>
          <p:cNvSpPr txBox="1">
            <a:spLocks noGrp="1"/>
          </p:cNvSpPr>
          <p:nvPr>
            <p:ph type="body" sz="quarter" idx="1" hasCustomPrompt="1"/>
          </p:nvPr>
        </p:nvSpPr>
        <p:spPr>
          <a:xfrm>
            <a:off x="600671" y="3611595"/>
            <a:ext cx="10985501" cy="952501"/>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Sous-titre de la présentation</a:t>
            </a:r>
          </a:p>
          <a:p>
            <a:pPr lvl="1"/>
            <a:endParaRPr/>
          </a:p>
          <a:p>
            <a:pPr lvl="2"/>
            <a:endParaRPr/>
          </a:p>
          <a:p>
            <a:pPr lvl="3"/>
            <a:endParaRPr/>
          </a:p>
          <a:p>
            <a:pPr lvl="4"/>
            <a:endParaRPr/>
          </a:p>
        </p:txBody>
      </p:sp>
      <p:sp>
        <p:nvSpPr>
          <p:cNvPr id="14"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3.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4.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Image" descr="Image">
            <a:extLst>
              <a:ext uri="{FF2B5EF4-FFF2-40B4-BE49-F238E27FC236}">
                <a16:creationId xmlns:a16="http://schemas.microsoft.com/office/drawing/2014/main" id="{F355EFC9-2B90-44BB-B020-5C397AD2BBAF}"/>
              </a:ext>
            </a:extLst>
          </p:cNvPr>
          <p:cNvPicPr>
            <a:picLocks noChangeAspect="1"/>
          </p:cNvPicPr>
          <p:nvPr userDrawn="1"/>
        </p:nvPicPr>
        <p:blipFill>
          <a:blip r:embed="rId3"/>
          <a:stretch>
            <a:fillRect/>
          </a:stretch>
        </p:blipFill>
        <p:spPr>
          <a:xfrm>
            <a:off x="-45679" y="-7705"/>
            <a:ext cx="12238969" cy="4862617"/>
          </a:xfrm>
          <a:prstGeom prst="rect">
            <a:avLst/>
          </a:prstGeom>
          <a:ln w="12700">
            <a:miter lim="400000"/>
          </a:ln>
        </p:spPr>
      </p:pic>
      <p:pic>
        <p:nvPicPr>
          <p:cNvPr id="5" name="Image 4">
            <a:extLst>
              <a:ext uri="{FF2B5EF4-FFF2-40B4-BE49-F238E27FC236}">
                <a16:creationId xmlns:a16="http://schemas.microsoft.com/office/drawing/2014/main" id="{4AB1CB09-4880-4866-8C9E-88A1740C41D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52997" y="-147620"/>
            <a:ext cx="4013134" cy="2025632"/>
          </a:xfrm>
          <a:prstGeom prst="rect">
            <a:avLst/>
          </a:prstGeom>
        </p:spPr>
      </p:pic>
      <p:pic>
        <p:nvPicPr>
          <p:cNvPr id="8" name="Image 7">
            <a:extLst>
              <a:ext uri="{FF2B5EF4-FFF2-40B4-BE49-F238E27FC236}">
                <a16:creationId xmlns:a16="http://schemas.microsoft.com/office/drawing/2014/main" id="{547F534C-694A-4C6D-ACCC-20CCD1173EA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1072460">
            <a:off x="-994614" y="-1510546"/>
            <a:ext cx="3004680" cy="3004680"/>
          </a:xfrm>
          <a:prstGeom prst="rect">
            <a:avLst/>
          </a:prstGeom>
        </p:spPr>
      </p:pic>
    </p:spTree>
    <p:extLst>
      <p:ext uri="{BB962C8B-B14F-4D97-AF65-F5344CB8AC3E}">
        <p14:creationId xmlns:p14="http://schemas.microsoft.com/office/powerpoint/2010/main" val="2241666491"/>
      </p:ext>
    </p:extLst>
  </p:cSld>
  <p:clrMap bg1="lt1" tx1="dk1" bg2="lt2" tx2="dk2" accent1="accent1" accent2="accent2" accent3="accent3" accent4="accent4" accent5="accent5" accent6="accent6" hlink="hlink" folHlink="folHlink"/>
  <p:sldLayoutIdLst>
    <p:sldLayoutId id="2147483664" r:id="rId1"/>
  </p:sldLayoutIdLst>
  <p:hf hdr="0" ftr="0" dt="0"/>
  <p:txStyles>
    <p:titleStyle>
      <a:lvl1pPr algn="l" defTabSz="6858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0" marR="0" indent="0" algn="l" defTabSz="685800" rtl="0" eaLnBrk="1" fontAlgn="auto" latinLnBrk="0" hangingPunct="1">
        <a:lnSpc>
          <a:spcPct val="150000"/>
        </a:lnSpc>
        <a:spcBef>
          <a:spcPts val="1200"/>
        </a:spcBef>
        <a:spcAft>
          <a:spcPts val="0"/>
        </a:spcAft>
        <a:buClr>
          <a:srgbClr val="B41572"/>
        </a:buClr>
        <a:buSzTx/>
        <a:buFont typeface="Wingdings"/>
        <a:buNone/>
        <a:tabLst/>
        <a:defRPr lang="fr-FR" sz="1600" kern="1200" dirty="0" smtClean="0">
          <a:solidFill>
            <a:schemeClr val="tx1"/>
          </a:solidFill>
          <a:latin typeface="Roboto Condensed Light" panose="02000000000000000000" pitchFamily="2" charset="0"/>
          <a:ea typeface="Roboto Condensed Light" panose="02000000000000000000" pitchFamily="2" charset="0"/>
          <a:cs typeface="Roboto Condensed Light" panose="02000000000000000000" pitchFamily="2" charset="0"/>
        </a:defRPr>
      </a:lvl1pPr>
      <a:lvl2pPr marL="514350" indent="-171450" algn="l" defTabSz="685800" rtl="0" eaLnBrk="1" latinLnBrk="0" hangingPunct="1">
        <a:lnSpc>
          <a:spcPct val="90000"/>
        </a:lnSpc>
        <a:spcBef>
          <a:spcPts val="375"/>
        </a:spcBef>
        <a:buFont typeface="Arial" panose="020B0604020202020204" pitchFamily="34" charset="0"/>
        <a:buChar char="•"/>
        <a:defRPr lang="fr-FR" sz="1400" kern="1200" dirty="0" smtClean="0">
          <a:solidFill>
            <a:srgbClr val="CC3399"/>
          </a:solidFill>
          <a:latin typeface="DINPro-Ligh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lang="fr-FR" sz="1400" kern="1200" dirty="0" smtClean="0">
          <a:solidFill>
            <a:srgbClr val="CC3399"/>
          </a:solidFill>
          <a:latin typeface="DINPro-Ligh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lang="fr-FR" sz="1400" kern="1200" dirty="0" smtClean="0">
          <a:solidFill>
            <a:srgbClr val="CC3399"/>
          </a:solidFill>
          <a:latin typeface="DINPro-Ligh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lang="fr-FR" sz="1400" kern="1200" dirty="0">
          <a:solidFill>
            <a:srgbClr val="CC3399"/>
          </a:solidFill>
          <a:latin typeface="DINPro-Ligh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Text Box 8">
            <a:extLst>
              <a:ext uri="{FF2B5EF4-FFF2-40B4-BE49-F238E27FC236}">
                <a16:creationId xmlns:a16="http://schemas.microsoft.com/office/drawing/2014/main" id="{2518CC58-531C-48F1-BC5D-D86792EDE69E}"/>
              </a:ext>
            </a:extLst>
          </p:cNvPr>
          <p:cNvSpPr txBox="1">
            <a:spLocks noChangeArrowheads="1"/>
          </p:cNvSpPr>
          <p:nvPr userDrawn="1"/>
        </p:nvSpPr>
        <p:spPr bwMode="auto">
          <a:xfrm>
            <a:off x="11869615" y="6563553"/>
            <a:ext cx="457200" cy="1567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67500" tIns="35100" rIns="67500" bIns="35100">
            <a:spAutoFit/>
          </a:bodyPr>
          <a:lstStyle/>
          <a:p>
            <a:pPr hangingPunct="0">
              <a:lnSpc>
                <a:spcPct val="93000"/>
              </a:lnSpc>
              <a:spcBef>
                <a:spcPct val="50000"/>
              </a:spcBef>
              <a:buClr>
                <a:srgbClr val="000000"/>
              </a:buClr>
              <a:buSzPct val="100000"/>
              <a:buFont typeface="Times New Roman" charset="0"/>
              <a:buNone/>
              <a:defRPr/>
            </a:pPr>
            <a:fld id="{59509B94-84A5-BF4F-9C2A-7EA9B89B457B}" type="slidenum">
              <a:rPr lang="fr-FR" sz="600" b="0">
                <a:solidFill>
                  <a:srgbClr val="494C51"/>
                </a:solidFill>
                <a:latin typeface="ＭＳ Ｐゴシック" charset="0"/>
                <a:cs typeface="Arial" charset="0"/>
              </a:rPr>
              <a:pPr hangingPunct="0">
                <a:lnSpc>
                  <a:spcPct val="93000"/>
                </a:lnSpc>
                <a:spcBef>
                  <a:spcPct val="50000"/>
                </a:spcBef>
                <a:buClr>
                  <a:srgbClr val="000000"/>
                </a:buClr>
                <a:buSzPct val="100000"/>
                <a:buFont typeface="Times New Roman" charset="0"/>
                <a:buNone/>
                <a:defRPr/>
              </a:pPr>
              <a:t>‹N°›</a:t>
            </a:fld>
            <a:endParaRPr lang="fr-FR" sz="600" b="0">
              <a:solidFill>
                <a:srgbClr val="494C51"/>
              </a:solidFill>
              <a:latin typeface="ＭＳ Ｐゴシック" charset="0"/>
              <a:cs typeface="Arial" charset="0"/>
            </a:endParaRPr>
          </a:p>
        </p:txBody>
      </p:sp>
      <p:sp>
        <p:nvSpPr>
          <p:cNvPr id="6" name="Line 10">
            <a:extLst>
              <a:ext uri="{FF2B5EF4-FFF2-40B4-BE49-F238E27FC236}">
                <a16:creationId xmlns:a16="http://schemas.microsoft.com/office/drawing/2014/main" id="{335A3475-82CA-4A72-B1AF-8F64743B4E04}"/>
              </a:ext>
            </a:extLst>
          </p:cNvPr>
          <p:cNvSpPr>
            <a:spLocks noChangeShapeType="1"/>
          </p:cNvSpPr>
          <p:nvPr userDrawn="1"/>
        </p:nvSpPr>
        <p:spPr bwMode="auto">
          <a:xfrm>
            <a:off x="11869615" y="6609984"/>
            <a:ext cx="0" cy="204788"/>
          </a:xfrm>
          <a:prstGeom prst="line">
            <a:avLst/>
          </a:prstGeom>
          <a:noFill/>
          <a:ln w="3175" cmpd="sng">
            <a:solidFill>
              <a:schemeClr val="bg1">
                <a:lumMod val="6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1350">
              <a:cs typeface="Arial" charset="0"/>
            </a:endParaRPr>
          </a:p>
        </p:txBody>
      </p:sp>
      <p:pic>
        <p:nvPicPr>
          <p:cNvPr id="9" name="Image" descr="Image">
            <a:extLst>
              <a:ext uri="{FF2B5EF4-FFF2-40B4-BE49-F238E27FC236}">
                <a16:creationId xmlns:a16="http://schemas.microsoft.com/office/drawing/2014/main" id="{BB2D7EAA-895D-42F2-8EBA-7FF62DADC6B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2" y="2575328"/>
            <a:ext cx="12219448" cy="4298400"/>
          </a:xfrm>
          <a:prstGeom prst="rect">
            <a:avLst/>
          </a:prstGeom>
          <a:ln w="12700">
            <a:miter lim="400000"/>
          </a:ln>
        </p:spPr>
      </p:pic>
      <p:pic>
        <p:nvPicPr>
          <p:cNvPr id="8" name="Image" descr="Image">
            <a:extLst>
              <a:ext uri="{FF2B5EF4-FFF2-40B4-BE49-F238E27FC236}">
                <a16:creationId xmlns:a16="http://schemas.microsoft.com/office/drawing/2014/main" id="{174D4D3F-8682-40BE-B4BE-7E017A5C9941}"/>
              </a:ext>
            </a:extLst>
          </p:cNvPr>
          <p:cNvPicPr>
            <a:picLocks noChangeAspect="1"/>
          </p:cNvPicPr>
          <p:nvPr userDrawn="1"/>
        </p:nvPicPr>
        <p:blipFill>
          <a:blip r:embed="rId4"/>
          <a:stretch>
            <a:fillRect/>
          </a:stretch>
        </p:blipFill>
        <p:spPr>
          <a:xfrm>
            <a:off x="-669850" y="-36271"/>
            <a:ext cx="12913680" cy="6930541"/>
          </a:xfrm>
          <a:prstGeom prst="rect">
            <a:avLst/>
          </a:prstGeom>
          <a:ln w="12700">
            <a:miter lim="400000"/>
          </a:ln>
        </p:spPr>
      </p:pic>
      <p:pic>
        <p:nvPicPr>
          <p:cNvPr id="14" name="Image 13">
            <a:extLst>
              <a:ext uri="{FF2B5EF4-FFF2-40B4-BE49-F238E27FC236}">
                <a16:creationId xmlns:a16="http://schemas.microsoft.com/office/drawing/2014/main" id="{990F0579-BE17-4254-BDB1-0CA5BF41542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977731" y="-174271"/>
            <a:ext cx="2099282" cy="1086353"/>
          </a:xfrm>
          <a:prstGeom prst="rect">
            <a:avLst/>
          </a:prstGeom>
        </p:spPr>
      </p:pic>
      <p:pic>
        <p:nvPicPr>
          <p:cNvPr id="15" name="Image 14">
            <a:extLst>
              <a:ext uri="{FF2B5EF4-FFF2-40B4-BE49-F238E27FC236}">
                <a16:creationId xmlns:a16="http://schemas.microsoft.com/office/drawing/2014/main" id="{B5092B5D-0F4E-41BE-80FC-6C20FFB7F840}"/>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1072460">
            <a:off x="-994614" y="-1789956"/>
            <a:ext cx="3004680" cy="3004680"/>
          </a:xfrm>
          <a:prstGeom prst="rect">
            <a:avLst/>
          </a:prstGeom>
        </p:spPr>
      </p:pic>
    </p:spTree>
    <p:extLst>
      <p:ext uri="{BB962C8B-B14F-4D97-AF65-F5344CB8AC3E}">
        <p14:creationId xmlns:p14="http://schemas.microsoft.com/office/powerpoint/2010/main" val="4208088345"/>
      </p:ext>
    </p:extLst>
  </p:cSld>
  <p:clrMap bg1="lt1" tx1="dk1" bg2="lt2" tx2="dk2" accent1="accent1" accent2="accent2" accent3="accent3" accent4="accent4" accent5="accent5" accent6="accent6" hlink="hlink" folHlink="folHlink"/>
  <p:sldLayoutIdLst>
    <p:sldLayoutId id="2147483703" r:id="rId1"/>
  </p:sldLayoutIdLst>
  <p:hf hdr="0" ftr="0" dt="0"/>
  <p:txStyles>
    <p:titleStyle>
      <a:lvl1pPr marL="0" algn="l" defTabSz="457200" rtl="0" eaLnBrk="1" fontAlgn="auto" latinLnBrk="0" hangingPunct="1">
        <a:lnSpc>
          <a:spcPct val="90000"/>
        </a:lnSpc>
        <a:spcBef>
          <a:spcPts val="0"/>
        </a:spcBef>
        <a:spcAft>
          <a:spcPts val="0"/>
        </a:spcAft>
        <a:buNone/>
        <a:defRPr lang="fr-FR" sz="4000" b="0" kern="1200" baseline="0" dirty="0">
          <a:solidFill>
            <a:schemeClr val="tx1"/>
          </a:solidFill>
          <a:latin typeface="Roboto Condensed Light" panose="02000000000000000000" pitchFamily="2" charset="0"/>
          <a:ea typeface="Roboto Condensed Light" panose="02000000000000000000" pitchFamily="2" charset="0"/>
          <a:cs typeface="Roboto Condensed Light" panose="02000000000000000000" pitchFamily="2"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Text Box 8">
            <a:extLst>
              <a:ext uri="{FF2B5EF4-FFF2-40B4-BE49-F238E27FC236}">
                <a16:creationId xmlns:a16="http://schemas.microsoft.com/office/drawing/2014/main" id="{4950C8DC-AF59-41AD-A418-26A85AF5836B}"/>
              </a:ext>
            </a:extLst>
          </p:cNvPr>
          <p:cNvSpPr txBox="1">
            <a:spLocks noChangeArrowheads="1"/>
          </p:cNvSpPr>
          <p:nvPr userDrawn="1"/>
        </p:nvSpPr>
        <p:spPr bwMode="auto">
          <a:xfrm>
            <a:off x="11869615" y="6545624"/>
            <a:ext cx="457200" cy="1567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67500" tIns="35100" rIns="67500" bIns="35100">
            <a:spAutoFit/>
          </a:bodyPr>
          <a:lstStyle/>
          <a:p>
            <a:pPr hangingPunct="0">
              <a:lnSpc>
                <a:spcPct val="93000"/>
              </a:lnSpc>
              <a:spcBef>
                <a:spcPct val="50000"/>
              </a:spcBef>
              <a:buClr>
                <a:srgbClr val="000000"/>
              </a:buClr>
              <a:buSzPct val="100000"/>
              <a:buFont typeface="Times New Roman" charset="0"/>
              <a:buNone/>
              <a:defRPr/>
            </a:pPr>
            <a:fld id="{59509B94-84A5-BF4F-9C2A-7EA9B89B457B}" type="slidenum">
              <a:rPr lang="fr-FR" sz="600" b="0">
                <a:solidFill>
                  <a:schemeClr val="tx1">
                    <a:lumMod val="50000"/>
                    <a:lumOff val="50000"/>
                  </a:schemeClr>
                </a:solidFill>
                <a:latin typeface="ＭＳ Ｐゴシック" charset="0"/>
                <a:cs typeface="Arial" charset="0"/>
              </a:rPr>
              <a:pPr hangingPunct="0">
                <a:lnSpc>
                  <a:spcPct val="93000"/>
                </a:lnSpc>
                <a:spcBef>
                  <a:spcPct val="50000"/>
                </a:spcBef>
                <a:buClr>
                  <a:srgbClr val="000000"/>
                </a:buClr>
                <a:buSzPct val="100000"/>
                <a:buFont typeface="Times New Roman" charset="0"/>
                <a:buNone/>
                <a:defRPr/>
              </a:pPr>
              <a:t>‹N°›</a:t>
            </a:fld>
            <a:endParaRPr lang="fr-FR" sz="600" b="0">
              <a:solidFill>
                <a:schemeClr val="tx1">
                  <a:lumMod val="50000"/>
                  <a:lumOff val="50000"/>
                </a:schemeClr>
              </a:solidFill>
              <a:latin typeface="ＭＳ Ｐゴシック" charset="0"/>
              <a:cs typeface="Arial" charset="0"/>
            </a:endParaRPr>
          </a:p>
        </p:txBody>
      </p:sp>
      <p:sp>
        <p:nvSpPr>
          <p:cNvPr id="7" name="Line 10">
            <a:extLst>
              <a:ext uri="{FF2B5EF4-FFF2-40B4-BE49-F238E27FC236}">
                <a16:creationId xmlns:a16="http://schemas.microsoft.com/office/drawing/2014/main" id="{6C72DD97-2971-4590-887C-CBDA528EA910}"/>
              </a:ext>
            </a:extLst>
          </p:cNvPr>
          <p:cNvSpPr>
            <a:spLocks noChangeShapeType="1"/>
          </p:cNvSpPr>
          <p:nvPr userDrawn="1"/>
        </p:nvSpPr>
        <p:spPr bwMode="auto">
          <a:xfrm>
            <a:off x="11869615" y="6592055"/>
            <a:ext cx="0" cy="204788"/>
          </a:xfrm>
          <a:prstGeom prst="line">
            <a:avLst/>
          </a:prstGeom>
          <a:noFill/>
          <a:ln w="3175" cmpd="sng">
            <a:solidFill>
              <a:schemeClr val="bg1">
                <a:lumMod val="6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1350">
              <a:cs typeface="Arial" charset="0"/>
            </a:endParaRPr>
          </a:p>
        </p:txBody>
      </p:sp>
      <p:sp>
        <p:nvSpPr>
          <p:cNvPr id="5" name="Text Box 8">
            <a:extLst>
              <a:ext uri="{FF2B5EF4-FFF2-40B4-BE49-F238E27FC236}">
                <a16:creationId xmlns:a16="http://schemas.microsoft.com/office/drawing/2014/main" id="{9CBD502D-1200-41F7-B943-D27DCCC7DC91}"/>
              </a:ext>
            </a:extLst>
          </p:cNvPr>
          <p:cNvSpPr txBox="1">
            <a:spLocks noChangeArrowheads="1"/>
          </p:cNvSpPr>
          <p:nvPr userDrawn="1"/>
        </p:nvSpPr>
        <p:spPr bwMode="auto">
          <a:xfrm>
            <a:off x="11869730" y="6636960"/>
            <a:ext cx="457086" cy="16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35000" tIns="70200" rIns="135000" bIns="70200">
            <a:spAutoFit/>
          </a:bodyPr>
          <a:lstStyle/>
          <a:p>
            <a:pPr hangingPunct="0">
              <a:lnSpc>
                <a:spcPct val="93000"/>
              </a:lnSpc>
              <a:spcBef>
                <a:spcPct val="50000"/>
              </a:spcBef>
              <a:buClr>
                <a:srgbClr val="000000"/>
              </a:buClr>
              <a:buSzPct val="100000"/>
              <a:buFont typeface="Times New Roman" charset="0"/>
              <a:buNone/>
              <a:defRPr/>
            </a:pPr>
            <a:fld id="{59509B94-84A5-BF4F-9C2A-7EA9B89B457B}" type="slidenum">
              <a:rPr lang="fr-FR" sz="1200" b="0">
                <a:solidFill>
                  <a:srgbClr val="494C51"/>
                </a:solidFill>
                <a:latin typeface="ＭＳ Ｐゴシック" charset="0"/>
                <a:cs typeface="Arial" charset="0"/>
              </a:rPr>
              <a:pPr hangingPunct="0">
                <a:lnSpc>
                  <a:spcPct val="93000"/>
                </a:lnSpc>
                <a:spcBef>
                  <a:spcPct val="50000"/>
                </a:spcBef>
                <a:buClr>
                  <a:srgbClr val="000000"/>
                </a:buClr>
                <a:buSzPct val="100000"/>
                <a:buFont typeface="Times New Roman" charset="0"/>
                <a:buNone/>
                <a:defRPr/>
              </a:pPr>
              <a:t>‹N°›</a:t>
            </a:fld>
            <a:endParaRPr lang="fr-FR" sz="1200" b="0">
              <a:solidFill>
                <a:srgbClr val="494C51"/>
              </a:solidFill>
              <a:latin typeface="ＭＳ Ｐゴシック" charset="0"/>
              <a:cs typeface="Arial" charset="0"/>
            </a:endParaRPr>
          </a:p>
        </p:txBody>
      </p:sp>
      <p:sp>
        <p:nvSpPr>
          <p:cNvPr id="8" name="Line 10">
            <a:extLst>
              <a:ext uri="{FF2B5EF4-FFF2-40B4-BE49-F238E27FC236}">
                <a16:creationId xmlns:a16="http://schemas.microsoft.com/office/drawing/2014/main" id="{59313643-668D-40C7-BC8E-97463A880038}"/>
              </a:ext>
            </a:extLst>
          </p:cNvPr>
          <p:cNvSpPr>
            <a:spLocks noChangeShapeType="1"/>
          </p:cNvSpPr>
          <p:nvPr userDrawn="1"/>
        </p:nvSpPr>
        <p:spPr bwMode="auto">
          <a:xfrm>
            <a:off x="11869730" y="6684551"/>
            <a:ext cx="0" cy="209904"/>
          </a:xfrm>
          <a:prstGeom prst="line">
            <a:avLst/>
          </a:prstGeom>
          <a:noFill/>
          <a:ln w="3175" cmpd="sng">
            <a:solidFill>
              <a:schemeClr val="bg1">
                <a:lumMod val="6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2700">
              <a:cs typeface="Arial" charset="0"/>
            </a:endParaRPr>
          </a:p>
        </p:txBody>
      </p:sp>
      <p:pic>
        <p:nvPicPr>
          <p:cNvPr id="9" name="Image" descr="Image">
            <a:extLst>
              <a:ext uri="{FF2B5EF4-FFF2-40B4-BE49-F238E27FC236}">
                <a16:creationId xmlns:a16="http://schemas.microsoft.com/office/drawing/2014/main" id="{E92C8DCC-05E8-4699-A76D-2A026FC6C3C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3067" y="-86329"/>
            <a:ext cx="12188968" cy="7118503"/>
          </a:xfrm>
          <a:prstGeom prst="rect">
            <a:avLst/>
          </a:prstGeom>
          <a:ln w="12700">
            <a:miter lim="400000"/>
          </a:ln>
        </p:spPr>
      </p:pic>
      <p:pic>
        <p:nvPicPr>
          <p:cNvPr id="10" name="Image" descr="Image">
            <a:extLst>
              <a:ext uri="{FF2B5EF4-FFF2-40B4-BE49-F238E27FC236}">
                <a16:creationId xmlns:a16="http://schemas.microsoft.com/office/drawing/2014/main" id="{EA708359-1FD1-4AFD-A3FE-688E678035B2}"/>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a:xfrm>
            <a:off x="-5352" y="2640262"/>
            <a:ext cx="12216408" cy="4405772"/>
          </a:xfrm>
          <a:prstGeom prst="rect">
            <a:avLst/>
          </a:prstGeom>
          <a:ln w="12700">
            <a:miter lim="400000"/>
          </a:ln>
        </p:spPr>
      </p:pic>
      <p:pic>
        <p:nvPicPr>
          <p:cNvPr id="11" name="Image 10">
            <a:extLst>
              <a:ext uri="{FF2B5EF4-FFF2-40B4-BE49-F238E27FC236}">
                <a16:creationId xmlns:a16="http://schemas.microsoft.com/office/drawing/2014/main" id="{D867AC4C-F3AF-4FB4-BA03-FD0A37ED5B7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977731" y="-174271"/>
            <a:ext cx="2099282" cy="1086353"/>
          </a:xfrm>
          <a:prstGeom prst="rect">
            <a:avLst/>
          </a:prstGeom>
        </p:spPr>
      </p:pic>
      <p:pic>
        <p:nvPicPr>
          <p:cNvPr id="12" name="Image 11">
            <a:extLst>
              <a:ext uri="{FF2B5EF4-FFF2-40B4-BE49-F238E27FC236}">
                <a16:creationId xmlns:a16="http://schemas.microsoft.com/office/drawing/2014/main" id="{EBE04FCA-E5DC-4A64-B54F-880964B892CD}"/>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1072460">
            <a:off x="-745380" y="-1205918"/>
            <a:ext cx="2184064" cy="2239178"/>
          </a:xfrm>
          <a:prstGeom prst="rect">
            <a:avLst/>
          </a:prstGeom>
        </p:spPr>
      </p:pic>
      <p:sp>
        <p:nvSpPr>
          <p:cNvPr id="13" name="Espace réservé de la date 1">
            <a:extLst>
              <a:ext uri="{FF2B5EF4-FFF2-40B4-BE49-F238E27FC236}">
                <a16:creationId xmlns:a16="http://schemas.microsoft.com/office/drawing/2014/main" id="{E8692828-8B9C-418B-BFA1-571F1A3C00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6E631B-40C7-4251-86F3-32E94D9665A8}" type="datetime1">
              <a:rPr lang="fr-FR" smtClean="0"/>
              <a:t>21/06/2024</a:t>
            </a:fld>
            <a:endParaRPr lang="fr-FR"/>
          </a:p>
        </p:txBody>
      </p:sp>
      <p:sp>
        <p:nvSpPr>
          <p:cNvPr id="14" name="Espace réservé du pied de page 2">
            <a:extLst>
              <a:ext uri="{FF2B5EF4-FFF2-40B4-BE49-F238E27FC236}">
                <a16:creationId xmlns:a16="http://schemas.microsoft.com/office/drawing/2014/main" id="{AB13E0FA-6003-4375-9993-124323F542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NOM DU DOCUMENT</a:t>
            </a:r>
          </a:p>
        </p:txBody>
      </p:sp>
      <p:sp>
        <p:nvSpPr>
          <p:cNvPr id="16" name="Espace réservé du numéro de diapositive 5">
            <a:extLst>
              <a:ext uri="{FF2B5EF4-FFF2-40B4-BE49-F238E27FC236}">
                <a16:creationId xmlns:a16="http://schemas.microsoft.com/office/drawing/2014/main" id="{7623EE67-31D8-45B4-B22A-618851B66C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4E8528-8995-41C5-85C7-06E3E0B70F35}" type="slidenum">
              <a:rPr lang="fr-FR" smtClean="0"/>
              <a:t>‹N°›</a:t>
            </a:fld>
            <a:endParaRPr lang="fr-FR"/>
          </a:p>
        </p:txBody>
      </p:sp>
    </p:spTree>
    <p:extLst>
      <p:ext uri="{BB962C8B-B14F-4D97-AF65-F5344CB8AC3E}">
        <p14:creationId xmlns:p14="http://schemas.microsoft.com/office/powerpoint/2010/main" val="3704165135"/>
      </p:ext>
    </p:extLst>
  </p:cSld>
  <p:clrMap bg1="lt1" tx1="dk1" bg2="lt2" tx2="dk2" accent1="accent1" accent2="accent2" accent3="accent3" accent4="accent4" accent5="accent5" accent6="accent6" hlink="hlink" folHlink="folHlink"/>
  <p:sldLayoutIdLst>
    <p:sldLayoutId id="2147483711" r:id="rId1"/>
  </p:sldLayoutIdLst>
  <p:hf hdr="0" ftr="0" dt="0"/>
  <p:txStyles>
    <p:titleStyle>
      <a:lvl1pPr marL="0" algn="l" defTabSz="457200" rtl="0" eaLnBrk="1" fontAlgn="auto" latinLnBrk="0" hangingPunct="1">
        <a:lnSpc>
          <a:spcPct val="90000"/>
        </a:lnSpc>
        <a:spcBef>
          <a:spcPts val="0"/>
        </a:spcBef>
        <a:spcAft>
          <a:spcPts val="0"/>
        </a:spcAft>
        <a:buNone/>
        <a:defRPr lang="fr-FR" sz="4000" b="0" kern="1200" baseline="0" dirty="0">
          <a:solidFill>
            <a:schemeClr val="tx1"/>
          </a:solidFill>
          <a:latin typeface="Roboto Condensed Light" panose="02000000000000000000" pitchFamily="2" charset="0"/>
          <a:ea typeface="Roboto Condensed Light" panose="02000000000000000000" pitchFamily="2" charset="0"/>
          <a:cs typeface="Roboto Condensed Light" panose="02000000000000000000" pitchFamily="2"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Image" descr="Image">
            <a:extLst>
              <a:ext uri="{FF2B5EF4-FFF2-40B4-BE49-F238E27FC236}">
                <a16:creationId xmlns:a16="http://schemas.microsoft.com/office/drawing/2014/main" id="{D8A02996-2A56-48B9-9D3B-B45AD01A2063}"/>
              </a:ext>
            </a:extLst>
          </p:cNvPr>
          <p:cNvPicPr>
            <a:picLocks noChangeAspect="1"/>
          </p:cNvPicPr>
          <p:nvPr userDrawn="1"/>
        </p:nvPicPr>
        <p:blipFill>
          <a:blip r:embed="rId3"/>
          <a:stretch>
            <a:fillRect/>
          </a:stretch>
        </p:blipFill>
        <p:spPr>
          <a:xfrm>
            <a:off x="-682042" y="-706831"/>
            <a:ext cx="12913680" cy="6930541"/>
          </a:xfrm>
          <a:prstGeom prst="rect">
            <a:avLst/>
          </a:prstGeom>
          <a:ln w="12700">
            <a:miter lim="400000"/>
          </a:ln>
        </p:spPr>
      </p:pic>
      <p:pic>
        <p:nvPicPr>
          <p:cNvPr id="14" name="Image 13">
            <a:extLst>
              <a:ext uri="{FF2B5EF4-FFF2-40B4-BE49-F238E27FC236}">
                <a16:creationId xmlns:a16="http://schemas.microsoft.com/office/drawing/2014/main" id="{0E496999-ECB3-4903-9922-84090C5199E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11072460">
            <a:off x="-994614" y="-1417419"/>
            <a:ext cx="3004680" cy="3004680"/>
          </a:xfrm>
          <a:prstGeom prst="rect">
            <a:avLst/>
          </a:prstGeom>
        </p:spPr>
      </p:pic>
      <p:pic>
        <p:nvPicPr>
          <p:cNvPr id="15" name="Image 14">
            <a:extLst>
              <a:ext uri="{FF2B5EF4-FFF2-40B4-BE49-F238E27FC236}">
                <a16:creationId xmlns:a16="http://schemas.microsoft.com/office/drawing/2014/main" id="{050A38AB-19D8-451C-BAA5-D01CF0254CF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977731" y="-174271"/>
            <a:ext cx="2099282" cy="1086353"/>
          </a:xfrm>
          <a:prstGeom prst="rect">
            <a:avLst/>
          </a:prstGeom>
        </p:spPr>
      </p:pic>
      <p:sp>
        <p:nvSpPr>
          <p:cNvPr id="5" name="Espace réservé de la date 1">
            <a:extLst>
              <a:ext uri="{FF2B5EF4-FFF2-40B4-BE49-F238E27FC236}">
                <a16:creationId xmlns:a16="http://schemas.microsoft.com/office/drawing/2014/main" id="{C02ACAEE-4B35-41DB-9D05-A8EC6F1654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D96DCA-3378-4260-8B55-29F88BBAE8D9}" type="datetime1">
              <a:rPr lang="fr-FR" smtClean="0"/>
              <a:t>21/06/2024</a:t>
            </a:fld>
            <a:endParaRPr lang="fr-FR"/>
          </a:p>
        </p:txBody>
      </p:sp>
      <p:sp>
        <p:nvSpPr>
          <p:cNvPr id="6" name="Espace réservé du pied de page 2">
            <a:extLst>
              <a:ext uri="{FF2B5EF4-FFF2-40B4-BE49-F238E27FC236}">
                <a16:creationId xmlns:a16="http://schemas.microsoft.com/office/drawing/2014/main" id="{C9423848-8473-45C3-BE88-FDE86340BD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NOM DU DOCUMENT</a:t>
            </a:r>
          </a:p>
        </p:txBody>
      </p:sp>
      <p:sp>
        <p:nvSpPr>
          <p:cNvPr id="7" name="Espace réservé du numéro de diapositive 5">
            <a:extLst>
              <a:ext uri="{FF2B5EF4-FFF2-40B4-BE49-F238E27FC236}">
                <a16:creationId xmlns:a16="http://schemas.microsoft.com/office/drawing/2014/main" id="{5CCCAFAB-9F68-4F40-9E21-A3E2297F7C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4E8528-8995-41C5-85C7-06E3E0B70F35}" type="slidenum">
              <a:rPr lang="fr-FR" smtClean="0"/>
              <a:t>‹N°›</a:t>
            </a:fld>
            <a:endParaRPr lang="fr-FR"/>
          </a:p>
        </p:txBody>
      </p:sp>
    </p:spTree>
    <p:extLst>
      <p:ext uri="{BB962C8B-B14F-4D97-AF65-F5344CB8AC3E}">
        <p14:creationId xmlns:p14="http://schemas.microsoft.com/office/powerpoint/2010/main" val="591448644"/>
      </p:ext>
    </p:extLst>
  </p:cSld>
  <p:clrMap bg1="lt1" tx1="dk1" bg2="lt2" tx2="dk2" accent1="accent1" accent2="accent2" accent3="accent3" accent4="accent4" accent5="accent5" accent6="accent6" hlink="hlink" folHlink="folHlink"/>
  <p:sldLayoutIdLst>
    <p:sldLayoutId id="2147483705" r:id="rId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0B59DDDB-D96E-4E0A-9A39-EA3212C2A83D}"/>
              </a:ext>
            </a:extLst>
          </p:cNvPr>
          <p:cNvPicPr>
            <a:picLocks noChangeAspect="1"/>
          </p:cNvPicPr>
          <p:nvPr userDrawn="1"/>
        </p:nvPicPr>
        <p:blipFill rotWithShape="1">
          <a:blip r:embed="rId4"/>
          <a:srcRect b="85126"/>
          <a:stretch/>
        </p:blipFill>
        <p:spPr>
          <a:xfrm>
            <a:off x="0" y="-123088"/>
            <a:ext cx="12192001" cy="1020032"/>
          </a:xfrm>
          <a:prstGeom prst="rect">
            <a:avLst/>
          </a:prstGeom>
        </p:spPr>
      </p:pic>
      <p:pic>
        <p:nvPicPr>
          <p:cNvPr id="8" name="Image 7">
            <a:extLst>
              <a:ext uri="{FF2B5EF4-FFF2-40B4-BE49-F238E27FC236}">
                <a16:creationId xmlns:a16="http://schemas.microsoft.com/office/drawing/2014/main" id="{BDDD807D-14B3-4648-8C69-3D848F4DC770}"/>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215561" y="-72378"/>
            <a:ext cx="1847163" cy="955884"/>
          </a:xfrm>
          <a:prstGeom prst="rect">
            <a:avLst/>
          </a:prstGeom>
        </p:spPr>
      </p:pic>
      <p:pic>
        <p:nvPicPr>
          <p:cNvPr id="9" name="Image 8">
            <a:extLst>
              <a:ext uri="{FF2B5EF4-FFF2-40B4-BE49-F238E27FC236}">
                <a16:creationId xmlns:a16="http://schemas.microsoft.com/office/drawing/2014/main" id="{05C9CD01-2EED-40F9-A0D1-7A322A1537A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1072460">
            <a:off x="-309495" y="-506017"/>
            <a:ext cx="1254469" cy="1254469"/>
          </a:xfrm>
          <a:prstGeom prst="rect">
            <a:avLst/>
          </a:prstGeom>
        </p:spPr>
      </p:pic>
      <p:sp>
        <p:nvSpPr>
          <p:cNvPr id="10" name="Espace réservé de la date 1">
            <a:extLst>
              <a:ext uri="{FF2B5EF4-FFF2-40B4-BE49-F238E27FC236}">
                <a16:creationId xmlns:a16="http://schemas.microsoft.com/office/drawing/2014/main" id="{AE441196-38B3-44F8-91A2-40BF42E514A3}"/>
              </a:ext>
            </a:extLst>
          </p:cNvPr>
          <p:cNvSpPr>
            <a:spLocks noGrp="1"/>
          </p:cNvSpPr>
          <p:nvPr userDrawn="1">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886250-4328-48FB-A06F-45871A693F2E}" type="datetime1">
              <a:rPr lang="fr-FR" smtClean="0"/>
              <a:t>21/06/2024</a:t>
            </a:fld>
            <a:endParaRPr lang="fr-FR"/>
          </a:p>
        </p:txBody>
      </p:sp>
      <p:sp>
        <p:nvSpPr>
          <p:cNvPr id="11" name="Espace réservé du pied de page 2">
            <a:extLst>
              <a:ext uri="{FF2B5EF4-FFF2-40B4-BE49-F238E27FC236}">
                <a16:creationId xmlns:a16="http://schemas.microsoft.com/office/drawing/2014/main" id="{963AAD08-F901-4A02-9D3A-794AFBF9F7DB}"/>
              </a:ext>
            </a:extLst>
          </p:cNvPr>
          <p:cNvSpPr>
            <a:spLocks noGrp="1"/>
          </p:cNvSpPr>
          <p:nvPr userDrawn="1">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NOM DU DOCUMENT</a:t>
            </a:r>
          </a:p>
        </p:txBody>
      </p:sp>
      <p:sp>
        <p:nvSpPr>
          <p:cNvPr id="12" name="Espace réservé du numéro de diapositive 5">
            <a:extLst>
              <a:ext uri="{FF2B5EF4-FFF2-40B4-BE49-F238E27FC236}">
                <a16:creationId xmlns:a16="http://schemas.microsoft.com/office/drawing/2014/main" id="{EA1122B1-02BF-40E2-82CB-89990A733736}"/>
              </a:ext>
            </a:extLst>
          </p:cNvPr>
          <p:cNvSpPr>
            <a:spLocks noGrp="1"/>
          </p:cNvSpPr>
          <p:nvPr userDrawn="1">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4E8528-8995-41C5-85C7-06E3E0B70F35}" type="slidenum">
              <a:rPr lang="fr-FR" smtClean="0"/>
              <a:t>‹N°›</a:t>
            </a:fld>
            <a:endParaRPr lang="fr-FR"/>
          </a:p>
        </p:txBody>
      </p:sp>
    </p:spTree>
    <p:extLst>
      <p:ext uri="{BB962C8B-B14F-4D97-AF65-F5344CB8AC3E}">
        <p14:creationId xmlns:p14="http://schemas.microsoft.com/office/powerpoint/2010/main" val="2280764003"/>
      </p:ext>
    </p:extLst>
  </p:cSld>
  <p:clrMap bg1="lt1" tx1="dk1" bg2="lt2" tx2="dk2" accent1="accent1" accent2="accent2" accent3="accent3" accent4="accent4" accent5="accent5" accent6="accent6" hlink="hlink" folHlink="folHlink"/>
  <p:sldLayoutIdLst>
    <p:sldLayoutId id="2147483719" r:id="rId1"/>
    <p:sldLayoutId id="2147483720" r:id="rId2"/>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A4F15EF-30F4-4E42-9BFA-5387F1748638}"/>
              </a:ext>
            </a:extLst>
          </p:cNvPr>
          <p:cNvPicPr>
            <a:picLocks noChangeAspect="1"/>
          </p:cNvPicPr>
          <p:nvPr userDrawn="1"/>
        </p:nvPicPr>
        <p:blipFill rotWithShape="1">
          <a:blip r:embed="rId4"/>
          <a:srcRect l="39375" b="85126"/>
          <a:stretch/>
        </p:blipFill>
        <p:spPr>
          <a:xfrm>
            <a:off x="4800594" y="-123088"/>
            <a:ext cx="7391402" cy="1020032"/>
          </a:xfrm>
          <a:prstGeom prst="rect">
            <a:avLst/>
          </a:prstGeom>
        </p:spPr>
      </p:pic>
      <p:pic>
        <p:nvPicPr>
          <p:cNvPr id="8" name="Image 7">
            <a:extLst>
              <a:ext uri="{FF2B5EF4-FFF2-40B4-BE49-F238E27FC236}">
                <a16:creationId xmlns:a16="http://schemas.microsoft.com/office/drawing/2014/main" id="{031B8D21-873A-45B4-8CB3-99C0F1F2823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215561" y="-72378"/>
            <a:ext cx="1847163" cy="955884"/>
          </a:xfrm>
          <a:prstGeom prst="rect">
            <a:avLst/>
          </a:prstGeom>
        </p:spPr>
      </p:pic>
      <p:sp>
        <p:nvSpPr>
          <p:cNvPr id="5" name="Espace réservé de la date 1">
            <a:extLst>
              <a:ext uri="{FF2B5EF4-FFF2-40B4-BE49-F238E27FC236}">
                <a16:creationId xmlns:a16="http://schemas.microsoft.com/office/drawing/2014/main" id="{030B745A-C578-4955-A277-8CFA9805484B}"/>
              </a:ext>
            </a:extLst>
          </p:cNvPr>
          <p:cNvSpPr>
            <a:spLocks noGrp="1"/>
          </p:cNvSpPr>
          <p:nvPr userDrawn="1">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CC041F-172E-43D3-818F-126447292A7F}" type="datetime1">
              <a:rPr lang="fr-FR" smtClean="0"/>
              <a:t>21/06/2024</a:t>
            </a:fld>
            <a:endParaRPr lang="fr-FR"/>
          </a:p>
        </p:txBody>
      </p:sp>
      <p:sp>
        <p:nvSpPr>
          <p:cNvPr id="9" name="Espace réservé du pied de page 2">
            <a:extLst>
              <a:ext uri="{FF2B5EF4-FFF2-40B4-BE49-F238E27FC236}">
                <a16:creationId xmlns:a16="http://schemas.microsoft.com/office/drawing/2014/main" id="{348D3588-D22E-43A2-ACF5-B8E6547002E6}"/>
              </a:ext>
            </a:extLst>
          </p:cNvPr>
          <p:cNvSpPr>
            <a:spLocks noGrp="1"/>
          </p:cNvSpPr>
          <p:nvPr userDrawn="1">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NOM DU DOCUMENT</a:t>
            </a:r>
          </a:p>
        </p:txBody>
      </p:sp>
      <p:sp>
        <p:nvSpPr>
          <p:cNvPr id="10" name="Espace réservé du numéro de diapositive 5">
            <a:extLst>
              <a:ext uri="{FF2B5EF4-FFF2-40B4-BE49-F238E27FC236}">
                <a16:creationId xmlns:a16="http://schemas.microsoft.com/office/drawing/2014/main" id="{BEF7334B-913D-46BE-8947-9100A7B1E538}"/>
              </a:ext>
            </a:extLst>
          </p:cNvPr>
          <p:cNvSpPr>
            <a:spLocks noGrp="1"/>
          </p:cNvSpPr>
          <p:nvPr userDrawn="1">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4E8528-8995-41C5-85C7-06E3E0B70F35}" type="slidenum">
              <a:rPr lang="fr-FR" smtClean="0"/>
              <a:t>‹N°›</a:t>
            </a:fld>
            <a:endParaRPr lang="fr-FR"/>
          </a:p>
        </p:txBody>
      </p:sp>
    </p:spTree>
    <p:extLst>
      <p:ext uri="{BB962C8B-B14F-4D97-AF65-F5344CB8AC3E}">
        <p14:creationId xmlns:p14="http://schemas.microsoft.com/office/powerpoint/2010/main" val="2411488652"/>
      </p:ext>
    </p:extLst>
  </p:cSld>
  <p:clrMap bg1="lt1" tx1="dk1" bg2="lt2" tx2="dk2" accent1="accent1" accent2="accent2" accent3="accent3" accent4="accent4" accent5="accent5" accent6="accent6" hlink="hlink" folHlink="folHlink"/>
  <p:sldLayoutIdLst>
    <p:sldLayoutId id="2147483707" r:id="rId1"/>
    <p:sldLayoutId id="2147483721" r:id="rId2"/>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re de diapositive"/>
          <p:cNvSpPr txBox="1">
            <a:spLocks noGrp="1"/>
          </p:cNvSpPr>
          <p:nvPr>
            <p:ph type="title" hasCustomPrompt="1"/>
          </p:nvPr>
        </p:nvSpPr>
        <p:spPr>
          <a:xfrm>
            <a:off x="603250" y="539750"/>
            <a:ext cx="10985500" cy="7165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Titre de diapositive</a:t>
            </a:r>
          </a:p>
        </p:txBody>
      </p:sp>
      <p:sp>
        <p:nvSpPr>
          <p:cNvPr id="3" name="Texte niveau 1…"/>
          <p:cNvSpPr txBox="1">
            <a:spLocks noGrp="1"/>
          </p:cNvSpPr>
          <p:nvPr>
            <p:ph type="body" idx="1" hasCustomPrompt="1"/>
          </p:nvPr>
        </p:nvSpPr>
        <p:spPr>
          <a:xfrm>
            <a:off x="603250" y="2124252"/>
            <a:ext cx="10985500" cy="41280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Texte de puce de diapositive</a:t>
            </a:r>
          </a:p>
          <a:p>
            <a:pPr lvl="1"/>
            <a:endParaRPr/>
          </a:p>
          <a:p>
            <a:pPr lvl="2"/>
            <a:endParaRPr/>
          </a:p>
          <a:p>
            <a:pPr lvl="3"/>
            <a:endParaRPr/>
          </a:p>
          <a:p>
            <a:pPr lvl="4"/>
            <a:endParaRPr/>
          </a:p>
        </p:txBody>
      </p:sp>
      <p:sp>
        <p:nvSpPr>
          <p:cNvPr id="4" name="Numéro de diapositive"/>
          <p:cNvSpPr txBox="1">
            <a:spLocks noGrp="1"/>
          </p:cNvSpPr>
          <p:nvPr>
            <p:ph type="sldNum" sz="quarter" idx="2"/>
          </p:nvPr>
        </p:nvSpPr>
        <p:spPr>
          <a:xfrm>
            <a:off x="6000750" y="6071210"/>
            <a:ext cx="184253" cy="656590"/>
          </a:xfrm>
          <a:prstGeom prst="rect">
            <a:avLst/>
          </a:prstGeom>
          <a:ln w="12700">
            <a:miter lim="400000"/>
          </a:ln>
        </p:spPr>
        <p:txBody>
          <a:bodyPr wrap="square" lIns="50800" tIns="50800" rIns="50800" bIns="50800" anchor="b">
            <a:spAutoFit/>
          </a:bodyPr>
          <a:lstStyle>
            <a:lvl1pPr defTabSz="292100">
              <a:defRPr sz="900">
                <a:solidFill>
                  <a:srgbClr val="000000"/>
                </a:solidFill>
              </a:defRPr>
            </a:lvl1pPr>
          </a:lstStyle>
          <a:p>
            <a:fld id="{86CB4B4D-7CA3-9044-876B-883B54F8677D}" type="slidenum">
              <a:t>‹N°›</a:t>
            </a:fld>
            <a:endParaRPr/>
          </a:p>
        </p:txBody>
      </p:sp>
    </p:spTree>
  </p:cSld>
  <p:clrMap bg1="lt1" tx1="dk1" bg2="lt2" tx2="dk2" accent1="accent1" accent2="accent2" accent3="accent3" accent4="accent4" accent5="accent5" accent6="accent6" hlink="hlink" folHlink="folHlink"/>
  <p:sldLayoutIdLst>
    <p:sldLayoutId id="2147483649" r:id="rId1"/>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9.xml"/><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slide" Target="slide8.xml"/><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slide" Target="slide9.xml"/></Relationships>
</file>

<file path=ppt/slides/_rels/slide11.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slide" Target="slide11.xml"/><Relationship Id="rId5" Type="http://schemas.openxmlformats.org/officeDocument/2006/relationships/image" Target="../media/image3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slide" Target="slide11.xml"/><Relationship Id="rId1" Type="http://schemas.openxmlformats.org/officeDocument/2006/relationships/slideLayout" Target="../slideLayouts/slideLayout5.xml"/><Relationship Id="rId5" Type="http://schemas.openxmlformats.org/officeDocument/2006/relationships/slide" Target="slide1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slide" Target="slide12.xml"/><Relationship Id="rId1" Type="http://schemas.openxmlformats.org/officeDocument/2006/relationships/slideLayout" Target="../slideLayouts/slideLayout5.xml"/><Relationship Id="rId5" Type="http://schemas.openxmlformats.org/officeDocument/2006/relationships/slide" Target="slide13.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hyperlink" Target="https://www.legifrance.gouv.fr/eli/loi/2021/8/22/TREX2100379L/jo/texte" TargetMode="External"/><Relationship Id="rId3" Type="http://schemas.openxmlformats.org/officeDocument/2006/relationships/slide" Target="slide16.xml"/><Relationship Id="rId7" Type="http://schemas.openxmlformats.org/officeDocument/2006/relationships/hyperlink" Target="https://www.legifrance.gouv.fr/eli/loi/2019/12/24/TRET1821032L/jo/texte" TargetMode="External"/><Relationship Id="rId2" Type="http://schemas.openxmlformats.org/officeDocument/2006/relationships/slide" Target="slide14.xml"/><Relationship Id="rId1" Type="http://schemas.openxmlformats.org/officeDocument/2006/relationships/slideLayout" Target="../slideLayouts/slideLayout5.xml"/><Relationship Id="rId6" Type="http://schemas.openxmlformats.org/officeDocument/2006/relationships/hyperlink" Target="https://www.legifrance.gouv.fr/eli/decret/2020/9/16/TRER2001590D/jo/texte" TargetMode="External"/><Relationship Id="rId5" Type="http://schemas.openxmlformats.org/officeDocument/2006/relationships/slide" Target="slide15.xml"/><Relationship Id="rId4" Type="http://schemas.openxmlformats.org/officeDocument/2006/relationships/image" Target="../media/image20.png"/><Relationship Id="rId9"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slide" Target="slide16.xml"/><Relationship Id="rId7" Type="http://schemas.openxmlformats.org/officeDocument/2006/relationships/image" Target="../media/image34.png"/><Relationship Id="rId2" Type="http://schemas.openxmlformats.org/officeDocument/2006/relationships/slide" Target="slide14.xml"/><Relationship Id="rId1" Type="http://schemas.openxmlformats.org/officeDocument/2006/relationships/slideLayout" Target="../slideLayouts/slideLayout5.xml"/><Relationship Id="rId6" Type="http://schemas.openxmlformats.org/officeDocument/2006/relationships/slide" Target="slide15.xml"/><Relationship Id="rId5" Type="http://schemas.openxmlformats.org/officeDocument/2006/relationships/image" Target="../media/image33.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 Target="slide17.xml"/><Relationship Id="rId7" Type="http://schemas.openxmlformats.org/officeDocument/2006/relationships/hyperlink" Target="http://www.zfe.green/" TargetMode="External"/><Relationship Id="rId2" Type="http://schemas.openxmlformats.org/officeDocument/2006/relationships/slide" Target="slide15.xml"/><Relationship Id="rId1" Type="http://schemas.openxmlformats.org/officeDocument/2006/relationships/slideLayout" Target="../slideLayouts/slideLayout5.xml"/><Relationship Id="rId6" Type="http://schemas.openxmlformats.org/officeDocument/2006/relationships/slide" Target="slide3.xml"/><Relationship Id="rId5" Type="http://schemas.openxmlformats.org/officeDocument/2006/relationships/image" Target="../media/image33.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slide" Target="slide16.xml"/><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slide" Target="slide17.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 Target="slide17.xml"/><Relationship Id="rId1" Type="http://schemas.openxmlformats.org/officeDocument/2006/relationships/slideLayout" Target="../slideLayouts/slideLayout5.xml"/><Relationship Id="rId6" Type="http://schemas.openxmlformats.org/officeDocument/2006/relationships/slide" Target="slide18.xml"/><Relationship Id="rId5" Type="http://schemas.openxmlformats.org/officeDocument/2006/relationships/image" Target="../media/image37.png"/><Relationship Id="rId4" Type="http://schemas.openxmlformats.org/officeDocument/2006/relationships/hyperlink" Target="https://www.service-public.fr/particuliers/vosdroits/F33371"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 Target="slide17.xml"/><Relationship Id="rId1" Type="http://schemas.openxmlformats.org/officeDocument/2006/relationships/slideLayout" Target="../slideLayouts/slideLayout5.xml"/><Relationship Id="rId5" Type="http://schemas.openxmlformats.org/officeDocument/2006/relationships/image" Target="../media/image38.png"/><Relationship Id="rId4" Type="http://schemas.openxmlformats.org/officeDocument/2006/relationships/slide" Target="slide18.xml"/></Relationships>
</file>

<file path=ppt/slides/_rels/slide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slide" Target="slide20.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slide" Target="slide22.xml"/><Relationship Id="rId7" Type="http://schemas.openxmlformats.org/officeDocument/2006/relationships/image" Target="../media/image40.png"/><Relationship Id="rId2" Type="http://schemas.openxmlformats.org/officeDocument/2006/relationships/slide" Target="slide20.xml"/><Relationship Id="rId1" Type="http://schemas.openxmlformats.org/officeDocument/2006/relationships/slideLayout" Target="../slideLayouts/slideLayout5.xml"/><Relationship Id="rId6" Type="http://schemas.openxmlformats.org/officeDocument/2006/relationships/image" Target="../media/image39.png"/><Relationship Id="rId5" Type="http://schemas.openxmlformats.org/officeDocument/2006/relationships/slide" Target="slide21.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slide" Target="slide21.xml"/><Relationship Id="rId1" Type="http://schemas.openxmlformats.org/officeDocument/2006/relationships/slideLayout" Target="../slideLayouts/slideLayout5.xml"/><Relationship Id="rId5" Type="http://schemas.openxmlformats.org/officeDocument/2006/relationships/slide" Target="slide22.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slide" Target="slide24.xml"/><Relationship Id="rId7" Type="http://schemas.openxmlformats.org/officeDocument/2006/relationships/image" Target="../media/image42.png"/><Relationship Id="rId2" Type="http://schemas.openxmlformats.org/officeDocument/2006/relationships/slide" Target="slide22.xml"/><Relationship Id="rId1" Type="http://schemas.openxmlformats.org/officeDocument/2006/relationships/slideLayout" Target="../slideLayouts/slideLayout5.xml"/><Relationship Id="rId6" Type="http://schemas.openxmlformats.org/officeDocument/2006/relationships/image" Target="../media/image41.png"/><Relationship Id="rId5" Type="http://schemas.openxmlformats.org/officeDocument/2006/relationships/slide" Target="slide23.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slide" Target="slide23.xml"/><Relationship Id="rId7" Type="http://schemas.openxmlformats.org/officeDocument/2006/relationships/slide" Target="slide24.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43.png"/><Relationship Id="rId5" Type="http://schemas.openxmlformats.org/officeDocument/2006/relationships/image" Target="../media/image20.png"/><Relationship Id="rId4" Type="http://schemas.openxmlformats.org/officeDocument/2006/relationships/slide" Target="slide25.xml"/></Relationships>
</file>

<file path=ppt/slides/_rels/slide25.xml.rels><?xml version="1.0" encoding="UTF-8" standalone="yes"?>
<Relationships xmlns="http://schemas.openxmlformats.org/package/2006/relationships"><Relationship Id="rId3" Type="http://schemas.openxmlformats.org/officeDocument/2006/relationships/slide" Target="slide26.xml"/><Relationship Id="rId7" Type="http://schemas.openxmlformats.org/officeDocument/2006/relationships/image" Target="../media/image41.png"/><Relationship Id="rId2" Type="http://schemas.openxmlformats.org/officeDocument/2006/relationships/slide" Target="slide24.xml"/><Relationship Id="rId1" Type="http://schemas.openxmlformats.org/officeDocument/2006/relationships/slideLayout" Target="../slideLayouts/slideLayout5.xml"/><Relationship Id="rId6" Type="http://schemas.openxmlformats.org/officeDocument/2006/relationships/slide" Target="slide25.xml"/><Relationship Id="rId5" Type="http://schemas.openxmlformats.org/officeDocument/2006/relationships/image" Target="../media/image44.pn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 Target="slide25.xml"/><Relationship Id="rId7" Type="http://schemas.openxmlformats.org/officeDocument/2006/relationships/slide" Target="slide26.xm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45.png"/><Relationship Id="rId5" Type="http://schemas.openxmlformats.org/officeDocument/2006/relationships/image" Target="../media/image20.png"/><Relationship Id="rId4" Type="http://schemas.openxmlformats.org/officeDocument/2006/relationships/slide" Target="slide27.xml"/></Relationships>
</file>

<file path=ppt/slides/_rels/slide27.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slide" Target="slide26.xml"/><Relationship Id="rId1" Type="http://schemas.openxmlformats.org/officeDocument/2006/relationships/slideLayout" Target="../slideLayouts/slideLayout5.xml"/><Relationship Id="rId6" Type="http://schemas.openxmlformats.org/officeDocument/2006/relationships/image" Target="../media/image46.png"/><Relationship Id="rId5" Type="http://schemas.openxmlformats.org/officeDocument/2006/relationships/slide" Target="slide27.xml"/><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slide" Target="slide27.xml"/><Relationship Id="rId7"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slide" Target="slide28.xml"/><Relationship Id="rId5" Type="http://schemas.openxmlformats.org/officeDocument/2006/relationships/image" Target="../media/image20.png"/><Relationship Id="rId4" Type="http://schemas.openxmlformats.org/officeDocument/2006/relationships/slide" Target="slide29.xml"/></Relationships>
</file>

<file path=ppt/slides/_rels/slide29.xml.rels><?xml version="1.0" encoding="UTF-8" standalone="yes"?>
<Relationships xmlns="http://schemas.openxmlformats.org/package/2006/relationships"><Relationship Id="rId3" Type="http://schemas.openxmlformats.org/officeDocument/2006/relationships/slide" Target="slide30.xml"/><Relationship Id="rId7" Type="http://schemas.openxmlformats.org/officeDocument/2006/relationships/slide" Target="slide29.xml"/><Relationship Id="rId2" Type="http://schemas.openxmlformats.org/officeDocument/2006/relationships/slide" Target="slide28.xml"/><Relationship Id="rId1" Type="http://schemas.openxmlformats.org/officeDocument/2006/relationships/slideLayout" Target="../slideLayouts/slideLayout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jpeg"/></Relationships>
</file>

<file path=ppt/slides/_rels/slide3.xml.rels><?xml version="1.0" encoding="UTF-8" standalone="yes"?>
<Relationships xmlns="http://schemas.openxmlformats.org/package/2006/relationships"><Relationship Id="rId8" Type="http://schemas.openxmlformats.org/officeDocument/2006/relationships/slide" Target="slide43.xml"/><Relationship Id="rId3" Type="http://schemas.openxmlformats.org/officeDocument/2006/relationships/image" Target="../media/image20.png"/><Relationship Id="rId7" Type="http://schemas.openxmlformats.org/officeDocument/2006/relationships/slide" Target="slide39.xml"/><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slide" Target="slide11.xml"/><Relationship Id="rId11" Type="http://schemas.openxmlformats.org/officeDocument/2006/relationships/slide" Target="slide53.xml"/><Relationship Id="rId5" Type="http://schemas.openxmlformats.org/officeDocument/2006/relationships/slide" Target="slide9.xml"/><Relationship Id="rId10" Type="http://schemas.openxmlformats.org/officeDocument/2006/relationships/slide" Target="slide46.xml"/><Relationship Id="rId4" Type="http://schemas.openxmlformats.org/officeDocument/2006/relationships/slide" Target="slide3.xml"/><Relationship Id="rId9" Type="http://schemas.openxmlformats.org/officeDocument/2006/relationships/slide" Target="slide45.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 Target="slide29.xml"/><Relationship Id="rId1" Type="http://schemas.openxmlformats.org/officeDocument/2006/relationships/slideLayout" Target="../slideLayouts/slideLayout5.xml"/><Relationship Id="rId6" Type="http://schemas.openxmlformats.org/officeDocument/2006/relationships/slide" Target="slide30.xml"/><Relationship Id="rId5" Type="http://schemas.openxmlformats.org/officeDocument/2006/relationships/hyperlink" Target="https://www.interlud.green/actualites/aires-de-livraison-quelles-bonnes-pratiques-pour-ameliorer-les-conditions-de-livraison" TargetMode="External"/><Relationship Id="rId4" Type="http://schemas.openxmlformats.org/officeDocument/2006/relationships/image" Target="../media/image51.jpeg"/></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54.png"/><Relationship Id="rId2" Type="http://schemas.openxmlformats.org/officeDocument/2006/relationships/slide" Target="slide29.xml"/><Relationship Id="rId1" Type="http://schemas.openxmlformats.org/officeDocument/2006/relationships/slideLayout" Target="../slideLayouts/slideLayout5.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slide" Target="slide30.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slide" Target="slide32.xml"/><Relationship Id="rId2" Type="http://schemas.openxmlformats.org/officeDocument/2006/relationships/slide" Target="slide33.xml"/><Relationship Id="rId1" Type="http://schemas.openxmlformats.org/officeDocument/2006/relationships/slideLayout" Target="../slideLayouts/slideLayout5.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hyperlink" Target="https://lesboitesavelo.org/" TargetMode="External"/></Relationships>
</file>

<file path=ppt/slides/_rels/slide33.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slide" Target="slide32.xml"/><Relationship Id="rId1" Type="http://schemas.openxmlformats.org/officeDocument/2006/relationships/slideLayout" Target="../slideLayouts/slideLayout5.xml"/><Relationship Id="rId6" Type="http://schemas.openxmlformats.org/officeDocument/2006/relationships/slide" Target="slide33.xml"/><Relationship Id="rId5" Type="http://schemas.openxmlformats.org/officeDocument/2006/relationships/image" Target="../media/image57.png"/><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slide" Target="slide33.xml"/><Relationship Id="rId1" Type="http://schemas.openxmlformats.org/officeDocument/2006/relationships/slideLayout" Target="../slideLayouts/slideLayout5.xml"/><Relationship Id="rId6" Type="http://schemas.openxmlformats.org/officeDocument/2006/relationships/slide" Target="slide34.xml"/><Relationship Id="rId5" Type="http://schemas.openxmlformats.org/officeDocument/2006/relationships/image" Target="../media/image58.png"/><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slide" Target="slide36.xml"/><Relationship Id="rId7" Type="http://schemas.openxmlformats.org/officeDocument/2006/relationships/hyperlink" Target="https://lesboitesavelo.org/cyclologistique/" TargetMode="External"/><Relationship Id="rId2" Type="http://schemas.openxmlformats.org/officeDocument/2006/relationships/slide" Target="slide34.xml"/><Relationship Id="rId1" Type="http://schemas.openxmlformats.org/officeDocument/2006/relationships/slideLayout" Target="../slideLayouts/slideLayout5.xml"/><Relationship Id="rId6" Type="http://schemas.openxmlformats.org/officeDocument/2006/relationships/hyperlink" Target="https://les-boites-a-velo-france.assoconnect.com/collect/description/281373-n-federation-professionnelle-de-cyclologistique-2023-entreprises-mixtes" TargetMode="External"/><Relationship Id="rId5" Type="http://schemas.openxmlformats.org/officeDocument/2006/relationships/hyperlink" Target="https://les-boites-a-velo-france.assoconnect.com/collect/description/277547-n-federation-professionnelle-de-cyclologistique-2023-entreprises-specialisees" TargetMode="External"/><Relationship Id="rId4" Type="http://schemas.openxmlformats.org/officeDocument/2006/relationships/image" Target="../media/image20.png"/><Relationship Id="rId9" Type="http://schemas.openxmlformats.org/officeDocument/2006/relationships/slide" Target="slide35.xml"/></Relationships>
</file>

<file path=ppt/slides/_rels/slide3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slide" Target="slide35.xml"/><Relationship Id="rId7" Type="http://schemas.openxmlformats.org/officeDocument/2006/relationships/image" Target="../media/image61.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60.png"/><Relationship Id="rId5" Type="http://schemas.openxmlformats.org/officeDocument/2006/relationships/image" Target="../media/image20.png"/><Relationship Id="rId10" Type="http://schemas.openxmlformats.org/officeDocument/2006/relationships/slide" Target="slide36.xml"/><Relationship Id="rId4" Type="http://schemas.openxmlformats.org/officeDocument/2006/relationships/slide" Target="slide37.xml"/><Relationship Id="rId9" Type="http://schemas.openxmlformats.org/officeDocument/2006/relationships/image" Target="../media/image63.png"/></Relationships>
</file>

<file path=ppt/slides/_rels/slide37.xml.rels><?xml version="1.0" encoding="UTF-8" standalone="yes"?>
<Relationships xmlns="http://schemas.openxmlformats.org/package/2006/relationships"><Relationship Id="rId3" Type="http://schemas.openxmlformats.org/officeDocument/2006/relationships/slide" Target="slide38.xml"/><Relationship Id="rId2" Type="http://schemas.openxmlformats.org/officeDocument/2006/relationships/slide" Target="slide36.xml"/><Relationship Id="rId1" Type="http://schemas.openxmlformats.org/officeDocument/2006/relationships/slideLayout" Target="../slideLayouts/slideLayout5.xml"/><Relationship Id="rId6" Type="http://schemas.openxmlformats.org/officeDocument/2006/relationships/slide" Target="slide37.xml"/><Relationship Id="rId5" Type="http://schemas.openxmlformats.org/officeDocument/2006/relationships/image" Target="../media/image64.png"/><Relationship Id="rId4" Type="http://schemas.openxmlformats.org/officeDocument/2006/relationships/image" Target="../media/image20.png"/></Relationships>
</file>

<file path=ppt/slides/_rels/slide38.xml.rels><?xml version="1.0" encoding="UTF-8" standalone="yes"?>
<Relationships xmlns="http://schemas.openxmlformats.org/package/2006/relationships"><Relationship Id="rId3" Type="http://schemas.openxmlformats.org/officeDocument/2006/relationships/slide" Target="slide39.xml"/><Relationship Id="rId7" Type="http://schemas.openxmlformats.org/officeDocument/2006/relationships/slide" Target="slide38.xml"/><Relationship Id="rId2" Type="http://schemas.openxmlformats.org/officeDocument/2006/relationships/slide" Target="slide37.xml"/><Relationship Id="rId1" Type="http://schemas.openxmlformats.org/officeDocument/2006/relationships/slideLayout" Target="../slideLayouts/slideLayout5.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20.png"/></Relationships>
</file>

<file path=ppt/slides/_rels/slide39.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slide" Target="slide38.xml"/><Relationship Id="rId1" Type="http://schemas.openxmlformats.org/officeDocument/2006/relationships/slideLayout" Target="../slideLayouts/slideLayout5.xml"/><Relationship Id="rId6" Type="http://schemas.openxmlformats.org/officeDocument/2006/relationships/image" Target="../media/image67.png"/><Relationship Id="rId5" Type="http://schemas.openxmlformats.org/officeDocument/2006/relationships/slide" Target="slide39.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slide" Target="slide3.xml"/><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image" Target="../media/image20.png"/></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 Target="slide41.xml"/><Relationship Id="rId1" Type="http://schemas.openxmlformats.org/officeDocument/2006/relationships/slideLayout" Target="../slideLayouts/slideLayout5.xml"/><Relationship Id="rId4" Type="http://schemas.openxmlformats.org/officeDocument/2006/relationships/slide" Target="slide39.xml"/></Relationships>
</file>

<file path=ppt/slides/_rels/slide41.xml.rels><?xml version="1.0" encoding="UTF-8" standalone="yes"?>
<Relationships xmlns="http://schemas.openxmlformats.org/package/2006/relationships"><Relationship Id="rId3" Type="http://schemas.openxmlformats.org/officeDocument/2006/relationships/slide" Target="slide42.xml"/><Relationship Id="rId7" Type="http://schemas.openxmlformats.org/officeDocument/2006/relationships/slide" Target="slide41.xml"/><Relationship Id="rId2" Type="http://schemas.openxmlformats.org/officeDocument/2006/relationships/slide" Target="slide40.xml"/><Relationship Id="rId1" Type="http://schemas.openxmlformats.org/officeDocument/2006/relationships/slideLayout" Target="../slideLayouts/slideLayout5.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20.png"/></Relationships>
</file>

<file path=ppt/slides/_rels/slide42.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slide" Target="slide41.xml"/><Relationship Id="rId1" Type="http://schemas.openxmlformats.org/officeDocument/2006/relationships/slideLayout" Target="../slideLayouts/slideLayout5.xml"/><Relationship Id="rId6" Type="http://schemas.openxmlformats.org/officeDocument/2006/relationships/slide" Target="slide39.xml"/><Relationship Id="rId5" Type="http://schemas.openxmlformats.org/officeDocument/2006/relationships/image" Target="../media/image70.png"/><Relationship Id="rId4" Type="http://schemas.openxmlformats.org/officeDocument/2006/relationships/image" Target="../media/image20.png"/></Relationships>
</file>

<file path=ppt/slides/_rels/slide43.xml.rels><?xml version="1.0" encoding="UTF-8" standalone="yes"?>
<Relationships xmlns="http://schemas.openxmlformats.org/package/2006/relationships"><Relationship Id="rId3" Type="http://schemas.openxmlformats.org/officeDocument/2006/relationships/slide" Target="slide44.xml"/><Relationship Id="rId7" Type="http://schemas.openxmlformats.org/officeDocument/2006/relationships/hyperlink" Target="https://www.woopit.fr/blog/role-livreur" TargetMode="External"/><Relationship Id="rId2" Type="http://schemas.openxmlformats.org/officeDocument/2006/relationships/slide" Target="slide42.xml"/><Relationship Id="rId1" Type="http://schemas.openxmlformats.org/officeDocument/2006/relationships/slideLayout" Target="../slideLayouts/slideLayout5.xml"/><Relationship Id="rId6" Type="http://schemas.openxmlformats.org/officeDocument/2006/relationships/slide" Target="slide43.xml"/><Relationship Id="rId5" Type="http://schemas.openxmlformats.org/officeDocument/2006/relationships/image" Target="../media/image22.png"/><Relationship Id="rId4" Type="http://schemas.openxmlformats.org/officeDocument/2006/relationships/image" Target="../media/image20.png"/></Relationships>
</file>

<file path=ppt/slides/_rels/slide44.xml.rels><?xml version="1.0" encoding="UTF-8" standalone="yes"?>
<Relationships xmlns="http://schemas.openxmlformats.org/package/2006/relationships"><Relationship Id="rId3" Type="http://schemas.openxmlformats.org/officeDocument/2006/relationships/slide" Target="slide45.xml"/><Relationship Id="rId7" Type="http://schemas.openxmlformats.org/officeDocument/2006/relationships/slide" Target="slide44.xml"/><Relationship Id="rId2" Type="http://schemas.openxmlformats.org/officeDocument/2006/relationships/slide" Target="slide43.xml"/><Relationship Id="rId1" Type="http://schemas.openxmlformats.org/officeDocument/2006/relationships/slideLayout" Target="../slideLayouts/slideLayout5.xml"/><Relationship Id="rId6" Type="http://schemas.openxmlformats.org/officeDocument/2006/relationships/image" Target="../media/image64.png"/><Relationship Id="rId5" Type="http://schemas.openxmlformats.org/officeDocument/2006/relationships/image" Target="../media/image71.png"/><Relationship Id="rId4" Type="http://schemas.openxmlformats.org/officeDocument/2006/relationships/image" Target="../media/image20.png"/></Relationships>
</file>

<file path=ppt/slides/_rels/slide45.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slide" Target="slide44.xml"/><Relationship Id="rId1" Type="http://schemas.openxmlformats.org/officeDocument/2006/relationships/slideLayout" Target="../slideLayouts/slideLayout5.xml"/><Relationship Id="rId6" Type="http://schemas.openxmlformats.org/officeDocument/2006/relationships/slide" Target="slide45.xml"/><Relationship Id="rId5" Type="http://schemas.openxmlformats.org/officeDocument/2006/relationships/image" Target="../media/image72.png"/><Relationship Id="rId4" Type="http://schemas.openxmlformats.org/officeDocument/2006/relationships/image" Target="../media/image20.png"/></Relationships>
</file>

<file path=ppt/slides/_rels/slide46.xml.rels><?xml version="1.0" encoding="UTF-8" standalone="yes"?>
<Relationships xmlns="http://schemas.openxmlformats.org/package/2006/relationships"><Relationship Id="rId3" Type="http://schemas.openxmlformats.org/officeDocument/2006/relationships/slide" Target="slide47.xml"/><Relationship Id="rId7" Type="http://schemas.openxmlformats.org/officeDocument/2006/relationships/slide" Target="slide46.xml"/><Relationship Id="rId2" Type="http://schemas.openxmlformats.org/officeDocument/2006/relationships/slide" Target="slide45.xml"/><Relationship Id="rId1" Type="http://schemas.openxmlformats.org/officeDocument/2006/relationships/slideLayout" Target="../slideLayouts/slideLayout5.xml"/><Relationship Id="rId6" Type="http://schemas.openxmlformats.org/officeDocument/2006/relationships/image" Target="../media/image73.png"/><Relationship Id="rId5" Type="http://schemas.openxmlformats.org/officeDocument/2006/relationships/image" Target="../media/image27.png"/><Relationship Id="rId4" Type="http://schemas.openxmlformats.org/officeDocument/2006/relationships/image" Target="../media/image20.png"/></Relationships>
</file>

<file path=ppt/slides/_rels/slide47.xml.rels><?xml version="1.0" encoding="UTF-8" standalone="yes"?>
<Relationships xmlns="http://schemas.openxmlformats.org/package/2006/relationships"><Relationship Id="rId3" Type="http://schemas.openxmlformats.org/officeDocument/2006/relationships/slide" Target="slide46.xml"/><Relationship Id="rId7" Type="http://schemas.openxmlformats.org/officeDocument/2006/relationships/slide" Target="slide47.xml"/><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74.png"/><Relationship Id="rId5" Type="http://schemas.openxmlformats.org/officeDocument/2006/relationships/image" Target="../media/image20.png"/><Relationship Id="rId4" Type="http://schemas.openxmlformats.org/officeDocument/2006/relationships/slide" Target="slide48.xml"/></Relationships>
</file>

<file path=ppt/slides/_rels/slide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 Target="slide47.xml"/><Relationship Id="rId1" Type="http://schemas.openxmlformats.org/officeDocument/2006/relationships/slideLayout" Target="../slideLayouts/slideLayout5.xml"/><Relationship Id="rId5" Type="http://schemas.openxmlformats.org/officeDocument/2006/relationships/slide" Target="slide48.xml"/><Relationship Id="rId4" Type="http://schemas.openxmlformats.org/officeDocument/2006/relationships/image" Target="../media/image75.jpeg"/></Relationships>
</file>

<file path=ppt/slides/_rels/slide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 Target="slide47.xml"/><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slide" Target="slide48.xml"/></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 Target="slide6.xml"/><Relationship Id="rId7" Type="http://schemas.openxmlformats.org/officeDocument/2006/relationships/image" Target="../media/image24.png"/><Relationship Id="rId2" Type="http://schemas.openxmlformats.org/officeDocument/2006/relationships/slide" Target="slide3.xml"/><Relationship Id="rId1" Type="http://schemas.openxmlformats.org/officeDocument/2006/relationships/slideLayout" Target="../slideLayouts/slideLayout5.xml"/><Relationship Id="rId6" Type="http://schemas.openxmlformats.org/officeDocument/2006/relationships/image" Target="../media/image23.png"/><Relationship Id="rId11" Type="http://schemas.openxmlformats.org/officeDocument/2006/relationships/slide" Target="slide5.xml"/><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0.png"/><Relationship Id="rId9" Type="http://schemas.openxmlformats.org/officeDocument/2006/relationships/image" Target="../media/image26.png"/></Relationships>
</file>

<file path=ppt/slides/_rels/slide50.xml.rels><?xml version="1.0" encoding="UTF-8" standalone="yes"?>
<Relationships xmlns="http://schemas.openxmlformats.org/package/2006/relationships"><Relationship Id="rId3" Type="http://schemas.openxmlformats.org/officeDocument/2006/relationships/slide" Target="slide51.xml"/><Relationship Id="rId2" Type="http://schemas.openxmlformats.org/officeDocument/2006/relationships/image" Target="../media/image20.png"/><Relationship Id="rId1" Type="http://schemas.openxmlformats.org/officeDocument/2006/relationships/slideLayout" Target="../slideLayouts/slideLayout5.xml"/><Relationship Id="rId4" Type="http://schemas.openxmlformats.org/officeDocument/2006/relationships/slide" Target="slide50.xml"/></Relationships>
</file>

<file path=ppt/slides/_rels/slide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 Target="slide50.xml"/><Relationship Id="rId1" Type="http://schemas.openxmlformats.org/officeDocument/2006/relationships/slideLayout" Target="../slideLayouts/slideLayout5.xml"/><Relationship Id="rId5" Type="http://schemas.openxmlformats.org/officeDocument/2006/relationships/slide" Target="slide51.xml"/><Relationship Id="rId4" Type="http://schemas.openxmlformats.org/officeDocument/2006/relationships/slide" Target="slide52.xml"/></Relationships>
</file>

<file path=ppt/slides/_rels/slide5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 Target="slide51.xml"/><Relationship Id="rId1" Type="http://schemas.openxmlformats.org/officeDocument/2006/relationships/slideLayout" Target="../slideLayouts/slideLayout5.xml"/><Relationship Id="rId5" Type="http://schemas.openxmlformats.org/officeDocument/2006/relationships/slide" Target="slide52.xml"/><Relationship Id="rId4" Type="http://schemas.openxmlformats.org/officeDocument/2006/relationships/slide" Target="slide53.xml"/></Relationships>
</file>

<file path=ppt/slides/_rels/slide53.xml.rels><?xml version="1.0" encoding="UTF-8" standalone="yes"?>
<Relationships xmlns="http://schemas.openxmlformats.org/package/2006/relationships"><Relationship Id="rId8" Type="http://schemas.openxmlformats.org/officeDocument/2006/relationships/image" Target="../media/image79.svg"/><Relationship Id="rId13" Type="http://schemas.openxmlformats.org/officeDocument/2006/relationships/hyperlink" Target="https://embed.api.video/vod/vi2kBrxlvxOd0ShyGumloCnf" TargetMode="External"/><Relationship Id="rId3" Type="http://schemas.openxmlformats.org/officeDocument/2006/relationships/image" Target="../media/image20.png"/><Relationship Id="rId7" Type="http://schemas.openxmlformats.org/officeDocument/2006/relationships/image" Target="../media/image78.png"/><Relationship Id="rId12" Type="http://schemas.openxmlformats.org/officeDocument/2006/relationships/hyperlink" Target="https://www.interlud.green/storage/o5qLkpacLCtrcrCkTN07.pdf" TargetMode="External"/><Relationship Id="rId2" Type="http://schemas.openxmlformats.org/officeDocument/2006/relationships/slide" Target="slide55.xml"/><Relationship Id="rId16" Type="http://schemas.openxmlformats.org/officeDocument/2006/relationships/hyperlink" Target="https://embed.api.video/vod/vi1WaphcpnhAJniaiZKF47bZ" TargetMode="External"/><Relationship Id="rId1" Type="http://schemas.openxmlformats.org/officeDocument/2006/relationships/slideLayout" Target="../slideLayouts/slideLayout5.xml"/><Relationship Id="rId6" Type="http://schemas.openxmlformats.org/officeDocument/2006/relationships/image" Target="../media/image77.svg"/><Relationship Id="rId11" Type="http://schemas.openxmlformats.org/officeDocument/2006/relationships/image" Target="../media/image82.jpeg"/><Relationship Id="rId5" Type="http://schemas.openxmlformats.org/officeDocument/2006/relationships/image" Target="../media/image76.png"/><Relationship Id="rId15" Type="http://schemas.openxmlformats.org/officeDocument/2006/relationships/image" Target="../media/image83.jpeg"/><Relationship Id="rId10" Type="http://schemas.openxmlformats.org/officeDocument/2006/relationships/image" Target="../media/image81.jpeg"/><Relationship Id="rId4" Type="http://schemas.openxmlformats.org/officeDocument/2006/relationships/hyperlink" Target="https://www.interlud.green/storage/Q6cyclologistiquecles-Ref-LUDInTerLUD-2023.pdf" TargetMode="External"/><Relationship Id="rId9" Type="http://schemas.openxmlformats.org/officeDocument/2006/relationships/image" Target="../media/image80.jpeg"/><Relationship Id="rId14" Type="http://schemas.openxmlformats.org/officeDocument/2006/relationships/slide" Target="slide3.xml"/></Relationships>
</file>

<file path=ppt/slides/_rels/slide5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 Target="slide52.xml"/><Relationship Id="rId1" Type="http://schemas.openxmlformats.org/officeDocument/2006/relationships/slideLayout" Target="../slideLayouts/slideLayout5.xml"/><Relationship Id="rId5" Type="http://schemas.openxmlformats.org/officeDocument/2006/relationships/slide" Target="slide3.xml"/><Relationship Id="rId4" Type="http://schemas.openxmlformats.org/officeDocument/2006/relationships/slide" Target="slide55.xml"/></Relationships>
</file>

<file path=ppt/slides/_rels/slide5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hyperlink" Target="https://www.interlud.green/storage/InterludModule-1ExploitationAvril2023.pdf" TargetMode="External"/><Relationship Id="rId1" Type="http://schemas.openxmlformats.org/officeDocument/2006/relationships/slideLayout" Target="../slideLayouts/slideLayout1.xml"/><Relationship Id="rId4" Type="http://schemas.openxmlformats.org/officeDocument/2006/relationships/image" Target="../media/image85.png"/></Relationships>
</file>

<file path=ppt/slides/_rels/slide6.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slide" Target="slide5.xml"/><Relationship Id="rId1" Type="http://schemas.openxmlformats.org/officeDocument/2006/relationships/slideLayout" Target="../slideLayouts/slideLayout5.xml"/><Relationship Id="rId5" Type="http://schemas.openxmlformats.org/officeDocument/2006/relationships/slide" Target="slide6.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slide" Target="slide6.xml"/><Relationship Id="rId1" Type="http://schemas.openxmlformats.org/officeDocument/2006/relationships/slideLayout" Target="../slideLayouts/slideLayout5.xml"/><Relationship Id="rId6" Type="http://schemas.openxmlformats.org/officeDocument/2006/relationships/slide" Target="slide7.xml"/><Relationship Id="rId5" Type="http://schemas.openxmlformats.org/officeDocument/2006/relationships/image" Target="../media/image28.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slide" Target="slide7.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slide" Target="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Image 2" descr="Imag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339950" y="6000955"/>
            <a:ext cx="1477310" cy="570046"/>
          </a:xfrm>
          <a:prstGeom prst="rect">
            <a:avLst/>
          </a:prstGeom>
          <a:ln w="12700">
            <a:miter lim="400000"/>
          </a:ln>
        </p:spPr>
      </p:pic>
      <p:pic>
        <p:nvPicPr>
          <p:cNvPr id="153" name="Image 4" descr="Image 4"/>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rot="10800000">
            <a:off x="-1056482" y="-478288"/>
            <a:ext cx="2734576" cy="2734575"/>
          </a:xfrm>
          <a:prstGeom prst="rect">
            <a:avLst/>
          </a:prstGeom>
          <a:ln w="12700">
            <a:miter lim="400000"/>
          </a:ln>
        </p:spPr>
      </p:pic>
      <p:pic>
        <p:nvPicPr>
          <p:cNvPr id="154" name="Image 4" descr="Image 4"/>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805319" y="4716013"/>
            <a:ext cx="2492684" cy="2492683"/>
          </a:xfrm>
          <a:prstGeom prst="rect">
            <a:avLst/>
          </a:prstGeom>
          <a:ln w="12700">
            <a:miter lim="400000"/>
          </a:ln>
        </p:spPr>
      </p:pic>
      <p:sp>
        <p:nvSpPr>
          <p:cNvPr id="155" name="Organiser l’activité et piloter les flux…"/>
          <p:cNvSpPr txBox="1"/>
          <p:nvPr/>
        </p:nvSpPr>
        <p:spPr>
          <a:xfrm>
            <a:off x="1333488" y="731887"/>
            <a:ext cx="9525044" cy="9746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1pPr>
            <a:lvl2pPr marL="0" marR="0" indent="228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2pPr>
            <a:lvl3pPr marL="0" marR="0" indent="457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3pPr>
            <a:lvl4pPr marL="0" marR="0" indent="685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4pPr>
            <a:lvl5pPr marL="0" marR="0" indent="9144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5pPr>
            <a:lvl6pPr marL="0" marR="0" indent="11430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6pPr>
            <a:lvl7pPr marL="0" marR="0" indent="1371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7pPr>
            <a:lvl8pPr marL="0" marR="0" indent="1600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8pPr>
            <a:lvl9pPr marL="0" marR="0" indent="1828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9pPr>
          </a:lstStyle>
          <a:p>
            <a:pPr>
              <a:defRPr sz="6000" cap="all">
                <a:solidFill>
                  <a:srgbClr val="E9A885"/>
                </a:solidFill>
                <a:latin typeface="Quicksand Light Bold"/>
                <a:ea typeface="Quicksand Light Bold"/>
                <a:cs typeface="Quicksand Light Bold"/>
                <a:sym typeface="Quicksand Light Bold"/>
              </a:defRPr>
            </a:pPr>
            <a:r>
              <a:rPr lang="fr-FR" sz="3000" dirty="0"/>
              <a:t>GESTION DES MOYENS HUMAINS ET MATERIELS DANS L’EXPLOITATION DU TRANSPORT URBAIN DE MARCHANDISES</a:t>
            </a:r>
            <a:endParaRPr sz="3000" dirty="0"/>
          </a:p>
        </p:txBody>
      </p:sp>
      <p:sp>
        <p:nvSpPr>
          <p:cNvPr id="156" name="Module 1 : formation logistique urbaine"/>
          <p:cNvSpPr txBox="1"/>
          <p:nvPr/>
        </p:nvSpPr>
        <p:spPr>
          <a:xfrm>
            <a:off x="2417915" y="1923629"/>
            <a:ext cx="7224849" cy="2667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1pPr>
            <a:lvl2pPr marL="0" marR="0" indent="228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2pPr>
            <a:lvl3pPr marL="0" marR="0" indent="457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3pPr>
            <a:lvl4pPr marL="0" marR="0" indent="685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4pPr>
            <a:lvl5pPr marL="0" marR="0" indent="9144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5pPr>
            <a:lvl6pPr marL="0" marR="0" indent="11430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6pPr>
            <a:lvl7pPr marL="0" marR="0" indent="1371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7pPr>
            <a:lvl8pPr marL="0" marR="0" indent="1600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8pPr>
            <a:lvl9pPr marL="0" marR="0" indent="1828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9pPr>
          </a:lstStyle>
          <a:p>
            <a:r>
              <a:rPr sz="1400" dirty="0"/>
              <a:t>Module </a:t>
            </a:r>
            <a:r>
              <a:rPr lang="fr-FR" sz="1400" dirty="0"/>
              <a:t>2</a:t>
            </a:r>
            <a:r>
              <a:rPr sz="1400" dirty="0"/>
              <a:t> : </a:t>
            </a:r>
            <a:r>
              <a:rPr lang="fr-FR" sz="1400" dirty="0"/>
              <a:t>Formation exploitation du transport urbain de marchandises</a:t>
            </a:r>
            <a:endParaRPr sz="1400" dirty="0"/>
          </a:p>
        </p:txBody>
      </p:sp>
      <p:pic>
        <p:nvPicPr>
          <p:cNvPr id="2" name="Picture 2">
            <a:extLst>
              <a:ext uri="{FF2B5EF4-FFF2-40B4-BE49-F238E27FC236}">
                <a16:creationId xmlns:a16="http://schemas.microsoft.com/office/drawing/2014/main" id="{A685DC45-9C16-9201-5136-6EDF1F654C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013" y="2492466"/>
            <a:ext cx="11229974" cy="3368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4" descr="Une image contenant texte, logo, Police, Graphique&#10;&#10;Description générée automatiquement">
            <a:extLst>
              <a:ext uri="{FF2B5EF4-FFF2-40B4-BE49-F238E27FC236}">
                <a16:creationId xmlns:a16="http://schemas.microsoft.com/office/drawing/2014/main" id="{AA6AFA9B-D15C-DBBA-58E6-44FD49F7DE31}"/>
              </a:ext>
            </a:extLst>
          </p:cNvPr>
          <p:cNvPicPr>
            <a:picLocks noChangeAspect="1"/>
          </p:cNvPicPr>
          <p:nvPr/>
        </p:nvPicPr>
        <p:blipFill>
          <a:blip r:embed="rId5"/>
          <a:stretch>
            <a:fillRect/>
          </a:stretch>
        </p:blipFill>
        <p:spPr>
          <a:xfrm>
            <a:off x="7317091" y="5570471"/>
            <a:ext cx="1270000" cy="1270000"/>
          </a:xfrm>
          <a:prstGeom prst="rect">
            <a:avLst/>
          </a:prstGeom>
        </p:spPr>
      </p:pic>
      <p:pic>
        <p:nvPicPr>
          <p:cNvPr id="6" name="Image 5" descr="Une image contenant Police, Graphique, texte, graphisme&#10;&#10;Description générée automatiquement">
            <a:extLst>
              <a:ext uri="{FF2B5EF4-FFF2-40B4-BE49-F238E27FC236}">
                <a16:creationId xmlns:a16="http://schemas.microsoft.com/office/drawing/2014/main" id="{EADB926D-F72B-1A89-1D56-0ED2414E67B6}"/>
              </a:ext>
            </a:extLst>
          </p:cNvPr>
          <p:cNvPicPr>
            <a:picLocks noChangeAspect="1"/>
          </p:cNvPicPr>
          <p:nvPr/>
        </p:nvPicPr>
        <p:blipFill>
          <a:blip r:embed="rId6"/>
          <a:stretch>
            <a:fillRect/>
          </a:stretch>
        </p:blipFill>
        <p:spPr>
          <a:xfrm>
            <a:off x="8793995" y="5900077"/>
            <a:ext cx="2206742" cy="601839"/>
          </a:xfrm>
          <a:prstGeom prst="rect">
            <a:avLst/>
          </a:prstGeom>
        </p:spPr>
      </p:pic>
      <p:pic>
        <p:nvPicPr>
          <p:cNvPr id="8" name="Image 7" descr="Une image contenant Police, Graphique, symbole, logo&#10;&#10;Description générée automatiquement">
            <a:extLst>
              <a:ext uri="{FF2B5EF4-FFF2-40B4-BE49-F238E27FC236}">
                <a16:creationId xmlns:a16="http://schemas.microsoft.com/office/drawing/2014/main" id="{08E6EA5B-6EF3-E828-B88E-6052B58CAD6C}"/>
              </a:ext>
            </a:extLst>
          </p:cNvPr>
          <p:cNvPicPr>
            <a:picLocks noChangeAspect="1"/>
          </p:cNvPicPr>
          <p:nvPr/>
        </p:nvPicPr>
        <p:blipFill>
          <a:blip r:embed="rId7"/>
          <a:stretch>
            <a:fillRect/>
          </a:stretch>
        </p:blipFill>
        <p:spPr>
          <a:xfrm>
            <a:off x="2169043" y="6040363"/>
            <a:ext cx="1866446" cy="420299"/>
          </a:xfrm>
          <a:prstGeom prst="rect">
            <a:avLst/>
          </a:prstGeom>
        </p:spPr>
      </p:pic>
    </p:spTree>
    <p:extLst>
      <p:ext uri="{BB962C8B-B14F-4D97-AF65-F5344CB8AC3E}">
        <p14:creationId xmlns:p14="http://schemas.microsoft.com/office/powerpoint/2010/main" val="4256550914"/>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nvPr>
        </p:nvSpPr>
        <p:spPr/>
        <p:txBody>
          <a:bodyPr/>
          <a:lstStyle/>
          <a:p>
            <a:fld id="{4C4E8528-8995-41C5-85C7-06E3E0B70F35}" type="slidenum">
              <a:rPr lang="fr-FR" smtClean="0"/>
              <a:t>10</a:t>
            </a:fld>
            <a:endParaRPr lang="fr-FR"/>
          </a:p>
        </p:txBody>
      </p:sp>
      <p:sp>
        <p:nvSpPr>
          <p:cNvPr id="8" name="Rectangle à coins arrondis 7">
            <a:hlinkClick r:id="rId2" action="ppaction://hlinksldjump"/>
          </p:cNvPr>
          <p:cNvSpPr/>
          <p:nvPr/>
        </p:nvSpPr>
        <p:spPr>
          <a:xfrm>
            <a:off x="904083" y="5953620"/>
            <a:ext cx="1620000" cy="540000"/>
          </a:xfrm>
          <a:prstGeom prst="round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à coins arrondis 8">
            <a:hlinkClick r:id="rId3" action="ppaction://hlinksldjump"/>
          </p:cNvPr>
          <p:cNvSpPr/>
          <p:nvPr/>
        </p:nvSpPr>
        <p:spPr>
          <a:xfrm>
            <a:off x="8985294" y="5953620"/>
            <a:ext cx="1620000" cy="540000"/>
          </a:xfrm>
          <a:prstGeom prst="round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à coins arrondis 26">
            <a:hlinkClick r:id="rId4" action="ppaction://hlinksldjump"/>
          </p:cNvPr>
          <p:cNvSpPr/>
          <p:nvPr/>
        </p:nvSpPr>
        <p:spPr>
          <a:xfrm>
            <a:off x="2295340" y="303350"/>
            <a:ext cx="7875148" cy="560085"/>
          </a:xfrm>
          <a:prstGeom prst="roundRect">
            <a:avLst/>
          </a:prstGeom>
          <a:solidFill>
            <a:srgbClr val="AED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ZoneTexte 27"/>
          <p:cNvSpPr txBox="1"/>
          <p:nvPr/>
        </p:nvSpPr>
        <p:spPr>
          <a:xfrm>
            <a:off x="2376522" y="383790"/>
            <a:ext cx="7793966" cy="400110"/>
          </a:xfrm>
          <a:prstGeom prst="rect">
            <a:avLst/>
          </a:prstGeom>
          <a:noFill/>
        </p:spPr>
        <p:txBody>
          <a:bodyPr wrap="square" lIns="91440" tIns="45720" rIns="91440" bIns="45720" rtlCol="0" anchor="t">
            <a:spAutoFit/>
          </a:bodyPr>
          <a:lstStyle/>
          <a:p>
            <a:r>
              <a:rPr lang="fr-FR" sz="2000" b="1">
                <a:solidFill>
                  <a:schemeClr val="bg1"/>
                </a:solidFill>
                <a:latin typeface="Arial"/>
                <a:cs typeface="Arial"/>
              </a:rPr>
              <a:t>2 - Les différents intervenants dans la livraison du dernier km</a:t>
            </a:r>
            <a:endParaRPr lang="en-US">
              <a:solidFill>
                <a:schemeClr val="bg1"/>
              </a:solidFill>
              <a:latin typeface="Arial"/>
              <a:cs typeface="Arial"/>
            </a:endParaRPr>
          </a:p>
        </p:txBody>
      </p:sp>
      <p:sp>
        <p:nvSpPr>
          <p:cNvPr id="34" name="ZoneTexte 33"/>
          <p:cNvSpPr txBox="1"/>
          <p:nvPr/>
        </p:nvSpPr>
        <p:spPr>
          <a:xfrm>
            <a:off x="1102424" y="6054343"/>
            <a:ext cx="1274098" cy="338554"/>
          </a:xfrm>
          <a:prstGeom prst="rect">
            <a:avLst/>
          </a:prstGeom>
          <a:noFill/>
        </p:spPr>
        <p:txBody>
          <a:bodyPr wrap="square" rtlCol="0">
            <a:spAutoFit/>
          </a:bodyPr>
          <a:lstStyle/>
          <a:p>
            <a:r>
              <a:rPr lang="fr-FR" sz="1600" b="1">
                <a:solidFill>
                  <a:schemeClr val="bg1"/>
                </a:solidFill>
                <a:latin typeface="Arial" panose="020B0604020202020204" pitchFamily="34" charset="0"/>
                <a:cs typeface="Arial" panose="020B0604020202020204" pitchFamily="34" charset="0"/>
              </a:rPr>
              <a:t>Précédent</a:t>
            </a:r>
          </a:p>
        </p:txBody>
      </p:sp>
      <p:sp>
        <p:nvSpPr>
          <p:cNvPr id="35" name="ZoneTexte 34"/>
          <p:cNvSpPr txBox="1"/>
          <p:nvPr/>
        </p:nvSpPr>
        <p:spPr>
          <a:xfrm>
            <a:off x="9322237" y="6054343"/>
            <a:ext cx="946114" cy="338554"/>
          </a:xfrm>
          <a:prstGeom prst="rect">
            <a:avLst/>
          </a:prstGeom>
          <a:noFill/>
        </p:spPr>
        <p:txBody>
          <a:bodyPr wrap="square" rtlCol="0">
            <a:spAutoFit/>
          </a:bodyPr>
          <a:lstStyle/>
          <a:p>
            <a:r>
              <a:rPr lang="fr-FR" sz="1600" b="1">
                <a:solidFill>
                  <a:schemeClr val="bg1"/>
                </a:solidFill>
                <a:latin typeface="Arial" panose="020B0604020202020204" pitchFamily="34" charset="0"/>
                <a:cs typeface="Arial" panose="020B0604020202020204" pitchFamily="34" charset="0"/>
              </a:rPr>
              <a:t>Suivant</a:t>
            </a:r>
          </a:p>
        </p:txBody>
      </p:sp>
      <p:sp>
        <p:nvSpPr>
          <p:cNvPr id="3" name="Signe Plus 2">
            <a:extLst>
              <a:ext uri="{FF2B5EF4-FFF2-40B4-BE49-F238E27FC236}">
                <a16:creationId xmlns:a16="http://schemas.microsoft.com/office/drawing/2014/main" id="{3DABFCFE-D534-6A4E-1748-E388B9BB10C2}"/>
              </a:ext>
            </a:extLst>
          </p:cNvPr>
          <p:cNvSpPr/>
          <p:nvPr/>
        </p:nvSpPr>
        <p:spPr>
          <a:xfrm>
            <a:off x="11903621" y="104686"/>
            <a:ext cx="205770" cy="183734"/>
          </a:xfrm>
          <a:prstGeom prst="mathPlus">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ZoneTexte 6">
            <a:extLst>
              <a:ext uri="{FF2B5EF4-FFF2-40B4-BE49-F238E27FC236}">
                <a16:creationId xmlns:a16="http://schemas.microsoft.com/office/drawing/2014/main" id="{E28925F1-31BC-D601-BCBF-D0C0E4B3BB1D}"/>
              </a:ext>
            </a:extLst>
          </p:cNvPr>
          <p:cNvSpPr txBox="1"/>
          <p:nvPr/>
        </p:nvSpPr>
        <p:spPr>
          <a:xfrm>
            <a:off x="797359" y="1306364"/>
            <a:ext cx="1533832" cy="369332"/>
          </a:xfrm>
          <a:prstGeom prst="rect">
            <a:avLst/>
          </a:prstGeom>
          <a:noFill/>
        </p:spPr>
        <p:txBody>
          <a:bodyPr wrap="square" rtlCol="0">
            <a:spAutoFit/>
          </a:bodyPr>
          <a:lstStyle/>
          <a:p>
            <a:r>
              <a:rPr lang="fr-FR" sz="1800" b="1">
                <a:latin typeface="Arial" panose="020B0604020202020204" pitchFamily="34" charset="0"/>
                <a:cs typeface="Arial" panose="020B0604020202020204" pitchFamily="34" charset="0"/>
              </a:rPr>
              <a:t>Schéma</a:t>
            </a:r>
          </a:p>
        </p:txBody>
      </p:sp>
      <p:sp>
        <p:nvSpPr>
          <p:cNvPr id="45" name="Cadre 12">
            <a:extLst>
              <a:ext uri="{FF2B5EF4-FFF2-40B4-BE49-F238E27FC236}">
                <a16:creationId xmlns:a16="http://schemas.microsoft.com/office/drawing/2014/main" id="{D5AC2985-AE8D-2FB3-FA25-EBC953C01885}"/>
              </a:ext>
            </a:extLst>
          </p:cNvPr>
          <p:cNvSpPr/>
          <p:nvPr/>
        </p:nvSpPr>
        <p:spPr>
          <a:xfrm>
            <a:off x="202883" y="1714307"/>
            <a:ext cx="11702825" cy="3504487"/>
          </a:xfrm>
          <a:prstGeom prst="frame">
            <a:avLst>
              <a:gd name="adj1" fmla="val 5065"/>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a:extLst>
              <a:ext uri="{FF2B5EF4-FFF2-40B4-BE49-F238E27FC236}">
                <a16:creationId xmlns:a16="http://schemas.microsoft.com/office/drawing/2014/main" id="{F3E308B1-D490-A6B8-191B-C2CFACE74127}"/>
              </a:ext>
            </a:extLst>
          </p:cNvPr>
          <p:cNvPicPr>
            <a:picLocks noChangeAspect="1"/>
          </p:cNvPicPr>
          <p:nvPr/>
        </p:nvPicPr>
        <p:blipFill>
          <a:blip r:embed="rId5"/>
          <a:stretch>
            <a:fillRect/>
          </a:stretch>
        </p:blipFill>
        <p:spPr>
          <a:xfrm>
            <a:off x="316674" y="1878104"/>
            <a:ext cx="11489377" cy="3240335"/>
          </a:xfrm>
          <a:prstGeom prst="rect">
            <a:avLst/>
          </a:prstGeom>
        </p:spPr>
      </p:pic>
    </p:spTree>
    <p:extLst>
      <p:ext uri="{BB962C8B-B14F-4D97-AF65-F5344CB8AC3E}">
        <p14:creationId xmlns:p14="http://schemas.microsoft.com/office/powerpoint/2010/main" val="7925863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a:hlinkClick r:id="" action="ppaction://noaction"/>
          </p:cNvPr>
          <p:cNvSpPr/>
          <p:nvPr/>
        </p:nvSpPr>
        <p:spPr>
          <a:xfrm>
            <a:off x="1059426" y="6086350"/>
            <a:ext cx="1620000" cy="540000"/>
          </a:xfrm>
          <a:prstGeom prst="round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à coins arrondis 2">
            <a:hlinkClick r:id="rId3" action="ppaction://hlinksldjump"/>
          </p:cNvPr>
          <p:cNvSpPr/>
          <p:nvPr/>
        </p:nvSpPr>
        <p:spPr>
          <a:xfrm>
            <a:off x="8898959" y="6086350"/>
            <a:ext cx="1620000" cy="540000"/>
          </a:xfrm>
          <a:prstGeom prst="round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5EC7DC65-52A1-7153-E07A-0CFA6CCC06A3}"/>
              </a:ext>
            </a:extLst>
          </p:cNvPr>
          <p:cNvPicPr>
            <a:picLocks noChangeAspect="1"/>
          </p:cNvPicPr>
          <p:nvPr/>
        </p:nvPicPr>
        <p:blipFill>
          <a:blip r:embed="rId4"/>
          <a:stretch>
            <a:fillRect/>
          </a:stretch>
        </p:blipFill>
        <p:spPr>
          <a:xfrm rot="10800000">
            <a:off x="10807318" y="4972891"/>
            <a:ext cx="1899540" cy="1899540"/>
          </a:xfrm>
          <a:prstGeom prst="rect">
            <a:avLst/>
          </a:prstGeom>
        </p:spPr>
      </p:pic>
      <p:sp>
        <p:nvSpPr>
          <p:cNvPr id="4" name="Espace réservé du numéro de diapositive 3"/>
          <p:cNvSpPr>
            <a:spLocks noGrp="1"/>
          </p:cNvSpPr>
          <p:nvPr>
            <p:ph type="sldNum" sz="quarter" idx="4"/>
          </p:nvPr>
        </p:nvSpPr>
        <p:spPr/>
        <p:txBody>
          <a:bodyPr/>
          <a:lstStyle/>
          <a:p>
            <a:fld id="{4C4E8528-8995-41C5-85C7-06E3E0B70F35}" type="slidenum">
              <a:rPr lang="fr-FR" smtClean="0"/>
              <a:t>11</a:t>
            </a:fld>
            <a:endParaRPr lang="fr-FR"/>
          </a:p>
        </p:txBody>
      </p:sp>
      <p:grpSp>
        <p:nvGrpSpPr>
          <p:cNvPr id="6" name="Groupe 5"/>
          <p:cNvGrpSpPr/>
          <p:nvPr/>
        </p:nvGrpSpPr>
        <p:grpSpPr>
          <a:xfrm>
            <a:off x="1059426" y="1557101"/>
            <a:ext cx="3698055" cy="1548000"/>
            <a:chOff x="1059426" y="1557101"/>
            <a:chExt cx="3698055" cy="1548000"/>
          </a:xfrm>
        </p:grpSpPr>
        <p:sp>
          <p:nvSpPr>
            <p:cNvPr id="8" name="Flèche droite 7"/>
            <p:cNvSpPr/>
            <p:nvPr/>
          </p:nvSpPr>
          <p:spPr>
            <a:xfrm>
              <a:off x="1122485" y="1557101"/>
              <a:ext cx="3634996" cy="1548000"/>
            </a:xfrm>
            <a:prstGeom prst="rightArrow">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p:nvSpPr>
          <p:spPr>
            <a:xfrm>
              <a:off x="1059426" y="1998750"/>
              <a:ext cx="3005229" cy="584775"/>
            </a:xfrm>
            <a:prstGeom prst="rect">
              <a:avLst/>
            </a:prstGeom>
            <a:noFill/>
          </p:spPr>
          <p:txBody>
            <a:bodyPr wrap="square" rtlCol="0">
              <a:spAutoFit/>
            </a:bodyPr>
            <a:lstStyle/>
            <a:p>
              <a:pPr algn="ctr"/>
              <a:r>
                <a:rPr lang="fr-FR" sz="1600" dirty="0">
                  <a:solidFill>
                    <a:schemeClr val="bg1"/>
                  </a:solidFill>
                  <a:latin typeface="Arial" panose="020B0604020202020204" pitchFamily="34" charset="0"/>
                  <a:cs typeface="Arial" panose="020B0604020202020204" pitchFamily="34" charset="0"/>
                </a:rPr>
                <a:t>Sur le plan local </a:t>
              </a:r>
            </a:p>
            <a:p>
              <a:pPr algn="ctr"/>
              <a:r>
                <a:rPr lang="fr-FR" sz="1600" dirty="0">
                  <a:solidFill>
                    <a:schemeClr val="bg1"/>
                  </a:solidFill>
                  <a:latin typeface="Arial" panose="020B0604020202020204" pitchFamily="34" charset="0"/>
                  <a:cs typeface="Arial" panose="020B0604020202020204" pitchFamily="34" charset="0"/>
                </a:rPr>
                <a:t>(Régions, EPCI, communes) </a:t>
              </a:r>
            </a:p>
          </p:txBody>
        </p:sp>
      </p:grpSp>
      <p:grpSp>
        <p:nvGrpSpPr>
          <p:cNvPr id="20" name="Groupe 19"/>
          <p:cNvGrpSpPr/>
          <p:nvPr/>
        </p:nvGrpSpPr>
        <p:grpSpPr>
          <a:xfrm>
            <a:off x="631230" y="1067442"/>
            <a:ext cx="11261724" cy="4184590"/>
            <a:chOff x="631230" y="1067442"/>
            <a:chExt cx="11261724" cy="4184590"/>
          </a:xfrm>
        </p:grpSpPr>
        <p:sp>
          <p:nvSpPr>
            <p:cNvPr id="7" name="ZoneTexte 6"/>
            <p:cNvSpPr txBox="1"/>
            <p:nvPr/>
          </p:nvSpPr>
          <p:spPr>
            <a:xfrm>
              <a:off x="631230" y="1067442"/>
              <a:ext cx="4353725" cy="369332"/>
            </a:xfrm>
            <a:prstGeom prst="rect">
              <a:avLst/>
            </a:prstGeom>
            <a:noFill/>
          </p:spPr>
          <p:txBody>
            <a:bodyPr wrap="square" rtlCol="0">
              <a:spAutoFit/>
            </a:bodyPr>
            <a:lstStyle/>
            <a:p>
              <a:r>
                <a:rPr lang="fr-FR" sz="1800" b="1" dirty="0">
                  <a:latin typeface="Arial" panose="020B0604020202020204" pitchFamily="34" charset="0"/>
                  <a:cs typeface="Arial" panose="020B0604020202020204" pitchFamily="34" charset="0"/>
                </a:rPr>
                <a:t>La planification de la livraison urbaine</a:t>
              </a:r>
            </a:p>
          </p:txBody>
        </p:sp>
        <p:pic>
          <p:nvPicPr>
            <p:cNvPr id="12" name="Image 2">
              <a:extLst>
                <a:ext uri="{FF2B5EF4-FFF2-40B4-BE49-F238E27FC236}">
                  <a16:creationId xmlns:a16="http://schemas.microsoft.com/office/drawing/2014/main" id="{D5154CFB-0C8D-DD33-D6C7-5B68F3E5CB82}"/>
                </a:ext>
              </a:extLst>
            </p:cNvPr>
            <p:cNvPicPr>
              <a:picLocks noChangeAspect="1"/>
            </p:cNvPicPr>
            <p:nvPr/>
          </p:nvPicPr>
          <p:blipFill>
            <a:blip r:embed="rId5"/>
            <a:stretch>
              <a:fillRect/>
            </a:stretch>
          </p:blipFill>
          <p:spPr>
            <a:xfrm>
              <a:off x="6145676" y="1094989"/>
              <a:ext cx="5747278" cy="4157043"/>
            </a:xfrm>
            <a:prstGeom prst="rect">
              <a:avLst/>
            </a:prstGeom>
          </p:spPr>
        </p:pic>
      </p:grpSp>
      <p:grpSp>
        <p:nvGrpSpPr>
          <p:cNvPr id="19" name="Groupe 18"/>
          <p:cNvGrpSpPr/>
          <p:nvPr/>
        </p:nvGrpSpPr>
        <p:grpSpPr>
          <a:xfrm>
            <a:off x="1128476" y="2927421"/>
            <a:ext cx="4500000" cy="1548000"/>
            <a:chOff x="1128476" y="2927421"/>
            <a:chExt cx="4500000" cy="1548000"/>
          </a:xfrm>
        </p:grpSpPr>
        <p:sp>
          <p:nvSpPr>
            <p:cNvPr id="9" name="Flèche droite 8"/>
            <p:cNvSpPr/>
            <p:nvPr/>
          </p:nvSpPr>
          <p:spPr>
            <a:xfrm>
              <a:off x="1128476" y="2927421"/>
              <a:ext cx="4500000" cy="1548000"/>
            </a:xfrm>
            <a:prstGeom prst="rightArrow">
              <a:avLst>
                <a:gd name="adj1" fmla="val 50000"/>
                <a:gd name="adj2" fmla="val 54734"/>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p:cNvSpPr txBox="1"/>
            <p:nvPr/>
          </p:nvSpPr>
          <p:spPr>
            <a:xfrm>
              <a:off x="1221166" y="3428428"/>
              <a:ext cx="3763789" cy="584775"/>
            </a:xfrm>
            <a:prstGeom prst="rect">
              <a:avLst/>
            </a:prstGeom>
            <a:noFill/>
          </p:spPr>
          <p:txBody>
            <a:bodyPr wrap="square" rtlCol="0">
              <a:spAutoFit/>
            </a:bodyPr>
            <a:lstStyle/>
            <a:p>
              <a:pPr algn="ctr"/>
              <a:r>
                <a:rPr lang="fr-FR" sz="1600" dirty="0">
                  <a:solidFill>
                    <a:schemeClr val="bg1"/>
                  </a:solidFill>
                  <a:latin typeface="Arial" panose="020B0604020202020204" pitchFamily="34" charset="0"/>
                  <a:cs typeface="Arial" panose="020B0604020202020204" pitchFamily="34" charset="0"/>
                </a:rPr>
                <a:t>Sur le plan national</a:t>
              </a:r>
            </a:p>
            <a:p>
              <a:r>
                <a:rPr lang="fr-FR" sz="1600" dirty="0">
                  <a:solidFill>
                    <a:schemeClr val="bg1"/>
                  </a:solidFill>
                  <a:latin typeface="Arial" panose="020B0604020202020204" pitchFamily="34" charset="0"/>
                  <a:cs typeface="Arial" panose="020B0604020202020204" pitchFamily="34" charset="0"/>
                </a:rPr>
                <a:t>(l’État, Ministère de l’Écologie, DGITM)</a:t>
              </a:r>
            </a:p>
          </p:txBody>
        </p:sp>
      </p:grpSp>
      <p:grpSp>
        <p:nvGrpSpPr>
          <p:cNvPr id="21" name="Groupe 20"/>
          <p:cNvGrpSpPr/>
          <p:nvPr/>
        </p:nvGrpSpPr>
        <p:grpSpPr>
          <a:xfrm>
            <a:off x="1102187" y="4293846"/>
            <a:ext cx="5292000" cy="1548000"/>
            <a:chOff x="1102187" y="4293846"/>
            <a:chExt cx="5292000" cy="1548000"/>
          </a:xfrm>
        </p:grpSpPr>
        <p:sp>
          <p:nvSpPr>
            <p:cNvPr id="10" name="Flèche droite 9"/>
            <p:cNvSpPr/>
            <p:nvPr/>
          </p:nvSpPr>
          <p:spPr>
            <a:xfrm>
              <a:off x="1102187" y="4293846"/>
              <a:ext cx="5292000" cy="1548000"/>
            </a:xfrm>
            <a:prstGeom prst="rightArrow">
              <a:avLst>
                <a:gd name="adj1" fmla="val 50000"/>
                <a:gd name="adj2" fmla="val 54563"/>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p:cNvSpPr txBox="1"/>
            <p:nvPr/>
          </p:nvSpPr>
          <p:spPr>
            <a:xfrm>
              <a:off x="1483970" y="4944255"/>
              <a:ext cx="3438941" cy="338554"/>
            </a:xfrm>
            <a:prstGeom prst="rect">
              <a:avLst/>
            </a:prstGeom>
            <a:noFill/>
          </p:spPr>
          <p:txBody>
            <a:bodyPr wrap="square" rtlCol="0">
              <a:spAutoFit/>
            </a:bodyPr>
            <a:lstStyle/>
            <a:p>
              <a:r>
                <a:rPr lang="fr-FR" sz="1600" dirty="0">
                  <a:solidFill>
                    <a:schemeClr val="bg1"/>
                  </a:solidFill>
                  <a:latin typeface="Arial" panose="020B0604020202020204" pitchFamily="34" charset="0"/>
                  <a:cs typeface="Arial" panose="020B0604020202020204" pitchFamily="34" charset="0"/>
                </a:rPr>
                <a:t>Sur le plan international (l’Europe)</a:t>
              </a:r>
            </a:p>
          </p:txBody>
        </p:sp>
      </p:grpSp>
      <p:sp>
        <p:nvSpPr>
          <p:cNvPr id="15" name="Rectangle à coins arrondis 14">
            <a:hlinkClick r:id="rId6" action="ppaction://hlinksldjump"/>
          </p:cNvPr>
          <p:cNvSpPr/>
          <p:nvPr/>
        </p:nvSpPr>
        <p:spPr>
          <a:xfrm>
            <a:off x="2519445" y="311856"/>
            <a:ext cx="6392235" cy="560085"/>
          </a:xfrm>
          <a:prstGeom prst="roundRect">
            <a:avLst/>
          </a:prstGeom>
          <a:solidFill>
            <a:srgbClr val="AED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p:cNvSpPr txBox="1"/>
          <p:nvPr/>
        </p:nvSpPr>
        <p:spPr>
          <a:xfrm>
            <a:off x="2939983" y="393807"/>
            <a:ext cx="5797427" cy="408981"/>
          </a:xfrm>
          <a:prstGeom prst="rect">
            <a:avLst/>
          </a:prstGeom>
          <a:noFill/>
        </p:spPr>
        <p:txBody>
          <a:bodyPr wrap="square" rtlCol="0">
            <a:spAutoFit/>
          </a:bodyPr>
          <a:lstStyle/>
          <a:p>
            <a:r>
              <a:rPr lang="fr-FR" sz="2000" b="1">
                <a:solidFill>
                  <a:schemeClr val="bg1"/>
                </a:solidFill>
                <a:latin typeface="Arial" panose="020B0604020202020204" pitchFamily="34" charset="0"/>
                <a:cs typeface="Arial" panose="020B0604020202020204" pitchFamily="34" charset="0"/>
              </a:rPr>
              <a:t>3 - Les réglementations nationales et locales</a:t>
            </a:r>
          </a:p>
        </p:txBody>
      </p:sp>
      <p:sp>
        <p:nvSpPr>
          <p:cNvPr id="17" name="ZoneTexte 16"/>
          <p:cNvSpPr txBox="1"/>
          <p:nvPr/>
        </p:nvSpPr>
        <p:spPr>
          <a:xfrm>
            <a:off x="1254492" y="6188452"/>
            <a:ext cx="1325531" cy="338554"/>
          </a:xfrm>
          <a:prstGeom prst="rect">
            <a:avLst/>
          </a:prstGeom>
          <a:noFill/>
        </p:spPr>
        <p:txBody>
          <a:bodyPr wrap="square" rtlCol="0">
            <a:spAutoFit/>
          </a:bodyPr>
          <a:lstStyle/>
          <a:p>
            <a:r>
              <a:rPr lang="fr-FR" sz="1600" b="1">
                <a:solidFill>
                  <a:schemeClr val="bg1"/>
                </a:solidFill>
                <a:latin typeface="Arial" panose="020B0604020202020204" pitchFamily="34" charset="0"/>
                <a:cs typeface="Arial" panose="020B0604020202020204" pitchFamily="34" charset="0"/>
              </a:rPr>
              <a:t>Précédent</a:t>
            </a:r>
          </a:p>
        </p:txBody>
      </p:sp>
      <p:sp>
        <p:nvSpPr>
          <p:cNvPr id="18" name="ZoneTexte 17"/>
          <p:cNvSpPr txBox="1"/>
          <p:nvPr/>
        </p:nvSpPr>
        <p:spPr>
          <a:xfrm>
            <a:off x="9208501" y="6188452"/>
            <a:ext cx="1212149" cy="338554"/>
          </a:xfrm>
          <a:prstGeom prst="rect">
            <a:avLst/>
          </a:prstGeom>
          <a:noFill/>
        </p:spPr>
        <p:txBody>
          <a:bodyPr wrap="square" rtlCol="0">
            <a:spAutoFit/>
          </a:bodyPr>
          <a:lstStyle/>
          <a:p>
            <a:r>
              <a:rPr lang="fr-FR" sz="1600" b="1">
                <a:solidFill>
                  <a:schemeClr val="bg1"/>
                </a:solidFill>
                <a:latin typeface="Arial" panose="020B0604020202020204" pitchFamily="34" charset="0"/>
                <a:cs typeface="Arial" panose="020B0604020202020204" pitchFamily="34" charset="0"/>
              </a:rPr>
              <a:t>Suivant</a:t>
            </a:r>
          </a:p>
        </p:txBody>
      </p:sp>
      <p:sp>
        <p:nvSpPr>
          <p:cNvPr id="22" name="Signe Plus 21">
            <a:extLst>
              <a:ext uri="{FF2B5EF4-FFF2-40B4-BE49-F238E27FC236}">
                <a16:creationId xmlns:a16="http://schemas.microsoft.com/office/drawing/2014/main" id="{13F95EA6-9A6B-6B53-78CE-46945B423C5B}"/>
              </a:ext>
            </a:extLst>
          </p:cNvPr>
          <p:cNvSpPr/>
          <p:nvPr/>
        </p:nvSpPr>
        <p:spPr>
          <a:xfrm>
            <a:off x="11903621" y="104686"/>
            <a:ext cx="205770" cy="183734"/>
          </a:xfrm>
          <a:prstGeom prst="mathPlus">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86345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0-#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1500" fill="hold"/>
                                        <p:tgtEl>
                                          <p:spTgt spid="19"/>
                                        </p:tgtEl>
                                        <p:attrNameLst>
                                          <p:attrName>ppt_x</p:attrName>
                                        </p:attrNameLst>
                                      </p:cBhvr>
                                      <p:tavLst>
                                        <p:tav tm="0">
                                          <p:val>
                                            <p:strVal val="0-#ppt_w/2"/>
                                          </p:val>
                                        </p:tav>
                                        <p:tav tm="100000">
                                          <p:val>
                                            <p:strVal val="#ppt_x"/>
                                          </p:val>
                                        </p:tav>
                                      </p:tavLst>
                                    </p:anim>
                                    <p:anim calcmode="lin" valueType="num">
                                      <p:cBhvr additive="base">
                                        <p:cTn id="16" dur="1500" fill="hold"/>
                                        <p:tgtEl>
                                          <p:spTgt spid="19"/>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1500" fill="hold"/>
                                        <p:tgtEl>
                                          <p:spTgt spid="21"/>
                                        </p:tgtEl>
                                        <p:attrNameLst>
                                          <p:attrName>ppt_x</p:attrName>
                                        </p:attrNameLst>
                                      </p:cBhvr>
                                      <p:tavLst>
                                        <p:tav tm="0">
                                          <p:val>
                                            <p:strVal val="0-#ppt_w/2"/>
                                          </p:val>
                                        </p:tav>
                                        <p:tav tm="100000">
                                          <p:val>
                                            <p:strVal val="#ppt_x"/>
                                          </p:val>
                                        </p:tav>
                                      </p:tavLst>
                                    </p:anim>
                                    <p:anim calcmode="lin" valueType="num">
                                      <p:cBhvr additive="base">
                                        <p:cTn id="20" dur="1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a:hlinkClick r:id="rId2" action="ppaction://hlinksldjump"/>
          </p:cNvPr>
          <p:cNvSpPr/>
          <p:nvPr/>
        </p:nvSpPr>
        <p:spPr>
          <a:xfrm>
            <a:off x="795964" y="5832976"/>
            <a:ext cx="1620000" cy="540000"/>
          </a:xfrm>
          <a:prstGeom prst="round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à coins arrondis 2">
            <a:hlinkClick r:id="rId3" action="ppaction://hlinksldjump"/>
          </p:cNvPr>
          <p:cNvSpPr/>
          <p:nvPr/>
        </p:nvSpPr>
        <p:spPr>
          <a:xfrm>
            <a:off x="8831046" y="5838356"/>
            <a:ext cx="1620000" cy="540000"/>
          </a:xfrm>
          <a:prstGeom prst="round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5EC7DC65-52A1-7153-E07A-0CFA6CCC06A3}"/>
              </a:ext>
            </a:extLst>
          </p:cNvPr>
          <p:cNvPicPr>
            <a:picLocks noChangeAspect="1"/>
          </p:cNvPicPr>
          <p:nvPr/>
        </p:nvPicPr>
        <p:blipFill>
          <a:blip r:embed="rId4"/>
          <a:stretch>
            <a:fillRect/>
          </a:stretch>
        </p:blipFill>
        <p:spPr>
          <a:xfrm rot="10800000">
            <a:off x="10807318" y="4972891"/>
            <a:ext cx="1899540" cy="1899540"/>
          </a:xfrm>
          <a:prstGeom prst="rect">
            <a:avLst/>
          </a:prstGeom>
        </p:spPr>
      </p:pic>
      <p:sp>
        <p:nvSpPr>
          <p:cNvPr id="4" name="Espace réservé du numéro de diapositive 3"/>
          <p:cNvSpPr>
            <a:spLocks noGrp="1"/>
          </p:cNvSpPr>
          <p:nvPr>
            <p:ph type="sldNum" sz="quarter" idx="4"/>
          </p:nvPr>
        </p:nvSpPr>
        <p:spPr/>
        <p:txBody>
          <a:bodyPr/>
          <a:lstStyle/>
          <a:p>
            <a:fld id="{4C4E8528-8995-41C5-85C7-06E3E0B70F35}" type="slidenum">
              <a:rPr lang="fr-FR" smtClean="0"/>
              <a:t>12</a:t>
            </a:fld>
            <a:endParaRPr lang="fr-FR"/>
          </a:p>
        </p:txBody>
      </p:sp>
      <p:grpSp>
        <p:nvGrpSpPr>
          <p:cNvPr id="16" name="Groupe 15"/>
          <p:cNvGrpSpPr/>
          <p:nvPr/>
        </p:nvGrpSpPr>
        <p:grpSpPr>
          <a:xfrm>
            <a:off x="1971857" y="1830129"/>
            <a:ext cx="7739952" cy="900000"/>
            <a:chOff x="1971857" y="1830129"/>
            <a:chExt cx="7739952" cy="900000"/>
          </a:xfrm>
        </p:grpSpPr>
        <p:sp>
          <p:nvSpPr>
            <p:cNvPr id="6" name="Rectangle à coins arrondis 5"/>
            <p:cNvSpPr/>
            <p:nvPr/>
          </p:nvSpPr>
          <p:spPr>
            <a:xfrm>
              <a:off x="1971857" y="1830129"/>
              <a:ext cx="7739952" cy="900000"/>
            </a:xfrm>
            <a:prstGeom prst="round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p:cNvSpPr txBox="1"/>
            <p:nvPr/>
          </p:nvSpPr>
          <p:spPr>
            <a:xfrm>
              <a:off x="3694635" y="2046502"/>
              <a:ext cx="4890565" cy="338554"/>
            </a:xfrm>
            <a:prstGeom prst="rect">
              <a:avLst/>
            </a:prstGeom>
            <a:noFill/>
          </p:spPr>
          <p:txBody>
            <a:bodyPr wrap="square" rtlCol="0">
              <a:spAutoFit/>
            </a:bodyPr>
            <a:lstStyle/>
            <a:p>
              <a:r>
                <a:rPr lang="fr-FR" sz="1600" dirty="0" err="1">
                  <a:solidFill>
                    <a:schemeClr val="bg1"/>
                  </a:solidFill>
                  <a:latin typeface="Arial" panose="020B0604020202020204" pitchFamily="34" charset="0"/>
                  <a:cs typeface="Arial" panose="020B0604020202020204" pitchFamily="34" charset="0"/>
                </a:rPr>
                <a:t>Ademe</a:t>
              </a:r>
              <a:r>
                <a:rPr lang="fr-FR" sz="1600" dirty="0">
                  <a:solidFill>
                    <a:schemeClr val="bg1"/>
                  </a:solidFill>
                  <a:latin typeface="Arial" panose="020B0604020202020204" pitchFamily="34" charset="0"/>
                  <a:cs typeface="Arial" panose="020B0604020202020204" pitchFamily="34" charset="0"/>
                </a:rPr>
                <a:t>, Cerema, Le </a:t>
              </a:r>
              <a:r>
                <a:rPr lang="fr-FR" sz="1600" dirty="0" err="1">
                  <a:solidFill>
                    <a:schemeClr val="bg1"/>
                  </a:solidFill>
                  <a:latin typeface="Arial" panose="020B0604020202020204" pitchFamily="34" charset="0"/>
                  <a:cs typeface="Arial" panose="020B0604020202020204" pitchFamily="34" charset="0"/>
                </a:rPr>
                <a:t>Gart</a:t>
              </a:r>
              <a:r>
                <a:rPr lang="fr-FR" sz="1600" dirty="0">
                  <a:solidFill>
                    <a:schemeClr val="bg1"/>
                  </a:solidFill>
                  <a:latin typeface="Arial" panose="020B0604020202020204" pitchFamily="34" charset="0"/>
                  <a:cs typeface="Arial" panose="020B0604020202020204" pitchFamily="34" charset="0"/>
                </a:rPr>
                <a:t>, les CCI et CMA…</a:t>
              </a:r>
            </a:p>
          </p:txBody>
        </p:sp>
      </p:grpSp>
      <p:grpSp>
        <p:nvGrpSpPr>
          <p:cNvPr id="17" name="Groupe 16"/>
          <p:cNvGrpSpPr/>
          <p:nvPr/>
        </p:nvGrpSpPr>
        <p:grpSpPr>
          <a:xfrm>
            <a:off x="1971859" y="2971859"/>
            <a:ext cx="7739951" cy="900000"/>
            <a:chOff x="1971859" y="2971859"/>
            <a:chExt cx="7739951" cy="900000"/>
          </a:xfrm>
        </p:grpSpPr>
        <p:sp>
          <p:nvSpPr>
            <p:cNvPr id="7" name="Rectangle à coins arrondis 6"/>
            <p:cNvSpPr/>
            <p:nvPr/>
          </p:nvSpPr>
          <p:spPr>
            <a:xfrm>
              <a:off x="1971859" y="2971859"/>
              <a:ext cx="7739951" cy="900000"/>
            </a:xfrm>
            <a:prstGeom prst="round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p:cNvSpPr txBox="1"/>
            <p:nvPr/>
          </p:nvSpPr>
          <p:spPr>
            <a:xfrm>
              <a:off x="3164221" y="3024529"/>
              <a:ext cx="5420979" cy="830997"/>
            </a:xfrm>
            <a:prstGeom prst="rect">
              <a:avLst/>
            </a:prstGeom>
            <a:noFill/>
          </p:spPr>
          <p:txBody>
            <a:bodyPr wrap="square" rtlCol="0">
              <a:spAutoFit/>
            </a:bodyPr>
            <a:lstStyle/>
            <a:p>
              <a:pPr algn="ctr"/>
              <a:r>
                <a:rPr lang="fr-FR" sz="1600" dirty="0">
                  <a:solidFill>
                    <a:schemeClr val="bg1"/>
                  </a:solidFill>
                  <a:latin typeface="Arial" panose="020B0604020202020204" pitchFamily="34" charset="0"/>
                  <a:cs typeface="Arial" panose="020B0604020202020204" pitchFamily="34" charset="0"/>
                </a:rPr>
                <a:t>Les programmes CEE (certificats d’économies d’énergie) comme EVE, INTERLUD + ; </a:t>
              </a:r>
            </a:p>
            <a:p>
              <a:pPr algn="ctr"/>
              <a:r>
                <a:rPr lang="fr-FR" sz="1600" dirty="0">
                  <a:solidFill>
                    <a:schemeClr val="bg1"/>
                  </a:solidFill>
                  <a:latin typeface="Arial" panose="020B0604020202020204" pitchFamily="34" charset="0"/>
                  <a:cs typeface="Arial" panose="020B0604020202020204" pitchFamily="34" charset="0"/>
                </a:rPr>
                <a:t>les labels comme le label Climat air - énergie</a:t>
              </a:r>
            </a:p>
          </p:txBody>
        </p:sp>
      </p:grpSp>
      <p:grpSp>
        <p:nvGrpSpPr>
          <p:cNvPr id="18" name="Groupe 17"/>
          <p:cNvGrpSpPr/>
          <p:nvPr/>
        </p:nvGrpSpPr>
        <p:grpSpPr>
          <a:xfrm>
            <a:off x="1971858" y="4166259"/>
            <a:ext cx="7739953" cy="900000"/>
            <a:chOff x="1971858" y="4166259"/>
            <a:chExt cx="7739953" cy="900000"/>
          </a:xfrm>
        </p:grpSpPr>
        <p:sp>
          <p:nvSpPr>
            <p:cNvPr id="8" name="Rectangle à coins arrondis 7"/>
            <p:cNvSpPr/>
            <p:nvPr/>
          </p:nvSpPr>
          <p:spPr>
            <a:xfrm>
              <a:off x="1971858" y="4166259"/>
              <a:ext cx="7739953" cy="900000"/>
            </a:xfrm>
            <a:prstGeom prst="round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p:cNvSpPr txBox="1"/>
            <p:nvPr/>
          </p:nvSpPr>
          <p:spPr>
            <a:xfrm>
              <a:off x="2637564" y="4241606"/>
              <a:ext cx="6408537" cy="584775"/>
            </a:xfrm>
            <a:prstGeom prst="rect">
              <a:avLst/>
            </a:prstGeom>
            <a:noFill/>
          </p:spPr>
          <p:txBody>
            <a:bodyPr wrap="square" rtlCol="0">
              <a:spAutoFit/>
            </a:bodyPr>
            <a:lstStyle/>
            <a:p>
              <a:pPr algn="ctr"/>
              <a:r>
                <a:rPr lang="fr-FR" sz="1600" dirty="0">
                  <a:solidFill>
                    <a:schemeClr val="bg1"/>
                  </a:solidFill>
                  <a:latin typeface="Arial" panose="020B0604020202020204" pitchFamily="34" charset="0"/>
                  <a:cs typeface="Arial" panose="020B0604020202020204" pitchFamily="34" charset="0"/>
                </a:rPr>
                <a:t>Les fédérations professionnelles (FNTR, TLF, OTRE, CGF, FNTP…) </a:t>
              </a:r>
            </a:p>
            <a:p>
              <a:pPr algn="ctr"/>
              <a:r>
                <a:rPr lang="fr-FR" sz="1600" dirty="0">
                  <a:solidFill>
                    <a:schemeClr val="bg1"/>
                  </a:solidFill>
                  <a:latin typeface="Arial" panose="020B0604020202020204" pitchFamily="34" charset="0"/>
                  <a:cs typeface="Arial" panose="020B0604020202020204" pitchFamily="34" charset="0"/>
                </a:rPr>
                <a:t>et associations de transporteurs et logisticiens (</a:t>
              </a:r>
              <a:r>
                <a:rPr lang="fr-FR" sz="1600" dirty="0" err="1">
                  <a:solidFill>
                    <a:schemeClr val="bg1"/>
                  </a:solidFill>
                  <a:latin typeface="Arial" panose="020B0604020202020204" pitchFamily="34" charset="0"/>
                  <a:cs typeface="Arial" panose="020B0604020202020204" pitchFamily="34" charset="0"/>
                </a:rPr>
                <a:t>Aslog</a:t>
              </a:r>
              <a:r>
                <a:rPr lang="fr-FR" sz="1600" dirty="0">
                  <a:solidFill>
                    <a:schemeClr val="bg1"/>
                  </a:solidFill>
                  <a:latin typeface="Arial" panose="020B0604020202020204" pitchFamily="34" charset="0"/>
                  <a:cs typeface="Arial" panose="020B0604020202020204" pitchFamily="34" charset="0"/>
                </a:rPr>
                <a:t>, </a:t>
              </a:r>
              <a:r>
                <a:rPr lang="fr-FR" sz="1600" dirty="0" err="1">
                  <a:solidFill>
                    <a:schemeClr val="bg1"/>
                  </a:solidFill>
                  <a:latin typeface="Arial" panose="020B0604020202020204" pitchFamily="34" charset="0"/>
                  <a:cs typeface="Arial" panose="020B0604020202020204" pitchFamily="34" charset="0"/>
                </a:rPr>
                <a:t>Afilog</a:t>
              </a:r>
              <a:r>
                <a:rPr lang="fr-FR" sz="1600" dirty="0">
                  <a:solidFill>
                    <a:schemeClr val="bg1"/>
                  </a:solidFill>
                  <a:latin typeface="Arial" panose="020B0604020202020204" pitchFamily="34" charset="0"/>
                  <a:cs typeface="Arial" panose="020B0604020202020204" pitchFamily="34" charset="0"/>
                </a:rPr>
                <a:t>)</a:t>
              </a:r>
            </a:p>
          </p:txBody>
        </p:sp>
      </p:grpSp>
      <p:sp>
        <p:nvSpPr>
          <p:cNvPr id="15" name="ZoneTexte 14"/>
          <p:cNvSpPr txBox="1"/>
          <p:nvPr/>
        </p:nvSpPr>
        <p:spPr>
          <a:xfrm>
            <a:off x="330362" y="1105064"/>
            <a:ext cx="10120684" cy="400110"/>
          </a:xfrm>
          <a:prstGeom prst="rect">
            <a:avLst/>
          </a:prstGeom>
          <a:noFill/>
        </p:spPr>
        <p:txBody>
          <a:bodyPr wrap="square" rtlCol="0">
            <a:spAutoFit/>
          </a:bodyPr>
          <a:lstStyle/>
          <a:p>
            <a:r>
              <a:rPr lang="fr-FR" sz="2000" b="1" dirty="0">
                <a:latin typeface="Arial" panose="020B0604020202020204" pitchFamily="34" charset="0"/>
                <a:cs typeface="Arial" panose="020B0604020202020204" pitchFamily="34" charset="0"/>
              </a:rPr>
              <a:t>L’accompagnement des professionnels et la mise en œuvre sur le terrain</a:t>
            </a:r>
          </a:p>
        </p:txBody>
      </p:sp>
      <p:sp>
        <p:nvSpPr>
          <p:cNvPr id="20" name="Rectangle à coins arrondis 19">
            <a:hlinkClick r:id="rId5" action="ppaction://hlinksldjump"/>
          </p:cNvPr>
          <p:cNvSpPr/>
          <p:nvPr/>
        </p:nvSpPr>
        <p:spPr>
          <a:xfrm>
            <a:off x="2292368" y="299552"/>
            <a:ext cx="6590629" cy="560085"/>
          </a:xfrm>
          <a:prstGeom prst="roundRect">
            <a:avLst/>
          </a:prstGeom>
          <a:solidFill>
            <a:srgbClr val="AED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p:cNvSpPr txBox="1"/>
          <p:nvPr/>
        </p:nvSpPr>
        <p:spPr>
          <a:xfrm>
            <a:off x="2802812" y="379539"/>
            <a:ext cx="5782388" cy="400110"/>
          </a:xfrm>
          <a:prstGeom prst="rect">
            <a:avLst/>
          </a:prstGeom>
          <a:noFill/>
        </p:spPr>
        <p:txBody>
          <a:bodyPr wrap="square" rtlCol="0">
            <a:spAutoFit/>
          </a:bodyPr>
          <a:lstStyle/>
          <a:p>
            <a:r>
              <a:rPr lang="fr-FR" sz="2000" b="1">
                <a:solidFill>
                  <a:schemeClr val="bg1"/>
                </a:solidFill>
                <a:latin typeface="Arial" panose="020B0604020202020204" pitchFamily="34" charset="0"/>
                <a:cs typeface="Arial" panose="020B0604020202020204" pitchFamily="34" charset="0"/>
              </a:rPr>
              <a:t>3 - Les réglementations nationales et locales </a:t>
            </a:r>
          </a:p>
        </p:txBody>
      </p:sp>
      <p:sp>
        <p:nvSpPr>
          <p:cNvPr id="10" name="ZoneTexte 9"/>
          <p:cNvSpPr txBox="1"/>
          <p:nvPr/>
        </p:nvSpPr>
        <p:spPr>
          <a:xfrm>
            <a:off x="1018924" y="5922434"/>
            <a:ext cx="1273444" cy="338554"/>
          </a:xfrm>
          <a:prstGeom prst="rect">
            <a:avLst/>
          </a:prstGeom>
          <a:noFill/>
        </p:spPr>
        <p:txBody>
          <a:bodyPr wrap="square" rtlCol="0">
            <a:spAutoFit/>
          </a:bodyPr>
          <a:lstStyle/>
          <a:p>
            <a:r>
              <a:rPr lang="fr-FR" sz="1600" b="1">
                <a:solidFill>
                  <a:schemeClr val="bg1"/>
                </a:solidFill>
                <a:latin typeface="Arial" panose="020B0604020202020204" pitchFamily="34" charset="0"/>
                <a:cs typeface="Arial" panose="020B0604020202020204" pitchFamily="34" charset="0"/>
              </a:rPr>
              <a:t>Précédent</a:t>
            </a:r>
          </a:p>
        </p:txBody>
      </p:sp>
      <p:sp>
        <p:nvSpPr>
          <p:cNvPr id="11" name="ZoneTexte 10"/>
          <p:cNvSpPr txBox="1"/>
          <p:nvPr/>
        </p:nvSpPr>
        <p:spPr>
          <a:xfrm>
            <a:off x="9170759" y="5935876"/>
            <a:ext cx="1082100" cy="338554"/>
          </a:xfrm>
          <a:prstGeom prst="rect">
            <a:avLst/>
          </a:prstGeom>
          <a:noFill/>
        </p:spPr>
        <p:txBody>
          <a:bodyPr wrap="square" rtlCol="0">
            <a:spAutoFit/>
          </a:bodyPr>
          <a:lstStyle/>
          <a:p>
            <a:r>
              <a:rPr lang="fr-FR" sz="1600" b="1">
                <a:solidFill>
                  <a:schemeClr val="bg1"/>
                </a:solidFill>
                <a:latin typeface="Arial" panose="020B0604020202020204" pitchFamily="34" charset="0"/>
                <a:cs typeface="Arial" panose="020B0604020202020204" pitchFamily="34" charset="0"/>
              </a:rPr>
              <a:t>Suivant</a:t>
            </a:r>
          </a:p>
        </p:txBody>
      </p:sp>
      <p:sp>
        <p:nvSpPr>
          <p:cNvPr id="19" name="Signe Plus 18">
            <a:extLst>
              <a:ext uri="{FF2B5EF4-FFF2-40B4-BE49-F238E27FC236}">
                <a16:creationId xmlns:a16="http://schemas.microsoft.com/office/drawing/2014/main" id="{0B20ED11-2F2C-3B18-F8C5-5F8580A6412B}"/>
              </a:ext>
            </a:extLst>
          </p:cNvPr>
          <p:cNvSpPr/>
          <p:nvPr/>
        </p:nvSpPr>
        <p:spPr>
          <a:xfrm>
            <a:off x="11903621" y="104686"/>
            <a:ext cx="205770" cy="183734"/>
          </a:xfrm>
          <a:prstGeom prst="mathPlus">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30752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ppt_x"/>
                                          </p:val>
                                        </p:tav>
                                        <p:tav tm="100000">
                                          <p:val>
                                            <p:strVal val="#ppt_x"/>
                                          </p:val>
                                        </p:tav>
                                      </p:tavLst>
                                    </p:anim>
                                    <p:anim calcmode="lin" valueType="num">
                                      <p:cBhvr additive="base">
                                        <p:cTn id="12"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1000" fill="hold"/>
                                        <p:tgtEl>
                                          <p:spTgt spid="17"/>
                                        </p:tgtEl>
                                        <p:attrNameLst>
                                          <p:attrName>ppt_x</p:attrName>
                                        </p:attrNameLst>
                                      </p:cBhvr>
                                      <p:tavLst>
                                        <p:tav tm="0">
                                          <p:val>
                                            <p:strVal val="#ppt_x"/>
                                          </p:val>
                                        </p:tav>
                                        <p:tav tm="100000">
                                          <p:val>
                                            <p:strVal val="#ppt_x"/>
                                          </p:val>
                                        </p:tav>
                                      </p:tavLst>
                                    </p:anim>
                                    <p:anim calcmode="lin" valueType="num">
                                      <p:cBhvr additive="base">
                                        <p:cTn id="18"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1000" fill="hold"/>
                                        <p:tgtEl>
                                          <p:spTgt spid="18"/>
                                        </p:tgtEl>
                                        <p:attrNameLst>
                                          <p:attrName>ppt_x</p:attrName>
                                        </p:attrNameLst>
                                      </p:cBhvr>
                                      <p:tavLst>
                                        <p:tav tm="0">
                                          <p:val>
                                            <p:strVal val="#ppt_x"/>
                                          </p:val>
                                        </p:tav>
                                        <p:tav tm="100000">
                                          <p:val>
                                            <p:strVal val="#ppt_x"/>
                                          </p:val>
                                        </p:tav>
                                      </p:tavLst>
                                    </p:anim>
                                    <p:anim calcmode="lin" valueType="num">
                                      <p:cBhvr additive="base">
                                        <p:cTn id="24"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a:hlinkClick r:id="rId2" action="ppaction://hlinksldjump"/>
          </p:cNvPr>
          <p:cNvSpPr/>
          <p:nvPr/>
        </p:nvSpPr>
        <p:spPr>
          <a:xfrm>
            <a:off x="935732" y="5775290"/>
            <a:ext cx="1620000" cy="540000"/>
          </a:xfrm>
          <a:prstGeom prst="round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à coins arrondis 2">
            <a:hlinkClick r:id="rId3" action="ppaction://hlinksldjump"/>
          </p:cNvPr>
          <p:cNvSpPr/>
          <p:nvPr/>
        </p:nvSpPr>
        <p:spPr>
          <a:xfrm>
            <a:off x="8754678" y="5782545"/>
            <a:ext cx="1620000" cy="540000"/>
          </a:xfrm>
          <a:prstGeom prst="round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5EC7DC65-52A1-7153-E07A-0CFA6CCC06A3}"/>
              </a:ext>
            </a:extLst>
          </p:cNvPr>
          <p:cNvPicPr>
            <a:picLocks noChangeAspect="1"/>
          </p:cNvPicPr>
          <p:nvPr/>
        </p:nvPicPr>
        <p:blipFill>
          <a:blip r:embed="rId4"/>
          <a:stretch>
            <a:fillRect/>
          </a:stretch>
        </p:blipFill>
        <p:spPr>
          <a:xfrm rot="10800000">
            <a:off x="10807318" y="4972891"/>
            <a:ext cx="1899540" cy="1899540"/>
          </a:xfrm>
          <a:prstGeom prst="rect">
            <a:avLst/>
          </a:prstGeom>
        </p:spPr>
      </p:pic>
      <p:sp>
        <p:nvSpPr>
          <p:cNvPr id="4" name="Espace réservé du numéro de diapositive 3"/>
          <p:cNvSpPr>
            <a:spLocks noGrp="1"/>
          </p:cNvSpPr>
          <p:nvPr>
            <p:ph type="sldNum" sz="quarter" idx="4"/>
          </p:nvPr>
        </p:nvSpPr>
        <p:spPr/>
        <p:txBody>
          <a:bodyPr/>
          <a:lstStyle/>
          <a:p>
            <a:fld id="{4C4E8528-8995-41C5-85C7-06E3E0B70F35}" type="slidenum">
              <a:rPr lang="fr-FR" smtClean="0"/>
              <a:t>13</a:t>
            </a:fld>
            <a:endParaRPr lang="fr-FR"/>
          </a:p>
        </p:txBody>
      </p:sp>
      <p:grpSp>
        <p:nvGrpSpPr>
          <p:cNvPr id="25" name="Groupe 24"/>
          <p:cNvGrpSpPr/>
          <p:nvPr/>
        </p:nvGrpSpPr>
        <p:grpSpPr>
          <a:xfrm>
            <a:off x="344007" y="2555361"/>
            <a:ext cx="2197328" cy="1477367"/>
            <a:chOff x="513204" y="2555361"/>
            <a:chExt cx="2197328" cy="1477367"/>
          </a:xfrm>
        </p:grpSpPr>
        <p:sp>
          <p:nvSpPr>
            <p:cNvPr id="15" name="Forme libre 14"/>
            <p:cNvSpPr/>
            <p:nvPr/>
          </p:nvSpPr>
          <p:spPr>
            <a:xfrm>
              <a:off x="935732" y="2555361"/>
              <a:ext cx="1774800" cy="1477367"/>
            </a:xfrm>
            <a:custGeom>
              <a:avLst/>
              <a:gdLst>
                <a:gd name="connsiteX0" fmla="*/ 0 w 1690108"/>
                <a:gd name="connsiteY0" fmla="*/ 221605 h 1477367"/>
                <a:gd name="connsiteX1" fmla="*/ 951425 w 1690108"/>
                <a:gd name="connsiteY1" fmla="*/ 221605 h 1477367"/>
                <a:gd name="connsiteX2" fmla="*/ 951425 w 1690108"/>
                <a:gd name="connsiteY2" fmla="*/ 0 h 1477367"/>
                <a:gd name="connsiteX3" fmla="*/ 1690108 w 1690108"/>
                <a:gd name="connsiteY3" fmla="*/ 738684 h 1477367"/>
                <a:gd name="connsiteX4" fmla="*/ 951425 w 1690108"/>
                <a:gd name="connsiteY4" fmla="*/ 1477367 h 1477367"/>
                <a:gd name="connsiteX5" fmla="*/ 951425 w 1690108"/>
                <a:gd name="connsiteY5" fmla="*/ 1255762 h 1477367"/>
                <a:gd name="connsiteX6" fmla="*/ 0 w 1690108"/>
                <a:gd name="connsiteY6" fmla="*/ 1255762 h 1477367"/>
                <a:gd name="connsiteX7" fmla="*/ 0 w 1690108"/>
                <a:gd name="connsiteY7" fmla="*/ 221605 h 147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0108" h="1477367">
                  <a:moveTo>
                    <a:pt x="0" y="221605"/>
                  </a:moveTo>
                  <a:lnTo>
                    <a:pt x="951425" y="221605"/>
                  </a:lnTo>
                  <a:lnTo>
                    <a:pt x="951425" y="0"/>
                  </a:lnTo>
                  <a:lnTo>
                    <a:pt x="1690108" y="738684"/>
                  </a:lnTo>
                  <a:lnTo>
                    <a:pt x="951425" y="1477367"/>
                  </a:lnTo>
                  <a:lnTo>
                    <a:pt x="951425" y="1255762"/>
                  </a:lnTo>
                  <a:lnTo>
                    <a:pt x="0" y="1255762"/>
                  </a:lnTo>
                  <a:lnTo>
                    <a:pt x="0" y="221605"/>
                  </a:lnTo>
                  <a:close/>
                </a:path>
              </a:pathLst>
            </a:custGeom>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450467" tIns="228590" rIns="457623" bIns="228590" numCol="1" spcCol="1270" anchor="ctr" anchorCtr="0">
              <a:noAutofit/>
            </a:bodyPr>
            <a:lstStyle/>
            <a:p>
              <a:pPr lvl="0" algn="ctr" defTabSz="488950">
                <a:lnSpc>
                  <a:spcPct val="90000"/>
                </a:lnSpc>
                <a:spcBef>
                  <a:spcPct val="0"/>
                </a:spcBef>
                <a:spcAft>
                  <a:spcPct val="35000"/>
                </a:spcAft>
              </a:pPr>
              <a:r>
                <a:rPr lang="fr-FR" sz="1200" kern="1200" dirty="0">
                  <a:latin typeface="Arial" panose="020B0604020202020204" pitchFamily="34" charset="0"/>
                  <a:cs typeface="Arial" panose="020B0604020202020204" pitchFamily="34" charset="0"/>
                </a:rPr>
                <a:t>Loi Grenelle II</a:t>
              </a:r>
            </a:p>
          </p:txBody>
        </p:sp>
        <p:sp>
          <p:nvSpPr>
            <p:cNvPr id="16" name="Forme libre 15"/>
            <p:cNvSpPr/>
            <p:nvPr/>
          </p:nvSpPr>
          <p:spPr>
            <a:xfrm>
              <a:off x="513204" y="2871517"/>
              <a:ext cx="845054" cy="845054"/>
            </a:xfrm>
            <a:custGeom>
              <a:avLst/>
              <a:gdLst>
                <a:gd name="connsiteX0" fmla="*/ 0 w 845054"/>
                <a:gd name="connsiteY0" fmla="*/ 422527 h 845054"/>
                <a:gd name="connsiteX1" fmla="*/ 422527 w 845054"/>
                <a:gd name="connsiteY1" fmla="*/ 0 h 845054"/>
                <a:gd name="connsiteX2" fmla="*/ 845054 w 845054"/>
                <a:gd name="connsiteY2" fmla="*/ 422527 h 845054"/>
                <a:gd name="connsiteX3" fmla="*/ 422527 w 845054"/>
                <a:gd name="connsiteY3" fmla="*/ 845054 h 845054"/>
                <a:gd name="connsiteX4" fmla="*/ 0 w 845054"/>
                <a:gd name="connsiteY4" fmla="*/ 422527 h 845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054" h="845054">
                  <a:moveTo>
                    <a:pt x="0" y="422527"/>
                  </a:moveTo>
                  <a:cubicBezTo>
                    <a:pt x="0" y="189172"/>
                    <a:pt x="189172" y="0"/>
                    <a:pt x="422527" y="0"/>
                  </a:cubicBezTo>
                  <a:cubicBezTo>
                    <a:pt x="655882" y="0"/>
                    <a:pt x="845054" y="189172"/>
                    <a:pt x="845054" y="422527"/>
                  </a:cubicBezTo>
                  <a:cubicBezTo>
                    <a:pt x="845054" y="655882"/>
                    <a:pt x="655882" y="845054"/>
                    <a:pt x="422527" y="845054"/>
                  </a:cubicBezTo>
                  <a:cubicBezTo>
                    <a:pt x="189172" y="845054"/>
                    <a:pt x="0" y="655882"/>
                    <a:pt x="0" y="422527"/>
                  </a:cubicBezTo>
                  <a:close/>
                </a:path>
              </a:pathLst>
            </a:custGeom>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spcFirstLastPara="0" vert="horz" wrap="square" lIns="136455" tIns="136455" rIns="136455" bIns="136455" numCol="1" spcCol="1270" anchor="ctr" anchorCtr="0">
              <a:noAutofit/>
            </a:bodyPr>
            <a:lstStyle/>
            <a:p>
              <a:pPr lvl="0" algn="ctr" defTabSz="889000">
                <a:lnSpc>
                  <a:spcPct val="90000"/>
                </a:lnSpc>
                <a:spcBef>
                  <a:spcPct val="0"/>
                </a:spcBef>
                <a:spcAft>
                  <a:spcPct val="35000"/>
                </a:spcAft>
              </a:pPr>
              <a:r>
                <a:rPr lang="fr-FR" sz="2000" kern="1200">
                  <a:latin typeface="Arial" panose="020B0604020202020204" pitchFamily="34" charset="0"/>
                  <a:cs typeface="Arial" panose="020B0604020202020204" pitchFamily="34" charset="0"/>
                </a:rPr>
                <a:t>2010</a:t>
              </a:r>
            </a:p>
          </p:txBody>
        </p:sp>
      </p:grpSp>
      <p:grpSp>
        <p:nvGrpSpPr>
          <p:cNvPr id="26" name="Groupe 25"/>
          <p:cNvGrpSpPr/>
          <p:nvPr/>
        </p:nvGrpSpPr>
        <p:grpSpPr>
          <a:xfrm>
            <a:off x="2625840" y="2516001"/>
            <a:ext cx="2218268" cy="1556085"/>
            <a:chOff x="2731472" y="2583653"/>
            <a:chExt cx="2112635" cy="1477367"/>
          </a:xfrm>
        </p:grpSpPr>
        <p:sp>
          <p:nvSpPr>
            <p:cNvPr id="17" name="Forme libre 16"/>
            <p:cNvSpPr/>
            <p:nvPr/>
          </p:nvSpPr>
          <p:spPr>
            <a:xfrm>
              <a:off x="3153999" y="2583653"/>
              <a:ext cx="1690108" cy="1477367"/>
            </a:xfrm>
            <a:custGeom>
              <a:avLst/>
              <a:gdLst>
                <a:gd name="connsiteX0" fmla="*/ 0 w 1690108"/>
                <a:gd name="connsiteY0" fmla="*/ 221605 h 1477367"/>
                <a:gd name="connsiteX1" fmla="*/ 951425 w 1690108"/>
                <a:gd name="connsiteY1" fmla="*/ 221605 h 1477367"/>
                <a:gd name="connsiteX2" fmla="*/ 951425 w 1690108"/>
                <a:gd name="connsiteY2" fmla="*/ 0 h 1477367"/>
                <a:gd name="connsiteX3" fmla="*/ 1690108 w 1690108"/>
                <a:gd name="connsiteY3" fmla="*/ 738684 h 1477367"/>
                <a:gd name="connsiteX4" fmla="*/ 951425 w 1690108"/>
                <a:gd name="connsiteY4" fmla="*/ 1477367 h 1477367"/>
                <a:gd name="connsiteX5" fmla="*/ 951425 w 1690108"/>
                <a:gd name="connsiteY5" fmla="*/ 1255762 h 1477367"/>
                <a:gd name="connsiteX6" fmla="*/ 0 w 1690108"/>
                <a:gd name="connsiteY6" fmla="*/ 1255762 h 1477367"/>
                <a:gd name="connsiteX7" fmla="*/ 0 w 1690108"/>
                <a:gd name="connsiteY7" fmla="*/ 221605 h 147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0108" h="1477367">
                  <a:moveTo>
                    <a:pt x="0" y="221605"/>
                  </a:moveTo>
                  <a:lnTo>
                    <a:pt x="951425" y="221605"/>
                  </a:lnTo>
                  <a:lnTo>
                    <a:pt x="951425" y="0"/>
                  </a:lnTo>
                  <a:lnTo>
                    <a:pt x="1690108" y="738684"/>
                  </a:lnTo>
                  <a:lnTo>
                    <a:pt x="951425" y="1477367"/>
                  </a:lnTo>
                  <a:lnTo>
                    <a:pt x="951425" y="1255762"/>
                  </a:lnTo>
                  <a:lnTo>
                    <a:pt x="0" y="1255762"/>
                  </a:lnTo>
                  <a:lnTo>
                    <a:pt x="0" y="221605"/>
                  </a:lnTo>
                  <a:close/>
                </a:path>
              </a:pathLst>
            </a:custGeom>
          </p:spPr>
          <p:style>
            <a:lnRef idx="2">
              <a:schemeClr val="accent3">
                <a:tint val="40000"/>
                <a:alpha val="90000"/>
                <a:hueOff val="507285"/>
                <a:satOff val="25000"/>
                <a:lumOff val="445"/>
                <a:alphaOff val="0"/>
              </a:schemeClr>
            </a:lnRef>
            <a:fillRef idx="1">
              <a:schemeClr val="accent3">
                <a:tint val="40000"/>
                <a:alpha val="90000"/>
                <a:hueOff val="507285"/>
                <a:satOff val="25000"/>
                <a:lumOff val="445"/>
                <a:alphaOff val="0"/>
              </a:schemeClr>
            </a:fillRef>
            <a:effectRef idx="0">
              <a:schemeClr val="accent3">
                <a:tint val="40000"/>
                <a:alpha val="90000"/>
                <a:hueOff val="507285"/>
                <a:satOff val="25000"/>
                <a:lumOff val="445"/>
                <a:alphaOff val="0"/>
              </a:schemeClr>
            </a:effectRef>
            <a:fontRef idx="minor">
              <a:schemeClr val="dk1">
                <a:hueOff val="0"/>
                <a:satOff val="0"/>
                <a:lumOff val="0"/>
                <a:alphaOff val="0"/>
              </a:schemeClr>
            </a:fontRef>
          </p:style>
          <p:txBody>
            <a:bodyPr spcFirstLastPara="0" vert="horz" wrap="square" lIns="450467" tIns="228590" rIns="457623" bIns="228590" numCol="1" spcCol="1270" anchor="ctr" anchorCtr="0">
              <a:noAutofit/>
            </a:bodyPr>
            <a:lstStyle/>
            <a:p>
              <a:pPr lvl="0" algn="ctr" defTabSz="488950">
                <a:lnSpc>
                  <a:spcPct val="90000"/>
                </a:lnSpc>
                <a:spcBef>
                  <a:spcPct val="0"/>
                </a:spcBef>
                <a:spcAft>
                  <a:spcPct val="35000"/>
                </a:spcAft>
              </a:pPr>
              <a:r>
                <a:rPr lang="fr-FR" sz="1200" kern="1200" dirty="0">
                  <a:latin typeface="Arial" panose="020B0604020202020204" pitchFamily="34" charset="0"/>
                  <a:cs typeface="Arial" panose="020B0604020202020204" pitchFamily="34" charset="0"/>
                </a:rPr>
                <a:t>Loi de transition énergétique pour la croissance verte</a:t>
              </a:r>
            </a:p>
          </p:txBody>
        </p:sp>
        <p:sp>
          <p:nvSpPr>
            <p:cNvPr id="18" name="Forme libre 17"/>
            <p:cNvSpPr/>
            <p:nvPr/>
          </p:nvSpPr>
          <p:spPr>
            <a:xfrm>
              <a:off x="2731472" y="2871517"/>
              <a:ext cx="845054" cy="845054"/>
            </a:xfrm>
            <a:custGeom>
              <a:avLst/>
              <a:gdLst>
                <a:gd name="connsiteX0" fmla="*/ 0 w 845054"/>
                <a:gd name="connsiteY0" fmla="*/ 422527 h 845054"/>
                <a:gd name="connsiteX1" fmla="*/ 422527 w 845054"/>
                <a:gd name="connsiteY1" fmla="*/ 0 h 845054"/>
                <a:gd name="connsiteX2" fmla="*/ 845054 w 845054"/>
                <a:gd name="connsiteY2" fmla="*/ 422527 h 845054"/>
                <a:gd name="connsiteX3" fmla="*/ 422527 w 845054"/>
                <a:gd name="connsiteY3" fmla="*/ 845054 h 845054"/>
                <a:gd name="connsiteX4" fmla="*/ 0 w 845054"/>
                <a:gd name="connsiteY4" fmla="*/ 422527 h 845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054" h="845054">
                  <a:moveTo>
                    <a:pt x="0" y="422527"/>
                  </a:moveTo>
                  <a:cubicBezTo>
                    <a:pt x="0" y="189172"/>
                    <a:pt x="189172" y="0"/>
                    <a:pt x="422527" y="0"/>
                  </a:cubicBezTo>
                  <a:cubicBezTo>
                    <a:pt x="655882" y="0"/>
                    <a:pt x="845054" y="189172"/>
                    <a:pt x="845054" y="422527"/>
                  </a:cubicBezTo>
                  <a:cubicBezTo>
                    <a:pt x="845054" y="655882"/>
                    <a:pt x="655882" y="845054"/>
                    <a:pt x="422527" y="845054"/>
                  </a:cubicBezTo>
                  <a:cubicBezTo>
                    <a:pt x="189172" y="845054"/>
                    <a:pt x="0" y="655882"/>
                    <a:pt x="0" y="422527"/>
                  </a:cubicBezTo>
                  <a:close/>
                </a:path>
              </a:pathLst>
            </a:custGeom>
          </p:spPr>
          <p:style>
            <a:lnRef idx="3">
              <a:schemeClr val="lt1">
                <a:hueOff val="0"/>
                <a:satOff val="0"/>
                <a:lumOff val="0"/>
                <a:alphaOff val="0"/>
              </a:schemeClr>
            </a:lnRef>
            <a:fillRef idx="1">
              <a:schemeClr val="accent3">
                <a:hueOff val="677650"/>
                <a:satOff val="25000"/>
                <a:lumOff val="-3676"/>
                <a:alphaOff val="0"/>
              </a:schemeClr>
            </a:fillRef>
            <a:effectRef idx="1">
              <a:schemeClr val="accent3">
                <a:hueOff val="677650"/>
                <a:satOff val="25000"/>
                <a:lumOff val="-3676"/>
                <a:alphaOff val="0"/>
              </a:schemeClr>
            </a:effectRef>
            <a:fontRef idx="minor">
              <a:schemeClr val="lt1"/>
            </a:fontRef>
          </p:style>
          <p:txBody>
            <a:bodyPr spcFirstLastPara="0" vert="horz" wrap="square" lIns="136455" tIns="136455" rIns="136455" bIns="136455" numCol="1" spcCol="1270" anchor="ctr" anchorCtr="0">
              <a:noAutofit/>
            </a:bodyPr>
            <a:lstStyle/>
            <a:p>
              <a:pPr lvl="0" algn="ctr" defTabSz="889000">
                <a:lnSpc>
                  <a:spcPct val="90000"/>
                </a:lnSpc>
                <a:spcBef>
                  <a:spcPct val="0"/>
                </a:spcBef>
                <a:spcAft>
                  <a:spcPct val="35000"/>
                </a:spcAft>
              </a:pPr>
              <a:r>
                <a:rPr lang="fr-FR" sz="2000" kern="1200">
                  <a:latin typeface="Arial" panose="020B0604020202020204" pitchFamily="34" charset="0"/>
                  <a:cs typeface="Arial" panose="020B0604020202020204" pitchFamily="34" charset="0"/>
                </a:rPr>
                <a:t>2015</a:t>
              </a:r>
            </a:p>
          </p:txBody>
        </p:sp>
      </p:grpSp>
      <p:grpSp>
        <p:nvGrpSpPr>
          <p:cNvPr id="27" name="Groupe 26"/>
          <p:cNvGrpSpPr/>
          <p:nvPr/>
        </p:nvGrpSpPr>
        <p:grpSpPr>
          <a:xfrm>
            <a:off x="4949740" y="2555361"/>
            <a:ext cx="2197327" cy="1477367"/>
            <a:chOff x="4949740" y="2555361"/>
            <a:chExt cx="2197327" cy="1477367"/>
          </a:xfrm>
        </p:grpSpPr>
        <p:sp>
          <p:nvSpPr>
            <p:cNvPr id="19" name="Forme libre 18"/>
            <p:cNvSpPr/>
            <p:nvPr/>
          </p:nvSpPr>
          <p:spPr>
            <a:xfrm>
              <a:off x="5372267" y="2555361"/>
              <a:ext cx="1774800" cy="1477367"/>
            </a:xfrm>
            <a:custGeom>
              <a:avLst/>
              <a:gdLst>
                <a:gd name="connsiteX0" fmla="*/ 0 w 1690108"/>
                <a:gd name="connsiteY0" fmla="*/ 221605 h 1477367"/>
                <a:gd name="connsiteX1" fmla="*/ 951425 w 1690108"/>
                <a:gd name="connsiteY1" fmla="*/ 221605 h 1477367"/>
                <a:gd name="connsiteX2" fmla="*/ 951425 w 1690108"/>
                <a:gd name="connsiteY2" fmla="*/ 0 h 1477367"/>
                <a:gd name="connsiteX3" fmla="*/ 1690108 w 1690108"/>
                <a:gd name="connsiteY3" fmla="*/ 738684 h 1477367"/>
                <a:gd name="connsiteX4" fmla="*/ 951425 w 1690108"/>
                <a:gd name="connsiteY4" fmla="*/ 1477367 h 1477367"/>
                <a:gd name="connsiteX5" fmla="*/ 951425 w 1690108"/>
                <a:gd name="connsiteY5" fmla="*/ 1255762 h 1477367"/>
                <a:gd name="connsiteX6" fmla="*/ 0 w 1690108"/>
                <a:gd name="connsiteY6" fmla="*/ 1255762 h 1477367"/>
                <a:gd name="connsiteX7" fmla="*/ 0 w 1690108"/>
                <a:gd name="connsiteY7" fmla="*/ 221605 h 147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0108" h="1477367">
                  <a:moveTo>
                    <a:pt x="0" y="221605"/>
                  </a:moveTo>
                  <a:lnTo>
                    <a:pt x="951425" y="221605"/>
                  </a:lnTo>
                  <a:lnTo>
                    <a:pt x="951425" y="0"/>
                  </a:lnTo>
                  <a:lnTo>
                    <a:pt x="1690108" y="738684"/>
                  </a:lnTo>
                  <a:lnTo>
                    <a:pt x="951425" y="1477367"/>
                  </a:lnTo>
                  <a:lnTo>
                    <a:pt x="951425" y="1255762"/>
                  </a:lnTo>
                  <a:lnTo>
                    <a:pt x="0" y="1255762"/>
                  </a:lnTo>
                  <a:lnTo>
                    <a:pt x="0" y="221605"/>
                  </a:lnTo>
                  <a:close/>
                </a:path>
              </a:pathLst>
            </a:custGeom>
          </p:spPr>
          <p:style>
            <a:lnRef idx="2">
              <a:schemeClr val="accent3">
                <a:tint val="40000"/>
                <a:alpha val="90000"/>
                <a:hueOff val="1014570"/>
                <a:satOff val="50000"/>
                <a:lumOff val="890"/>
                <a:alphaOff val="0"/>
              </a:schemeClr>
            </a:lnRef>
            <a:fillRef idx="1">
              <a:schemeClr val="accent3">
                <a:tint val="40000"/>
                <a:alpha val="90000"/>
                <a:hueOff val="1014570"/>
                <a:satOff val="50000"/>
                <a:lumOff val="890"/>
                <a:alphaOff val="0"/>
              </a:schemeClr>
            </a:fillRef>
            <a:effectRef idx="0">
              <a:schemeClr val="accent3">
                <a:tint val="40000"/>
                <a:alpha val="90000"/>
                <a:hueOff val="1014570"/>
                <a:satOff val="50000"/>
                <a:lumOff val="890"/>
                <a:alphaOff val="0"/>
              </a:schemeClr>
            </a:effectRef>
            <a:fontRef idx="minor">
              <a:schemeClr val="dk1">
                <a:hueOff val="0"/>
                <a:satOff val="0"/>
                <a:lumOff val="0"/>
                <a:alphaOff val="0"/>
              </a:schemeClr>
            </a:fontRef>
          </p:style>
          <p:txBody>
            <a:bodyPr spcFirstLastPara="0" vert="horz" wrap="square" lIns="450467" tIns="228590" rIns="457623" bIns="228590" numCol="1" spcCol="1270" anchor="ctr" anchorCtr="0">
              <a:noAutofit/>
            </a:bodyPr>
            <a:lstStyle/>
            <a:p>
              <a:pPr lvl="0" algn="ctr" defTabSz="488950">
                <a:lnSpc>
                  <a:spcPct val="90000"/>
                </a:lnSpc>
                <a:spcBef>
                  <a:spcPct val="0"/>
                </a:spcBef>
                <a:spcAft>
                  <a:spcPct val="35000"/>
                </a:spcAft>
              </a:pPr>
              <a:r>
                <a:rPr lang="fr-FR" sz="1200" kern="1200" dirty="0">
                  <a:latin typeface="Arial" panose="020B0604020202020204" pitchFamily="34" charset="0"/>
                  <a:cs typeface="Arial" panose="020B0604020202020204" pitchFamily="34" charset="0"/>
                </a:rPr>
                <a:t>Loi d’orientation des mobilités</a:t>
              </a:r>
            </a:p>
          </p:txBody>
        </p:sp>
        <p:sp>
          <p:nvSpPr>
            <p:cNvPr id="20" name="Forme libre 19"/>
            <p:cNvSpPr/>
            <p:nvPr/>
          </p:nvSpPr>
          <p:spPr>
            <a:xfrm>
              <a:off x="4949740" y="2871517"/>
              <a:ext cx="845054" cy="845054"/>
            </a:xfrm>
            <a:custGeom>
              <a:avLst/>
              <a:gdLst>
                <a:gd name="connsiteX0" fmla="*/ 0 w 845054"/>
                <a:gd name="connsiteY0" fmla="*/ 422527 h 845054"/>
                <a:gd name="connsiteX1" fmla="*/ 422527 w 845054"/>
                <a:gd name="connsiteY1" fmla="*/ 0 h 845054"/>
                <a:gd name="connsiteX2" fmla="*/ 845054 w 845054"/>
                <a:gd name="connsiteY2" fmla="*/ 422527 h 845054"/>
                <a:gd name="connsiteX3" fmla="*/ 422527 w 845054"/>
                <a:gd name="connsiteY3" fmla="*/ 845054 h 845054"/>
                <a:gd name="connsiteX4" fmla="*/ 0 w 845054"/>
                <a:gd name="connsiteY4" fmla="*/ 422527 h 845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054" h="845054">
                  <a:moveTo>
                    <a:pt x="0" y="422527"/>
                  </a:moveTo>
                  <a:cubicBezTo>
                    <a:pt x="0" y="189172"/>
                    <a:pt x="189172" y="0"/>
                    <a:pt x="422527" y="0"/>
                  </a:cubicBezTo>
                  <a:cubicBezTo>
                    <a:pt x="655882" y="0"/>
                    <a:pt x="845054" y="189172"/>
                    <a:pt x="845054" y="422527"/>
                  </a:cubicBezTo>
                  <a:cubicBezTo>
                    <a:pt x="845054" y="655882"/>
                    <a:pt x="655882" y="845054"/>
                    <a:pt x="422527" y="845054"/>
                  </a:cubicBezTo>
                  <a:cubicBezTo>
                    <a:pt x="189172" y="845054"/>
                    <a:pt x="0" y="655882"/>
                    <a:pt x="0" y="422527"/>
                  </a:cubicBezTo>
                  <a:close/>
                </a:path>
              </a:pathLst>
            </a:custGeom>
          </p:spPr>
          <p:style>
            <a:lnRef idx="3">
              <a:schemeClr val="lt1">
                <a:hueOff val="0"/>
                <a:satOff val="0"/>
                <a:lumOff val="0"/>
                <a:alphaOff val="0"/>
              </a:schemeClr>
            </a:lnRef>
            <a:fillRef idx="1">
              <a:schemeClr val="accent3">
                <a:hueOff val="1355300"/>
                <a:satOff val="50000"/>
                <a:lumOff val="-7353"/>
                <a:alphaOff val="0"/>
              </a:schemeClr>
            </a:fillRef>
            <a:effectRef idx="1">
              <a:schemeClr val="accent3">
                <a:hueOff val="1355300"/>
                <a:satOff val="50000"/>
                <a:lumOff val="-7353"/>
                <a:alphaOff val="0"/>
              </a:schemeClr>
            </a:effectRef>
            <a:fontRef idx="minor">
              <a:schemeClr val="lt1"/>
            </a:fontRef>
          </p:style>
          <p:txBody>
            <a:bodyPr spcFirstLastPara="0" vert="horz" wrap="square" lIns="136455" tIns="136455" rIns="136455" bIns="136455" numCol="1" spcCol="1270" anchor="ctr" anchorCtr="0">
              <a:noAutofit/>
            </a:bodyPr>
            <a:lstStyle/>
            <a:p>
              <a:pPr lvl="0" algn="ctr" defTabSz="889000">
                <a:lnSpc>
                  <a:spcPct val="90000"/>
                </a:lnSpc>
                <a:spcBef>
                  <a:spcPct val="0"/>
                </a:spcBef>
                <a:spcAft>
                  <a:spcPct val="35000"/>
                </a:spcAft>
              </a:pPr>
              <a:r>
                <a:rPr lang="fr-FR" sz="2000" kern="1200">
                  <a:latin typeface="Arial" panose="020B0604020202020204" pitchFamily="34" charset="0"/>
                  <a:cs typeface="Arial" panose="020B0604020202020204" pitchFamily="34" charset="0"/>
                </a:rPr>
                <a:t>2019</a:t>
              </a:r>
            </a:p>
          </p:txBody>
        </p:sp>
      </p:grpSp>
      <p:grpSp>
        <p:nvGrpSpPr>
          <p:cNvPr id="28" name="Groupe 27"/>
          <p:cNvGrpSpPr/>
          <p:nvPr/>
        </p:nvGrpSpPr>
        <p:grpSpPr>
          <a:xfrm>
            <a:off x="7254750" y="2520151"/>
            <a:ext cx="2197327" cy="1477367"/>
            <a:chOff x="7168007" y="2555361"/>
            <a:chExt cx="2197327" cy="1477367"/>
          </a:xfrm>
        </p:grpSpPr>
        <p:sp>
          <p:nvSpPr>
            <p:cNvPr id="21" name="Forme libre 20"/>
            <p:cNvSpPr/>
            <p:nvPr/>
          </p:nvSpPr>
          <p:spPr>
            <a:xfrm>
              <a:off x="7590534" y="2555361"/>
              <a:ext cx="1774800" cy="1477367"/>
            </a:xfrm>
            <a:custGeom>
              <a:avLst/>
              <a:gdLst>
                <a:gd name="connsiteX0" fmla="*/ 0 w 1690108"/>
                <a:gd name="connsiteY0" fmla="*/ 221605 h 1477367"/>
                <a:gd name="connsiteX1" fmla="*/ 951425 w 1690108"/>
                <a:gd name="connsiteY1" fmla="*/ 221605 h 1477367"/>
                <a:gd name="connsiteX2" fmla="*/ 951425 w 1690108"/>
                <a:gd name="connsiteY2" fmla="*/ 0 h 1477367"/>
                <a:gd name="connsiteX3" fmla="*/ 1690108 w 1690108"/>
                <a:gd name="connsiteY3" fmla="*/ 738684 h 1477367"/>
                <a:gd name="connsiteX4" fmla="*/ 951425 w 1690108"/>
                <a:gd name="connsiteY4" fmla="*/ 1477367 h 1477367"/>
                <a:gd name="connsiteX5" fmla="*/ 951425 w 1690108"/>
                <a:gd name="connsiteY5" fmla="*/ 1255762 h 1477367"/>
                <a:gd name="connsiteX6" fmla="*/ 0 w 1690108"/>
                <a:gd name="connsiteY6" fmla="*/ 1255762 h 1477367"/>
                <a:gd name="connsiteX7" fmla="*/ 0 w 1690108"/>
                <a:gd name="connsiteY7" fmla="*/ 221605 h 147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0108" h="1477367">
                  <a:moveTo>
                    <a:pt x="0" y="221605"/>
                  </a:moveTo>
                  <a:lnTo>
                    <a:pt x="951425" y="221605"/>
                  </a:lnTo>
                  <a:lnTo>
                    <a:pt x="951425" y="0"/>
                  </a:lnTo>
                  <a:lnTo>
                    <a:pt x="1690108" y="738684"/>
                  </a:lnTo>
                  <a:lnTo>
                    <a:pt x="951425" y="1477367"/>
                  </a:lnTo>
                  <a:lnTo>
                    <a:pt x="951425" y="1255762"/>
                  </a:lnTo>
                  <a:lnTo>
                    <a:pt x="0" y="1255762"/>
                  </a:lnTo>
                  <a:lnTo>
                    <a:pt x="0" y="221605"/>
                  </a:lnTo>
                  <a:close/>
                </a:path>
              </a:pathLst>
            </a:custGeom>
          </p:spPr>
          <p:style>
            <a:lnRef idx="2">
              <a:schemeClr val="accent3">
                <a:tint val="40000"/>
                <a:alpha val="90000"/>
                <a:hueOff val="1521856"/>
                <a:satOff val="75000"/>
                <a:lumOff val="1334"/>
                <a:alphaOff val="0"/>
              </a:schemeClr>
            </a:lnRef>
            <a:fillRef idx="1">
              <a:schemeClr val="accent3">
                <a:tint val="40000"/>
                <a:alpha val="90000"/>
                <a:hueOff val="1521856"/>
                <a:satOff val="75000"/>
                <a:lumOff val="1334"/>
                <a:alphaOff val="0"/>
              </a:schemeClr>
            </a:fillRef>
            <a:effectRef idx="0">
              <a:schemeClr val="accent3">
                <a:tint val="40000"/>
                <a:alpha val="90000"/>
                <a:hueOff val="1521856"/>
                <a:satOff val="75000"/>
                <a:lumOff val="1334"/>
                <a:alphaOff val="0"/>
              </a:schemeClr>
            </a:effectRef>
            <a:fontRef idx="minor">
              <a:schemeClr val="dk1">
                <a:hueOff val="0"/>
                <a:satOff val="0"/>
                <a:lumOff val="0"/>
                <a:alphaOff val="0"/>
              </a:schemeClr>
            </a:fontRef>
          </p:style>
          <p:txBody>
            <a:bodyPr spcFirstLastPara="0" vert="horz" wrap="square" lIns="450467" tIns="228590" rIns="457623" bIns="228590" numCol="1" spcCol="1270" anchor="ctr" anchorCtr="0">
              <a:noAutofit/>
            </a:bodyPr>
            <a:lstStyle/>
            <a:p>
              <a:pPr lvl="0" algn="ctr" defTabSz="488950">
                <a:lnSpc>
                  <a:spcPct val="90000"/>
                </a:lnSpc>
                <a:spcBef>
                  <a:spcPct val="0"/>
                </a:spcBef>
                <a:spcAft>
                  <a:spcPct val="35000"/>
                </a:spcAft>
              </a:pPr>
              <a:r>
                <a:rPr lang="fr-FR" sz="1200" kern="1200" dirty="0">
                  <a:latin typeface="Arial" panose="020B0604020202020204" pitchFamily="34" charset="0"/>
                  <a:cs typeface="Arial" panose="020B0604020202020204" pitchFamily="34" charset="0"/>
                </a:rPr>
                <a:t>Loi AGEC</a:t>
              </a:r>
            </a:p>
          </p:txBody>
        </p:sp>
        <p:sp>
          <p:nvSpPr>
            <p:cNvPr id="22" name="Forme libre 21"/>
            <p:cNvSpPr/>
            <p:nvPr/>
          </p:nvSpPr>
          <p:spPr>
            <a:xfrm>
              <a:off x="7168007" y="2871517"/>
              <a:ext cx="845054" cy="845054"/>
            </a:xfrm>
            <a:custGeom>
              <a:avLst/>
              <a:gdLst>
                <a:gd name="connsiteX0" fmla="*/ 0 w 845054"/>
                <a:gd name="connsiteY0" fmla="*/ 422527 h 845054"/>
                <a:gd name="connsiteX1" fmla="*/ 422527 w 845054"/>
                <a:gd name="connsiteY1" fmla="*/ 0 h 845054"/>
                <a:gd name="connsiteX2" fmla="*/ 845054 w 845054"/>
                <a:gd name="connsiteY2" fmla="*/ 422527 h 845054"/>
                <a:gd name="connsiteX3" fmla="*/ 422527 w 845054"/>
                <a:gd name="connsiteY3" fmla="*/ 845054 h 845054"/>
                <a:gd name="connsiteX4" fmla="*/ 0 w 845054"/>
                <a:gd name="connsiteY4" fmla="*/ 422527 h 845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054" h="845054">
                  <a:moveTo>
                    <a:pt x="0" y="422527"/>
                  </a:moveTo>
                  <a:cubicBezTo>
                    <a:pt x="0" y="189172"/>
                    <a:pt x="189172" y="0"/>
                    <a:pt x="422527" y="0"/>
                  </a:cubicBezTo>
                  <a:cubicBezTo>
                    <a:pt x="655882" y="0"/>
                    <a:pt x="845054" y="189172"/>
                    <a:pt x="845054" y="422527"/>
                  </a:cubicBezTo>
                  <a:cubicBezTo>
                    <a:pt x="845054" y="655882"/>
                    <a:pt x="655882" y="845054"/>
                    <a:pt x="422527" y="845054"/>
                  </a:cubicBezTo>
                  <a:cubicBezTo>
                    <a:pt x="189172" y="845054"/>
                    <a:pt x="0" y="655882"/>
                    <a:pt x="0" y="422527"/>
                  </a:cubicBezTo>
                  <a:close/>
                </a:path>
              </a:pathLst>
            </a:custGeom>
          </p:spPr>
          <p:style>
            <a:lnRef idx="3">
              <a:schemeClr val="lt1">
                <a:hueOff val="0"/>
                <a:satOff val="0"/>
                <a:lumOff val="0"/>
                <a:alphaOff val="0"/>
              </a:schemeClr>
            </a:lnRef>
            <a:fillRef idx="1">
              <a:schemeClr val="accent3">
                <a:hueOff val="2032949"/>
                <a:satOff val="75000"/>
                <a:lumOff val="-11029"/>
                <a:alphaOff val="0"/>
              </a:schemeClr>
            </a:fillRef>
            <a:effectRef idx="1">
              <a:schemeClr val="accent3">
                <a:hueOff val="2032949"/>
                <a:satOff val="75000"/>
                <a:lumOff val="-11029"/>
                <a:alphaOff val="0"/>
              </a:schemeClr>
            </a:effectRef>
            <a:fontRef idx="minor">
              <a:schemeClr val="lt1"/>
            </a:fontRef>
          </p:style>
          <p:txBody>
            <a:bodyPr spcFirstLastPara="0" vert="horz" wrap="square" lIns="136455" tIns="136455" rIns="136455" bIns="136455" numCol="1" spcCol="1270" anchor="ctr" anchorCtr="0">
              <a:noAutofit/>
            </a:bodyPr>
            <a:lstStyle/>
            <a:p>
              <a:pPr lvl="0" algn="ctr" defTabSz="889000">
                <a:lnSpc>
                  <a:spcPct val="90000"/>
                </a:lnSpc>
                <a:spcBef>
                  <a:spcPct val="0"/>
                </a:spcBef>
                <a:spcAft>
                  <a:spcPct val="35000"/>
                </a:spcAft>
              </a:pPr>
              <a:r>
                <a:rPr lang="fr-FR" sz="2000" kern="1200">
                  <a:latin typeface="Arial" panose="020B0604020202020204" pitchFamily="34" charset="0"/>
                  <a:cs typeface="Arial" panose="020B0604020202020204" pitchFamily="34" charset="0"/>
                </a:rPr>
                <a:t>2020</a:t>
              </a:r>
            </a:p>
          </p:txBody>
        </p:sp>
      </p:grpSp>
      <p:grpSp>
        <p:nvGrpSpPr>
          <p:cNvPr id="29" name="Groupe 28"/>
          <p:cNvGrpSpPr/>
          <p:nvPr/>
        </p:nvGrpSpPr>
        <p:grpSpPr>
          <a:xfrm>
            <a:off x="9559761" y="2528647"/>
            <a:ext cx="2197327" cy="1477367"/>
            <a:chOff x="9386275" y="2555361"/>
            <a:chExt cx="2197327" cy="1477367"/>
          </a:xfrm>
        </p:grpSpPr>
        <p:sp>
          <p:nvSpPr>
            <p:cNvPr id="23" name="Forme libre 22"/>
            <p:cNvSpPr/>
            <p:nvPr/>
          </p:nvSpPr>
          <p:spPr>
            <a:xfrm>
              <a:off x="9808802" y="2555361"/>
              <a:ext cx="1774800" cy="1477367"/>
            </a:xfrm>
            <a:custGeom>
              <a:avLst/>
              <a:gdLst>
                <a:gd name="connsiteX0" fmla="*/ 0 w 1690108"/>
                <a:gd name="connsiteY0" fmla="*/ 221605 h 1477367"/>
                <a:gd name="connsiteX1" fmla="*/ 951425 w 1690108"/>
                <a:gd name="connsiteY1" fmla="*/ 221605 h 1477367"/>
                <a:gd name="connsiteX2" fmla="*/ 951425 w 1690108"/>
                <a:gd name="connsiteY2" fmla="*/ 0 h 1477367"/>
                <a:gd name="connsiteX3" fmla="*/ 1690108 w 1690108"/>
                <a:gd name="connsiteY3" fmla="*/ 738684 h 1477367"/>
                <a:gd name="connsiteX4" fmla="*/ 951425 w 1690108"/>
                <a:gd name="connsiteY4" fmla="*/ 1477367 h 1477367"/>
                <a:gd name="connsiteX5" fmla="*/ 951425 w 1690108"/>
                <a:gd name="connsiteY5" fmla="*/ 1255762 h 1477367"/>
                <a:gd name="connsiteX6" fmla="*/ 0 w 1690108"/>
                <a:gd name="connsiteY6" fmla="*/ 1255762 h 1477367"/>
                <a:gd name="connsiteX7" fmla="*/ 0 w 1690108"/>
                <a:gd name="connsiteY7" fmla="*/ 221605 h 147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0108" h="1477367">
                  <a:moveTo>
                    <a:pt x="0" y="221605"/>
                  </a:moveTo>
                  <a:lnTo>
                    <a:pt x="951425" y="221605"/>
                  </a:lnTo>
                  <a:lnTo>
                    <a:pt x="951425" y="0"/>
                  </a:lnTo>
                  <a:lnTo>
                    <a:pt x="1690108" y="738684"/>
                  </a:lnTo>
                  <a:lnTo>
                    <a:pt x="951425" y="1477367"/>
                  </a:lnTo>
                  <a:lnTo>
                    <a:pt x="951425" y="1255762"/>
                  </a:lnTo>
                  <a:lnTo>
                    <a:pt x="0" y="1255762"/>
                  </a:lnTo>
                  <a:lnTo>
                    <a:pt x="0" y="221605"/>
                  </a:lnTo>
                  <a:close/>
                </a:path>
              </a:pathLst>
            </a:custGeom>
          </p:spPr>
          <p:style>
            <a:lnRef idx="2">
              <a:schemeClr val="accent3">
                <a:tint val="40000"/>
                <a:alpha val="90000"/>
                <a:hueOff val="2029141"/>
                <a:satOff val="100000"/>
                <a:lumOff val="1779"/>
                <a:alphaOff val="0"/>
              </a:schemeClr>
            </a:lnRef>
            <a:fillRef idx="1">
              <a:schemeClr val="accent3">
                <a:tint val="40000"/>
                <a:alpha val="90000"/>
                <a:hueOff val="2029141"/>
                <a:satOff val="100000"/>
                <a:lumOff val="1779"/>
                <a:alphaOff val="0"/>
              </a:schemeClr>
            </a:fillRef>
            <a:effectRef idx="0">
              <a:schemeClr val="accent3">
                <a:tint val="40000"/>
                <a:alpha val="90000"/>
                <a:hueOff val="2029141"/>
                <a:satOff val="100000"/>
                <a:lumOff val="1779"/>
                <a:alphaOff val="0"/>
              </a:schemeClr>
            </a:effectRef>
            <a:fontRef idx="minor">
              <a:schemeClr val="dk1">
                <a:hueOff val="0"/>
                <a:satOff val="0"/>
                <a:lumOff val="0"/>
                <a:alphaOff val="0"/>
              </a:schemeClr>
            </a:fontRef>
          </p:style>
          <p:txBody>
            <a:bodyPr spcFirstLastPara="0" vert="horz" wrap="square" lIns="450467" tIns="228590" rIns="457623" bIns="228590" numCol="1" spcCol="1270" anchor="ctr" anchorCtr="0">
              <a:noAutofit/>
            </a:bodyPr>
            <a:lstStyle/>
            <a:p>
              <a:pPr lvl="0" algn="ctr" defTabSz="488950">
                <a:lnSpc>
                  <a:spcPct val="90000"/>
                </a:lnSpc>
                <a:spcBef>
                  <a:spcPct val="0"/>
                </a:spcBef>
                <a:spcAft>
                  <a:spcPct val="35000"/>
                </a:spcAft>
              </a:pPr>
              <a:r>
                <a:rPr lang="fr-FR" sz="1200" kern="1200" dirty="0">
                  <a:latin typeface="Arial" panose="020B0604020202020204" pitchFamily="34" charset="0"/>
                  <a:cs typeface="Arial" panose="020B0604020202020204" pitchFamily="34" charset="0"/>
                </a:rPr>
                <a:t>Loi Climat et </a:t>
              </a:r>
              <a:r>
                <a:rPr lang="fr-FR" sz="1200" kern="1200" dirty="0">
                  <a:solidFill>
                    <a:schemeClr val="tx1"/>
                  </a:solidFill>
                  <a:latin typeface="Arial" panose="020B0604020202020204" pitchFamily="34" charset="0"/>
                  <a:cs typeface="Arial" panose="020B0604020202020204" pitchFamily="34" charset="0"/>
                </a:rPr>
                <a:t>ré</a:t>
              </a:r>
              <a:r>
                <a:rPr lang="fr-FR" sz="1200" kern="1200" dirty="0">
                  <a:latin typeface="Arial" panose="020B0604020202020204" pitchFamily="34" charset="0"/>
                  <a:cs typeface="Arial" panose="020B0604020202020204" pitchFamily="34" charset="0"/>
                </a:rPr>
                <a:t>silience</a:t>
              </a:r>
            </a:p>
          </p:txBody>
        </p:sp>
        <p:sp>
          <p:nvSpPr>
            <p:cNvPr id="24" name="Forme libre 23"/>
            <p:cNvSpPr/>
            <p:nvPr/>
          </p:nvSpPr>
          <p:spPr>
            <a:xfrm>
              <a:off x="9386275" y="2871517"/>
              <a:ext cx="845054" cy="845054"/>
            </a:xfrm>
            <a:custGeom>
              <a:avLst/>
              <a:gdLst>
                <a:gd name="connsiteX0" fmla="*/ 0 w 845054"/>
                <a:gd name="connsiteY0" fmla="*/ 422527 h 845054"/>
                <a:gd name="connsiteX1" fmla="*/ 422527 w 845054"/>
                <a:gd name="connsiteY1" fmla="*/ 0 h 845054"/>
                <a:gd name="connsiteX2" fmla="*/ 845054 w 845054"/>
                <a:gd name="connsiteY2" fmla="*/ 422527 h 845054"/>
                <a:gd name="connsiteX3" fmla="*/ 422527 w 845054"/>
                <a:gd name="connsiteY3" fmla="*/ 845054 h 845054"/>
                <a:gd name="connsiteX4" fmla="*/ 0 w 845054"/>
                <a:gd name="connsiteY4" fmla="*/ 422527 h 845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054" h="845054">
                  <a:moveTo>
                    <a:pt x="0" y="422527"/>
                  </a:moveTo>
                  <a:cubicBezTo>
                    <a:pt x="0" y="189172"/>
                    <a:pt x="189172" y="0"/>
                    <a:pt x="422527" y="0"/>
                  </a:cubicBezTo>
                  <a:cubicBezTo>
                    <a:pt x="655882" y="0"/>
                    <a:pt x="845054" y="189172"/>
                    <a:pt x="845054" y="422527"/>
                  </a:cubicBezTo>
                  <a:cubicBezTo>
                    <a:pt x="845054" y="655882"/>
                    <a:pt x="655882" y="845054"/>
                    <a:pt x="422527" y="845054"/>
                  </a:cubicBezTo>
                  <a:cubicBezTo>
                    <a:pt x="189172" y="845054"/>
                    <a:pt x="0" y="655882"/>
                    <a:pt x="0" y="422527"/>
                  </a:cubicBezTo>
                  <a:close/>
                </a:path>
              </a:pathLst>
            </a:custGeom>
          </p:spPr>
          <p:style>
            <a:lnRef idx="3">
              <a:schemeClr val="lt1">
                <a:hueOff val="0"/>
                <a:satOff val="0"/>
                <a:lumOff val="0"/>
                <a:alphaOff val="0"/>
              </a:schemeClr>
            </a:lnRef>
            <a:fillRef idx="1">
              <a:schemeClr val="accent3">
                <a:hueOff val="2710599"/>
                <a:satOff val="100000"/>
                <a:lumOff val="-14706"/>
                <a:alphaOff val="0"/>
              </a:schemeClr>
            </a:fillRef>
            <a:effectRef idx="1">
              <a:schemeClr val="accent3">
                <a:hueOff val="2710599"/>
                <a:satOff val="100000"/>
                <a:lumOff val="-14706"/>
                <a:alphaOff val="0"/>
              </a:schemeClr>
            </a:effectRef>
            <a:fontRef idx="minor">
              <a:schemeClr val="lt1"/>
            </a:fontRef>
          </p:style>
          <p:txBody>
            <a:bodyPr spcFirstLastPara="0" vert="horz" wrap="square" lIns="136455" tIns="136455" rIns="136455" bIns="136455" numCol="1" spcCol="1270" anchor="ctr" anchorCtr="0">
              <a:noAutofit/>
            </a:bodyPr>
            <a:lstStyle/>
            <a:p>
              <a:pPr lvl="0" algn="ctr" defTabSz="889000">
                <a:lnSpc>
                  <a:spcPct val="90000"/>
                </a:lnSpc>
                <a:spcBef>
                  <a:spcPct val="0"/>
                </a:spcBef>
                <a:spcAft>
                  <a:spcPct val="35000"/>
                </a:spcAft>
              </a:pPr>
              <a:r>
                <a:rPr lang="fr-FR" sz="2000" kern="1200">
                  <a:latin typeface="Arial" panose="020B0604020202020204" pitchFamily="34" charset="0"/>
                  <a:cs typeface="Arial" panose="020B0604020202020204" pitchFamily="34" charset="0"/>
                </a:rPr>
                <a:t>2021</a:t>
              </a:r>
            </a:p>
          </p:txBody>
        </p:sp>
      </p:grpSp>
      <p:sp>
        <p:nvSpPr>
          <p:cNvPr id="12" name="ZoneTexte 11"/>
          <p:cNvSpPr txBox="1"/>
          <p:nvPr/>
        </p:nvSpPr>
        <p:spPr>
          <a:xfrm>
            <a:off x="508373" y="1158239"/>
            <a:ext cx="7772502" cy="369332"/>
          </a:xfrm>
          <a:prstGeom prst="rect">
            <a:avLst/>
          </a:prstGeom>
          <a:noFill/>
        </p:spPr>
        <p:txBody>
          <a:bodyPr wrap="square" rtlCol="0">
            <a:spAutoFit/>
          </a:bodyPr>
          <a:lstStyle/>
          <a:p>
            <a:r>
              <a:rPr lang="fr-FR" sz="1800" b="1" dirty="0"/>
              <a:t>Le contexte </a:t>
            </a:r>
            <a:r>
              <a:rPr lang="fr-FR" sz="1800" b="1" dirty="0">
                <a:latin typeface="Arial" panose="020B0604020202020204" pitchFamily="34" charset="0"/>
                <a:cs typeface="Arial" panose="020B0604020202020204" pitchFamily="34" charset="0"/>
              </a:rPr>
              <a:t>réglementaire</a:t>
            </a:r>
            <a:r>
              <a:rPr lang="fr-FR" sz="1800" b="1" dirty="0"/>
              <a:t> en France devient progressivement plus restrictif </a:t>
            </a:r>
          </a:p>
        </p:txBody>
      </p:sp>
      <p:sp>
        <p:nvSpPr>
          <p:cNvPr id="9" name="Rectangle à coins arrondis 8">
            <a:hlinkClick r:id="rId5" action="ppaction://hlinksldjump"/>
          </p:cNvPr>
          <p:cNvSpPr/>
          <p:nvPr/>
        </p:nvSpPr>
        <p:spPr>
          <a:xfrm>
            <a:off x="2318941" y="291377"/>
            <a:ext cx="6855539" cy="560085"/>
          </a:xfrm>
          <a:prstGeom prst="roundRect">
            <a:avLst/>
          </a:prstGeom>
          <a:solidFill>
            <a:srgbClr val="AED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2728639" y="371364"/>
            <a:ext cx="6219515" cy="400110"/>
          </a:xfrm>
          <a:prstGeom prst="rect">
            <a:avLst/>
          </a:prstGeom>
          <a:noFill/>
        </p:spPr>
        <p:txBody>
          <a:bodyPr wrap="square" rtlCol="0">
            <a:spAutoFit/>
          </a:bodyPr>
          <a:lstStyle/>
          <a:p>
            <a:r>
              <a:rPr lang="fr-FR" sz="2000" b="1">
                <a:solidFill>
                  <a:schemeClr val="bg1"/>
                </a:solidFill>
                <a:latin typeface="Arial" panose="020B0604020202020204" pitchFamily="34" charset="0"/>
                <a:cs typeface="Arial" panose="020B0604020202020204" pitchFamily="34" charset="0"/>
              </a:rPr>
              <a:t>3 - Les réglementations nationales et locales </a:t>
            </a:r>
          </a:p>
        </p:txBody>
      </p:sp>
      <p:sp>
        <p:nvSpPr>
          <p:cNvPr id="8" name="ZoneTexte 7"/>
          <p:cNvSpPr txBox="1"/>
          <p:nvPr/>
        </p:nvSpPr>
        <p:spPr>
          <a:xfrm>
            <a:off x="1188366" y="5876013"/>
            <a:ext cx="1184840" cy="338554"/>
          </a:xfrm>
          <a:prstGeom prst="rect">
            <a:avLst/>
          </a:prstGeom>
          <a:noFill/>
        </p:spPr>
        <p:txBody>
          <a:bodyPr wrap="square" rtlCol="0">
            <a:spAutoFit/>
          </a:bodyPr>
          <a:lstStyle/>
          <a:p>
            <a:r>
              <a:rPr lang="fr-FR" sz="1600" b="1">
                <a:solidFill>
                  <a:schemeClr val="bg1"/>
                </a:solidFill>
                <a:latin typeface="Arial" panose="020B0604020202020204" pitchFamily="34" charset="0"/>
                <a:cs typeface="Arial" panose="020B0604020202020204" pitchFamily="34" charset="0"/>
              </a:rPr>
              <a:t>Précédent</a:t>
            </a:r>
          </a:p>
        </p:txBody>
      </p:sp>
      <p:sp>
        <p:nvSpPr>
          <p:cNvPr id="10" name="ZoneTexte 9"/>
          <p:cNvSpPr txBox="1"/>
          <p:nvPr/>
        </p:nvSpPr>
        <p:spPr>
          <a:xfrm>
            <a:off x="9082436" y="5876012"/>
            <a:ext cx="1148894" cy="338554"/>
          </a:xfrm>
          <a:prstGeom prst="rect">
            <a:avLst/>
          </a:prstGeom>
          <a:noFill/>
        </p:spPr>
        <p:txBody>
          <a:bodyPr wrap="square" rtlCol="0">
            <a:spAutoFit/>
          </a:bodyPr>
          <a:lstStyle/>
          <a:p>
            <a:r>
              <a:rPr lang="fr-FR" sz="1600" b="1">
                <a:solidFill>
                  <a:schemeClr val="bg1"/>
                </a:solidFill>
                <a:latin typeface="Arial" panose="020B0604020202020204" pitchFamily="34" charset="0"/>
                <a:cs typeface="Arial" panose="020B0604020202020204" pitchFamily="34" charset="0"/>
              </a:rPr>
              <a:t>Suivant</a:t>
            </a:r>
          </a:p>
        </p:txBody>
      </p:sp>
      <p:sp>
        <p:nvSpPr>
          <p:cNvPr id="7" name="Signe Plus 6">
            <a:extLst>
              <a:ext uri="{FF2B5EF4-FFF2-40B4-BE49-F238E27FC236}">
                <a16:creationId xmlns:a16="http://schemas.microsoft.com/office/drawing/2014/main" id="{6155E9BD-9DDF-2BC6-70B5-70E76E445B37}"/>
              </a:ext>
            </a:extLst>
          </p:cNvPr>
          <p:cNvSpPr/>
          <p:nvPr/>
        </p:nvSpPr>
        <p:spPr>
          <a:xfrm>
            <a:off x="11903621" y="104686"/>
            <a:ext cx="205770" cy="183734"/>
          </a:xfrm>
          <a:prstGeom prst="mathPlus">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60054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1750" fill="hold"/>
                                        <p:tgtEl>
                                          <p:spTgt spid="25"/>
                                        </p:tgtEl>
                                        <p:attrNameLst>
                                          <p:attrName>ppt_x</p:attrName>
                                        </p:attrNameLst>
                                      </p:cBhvr>
                                      <p:tavLst>
                                        <p:tav tm="0">
                                          <p:val>
                                            <p:strVal val="0-#ppt_w/2"/>
                                          </p:val>
                                        </p:tav>
                                        <p:tav tm="100000">
                                          <p:val>
                                            <p:strVal val="#ppt_x"/>
                                          </p:val>
                                        </p:tav>
                                      </p:tavLst>
                                    </p:anim>
                                    <p:anim calcmode="lin" valueType="num">
                                      <p:cBhvr additive="base">
                                        <p:cTn id="12" dur="1750" fill="hold"/>
                                        <p:tgtEl>
                                          <p:spTgt spid="25"/>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2250" fill="hold"/>
                                        <p:tgtEl>
                                          <p:spTgt spid="26"/>
                                        </p:tgtEl>
                                        <p:attrNameLst>
                                          <p:attrName>ppt_x</p:attrName>
                                        </p:attrNameLst>
                                      </p:cBhvr>
                                      <p:tavLst>
                                        <p:tav tm="0">
                                          <p:val>
                                            <p:strVal val="0-#ppt_w/2"/>
                                          </p:val>
                                        </p:tav>
                                        <p:tav tm="100000">
                                          <p:val>
                                            <p:strVal val="#ppt_x"/>
                                          </p:val>
                                        </p:tav>
                                      </p:tavLst>
                                    </p:anim>
                                    <p:anim calcmode="lin" valueType="num">
                                      <p:cBhvr additive="base">
                                        <p:cTn id="16" dur="2250" fill="hold"/>
                                        <p:tgtEl>
                                          <p:spTgt spid="26"/>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2250" fill="hold"/>
                                        <p:tgtEl>
                                          <p:spTgt spid="27"/>
                                        </p:tgtEl>
                                        <p:attrNameLst>
                                          <p:attrName>ppt_x</p:attrName>
                                        </p:attrNameLst>
                                      </p:cBhvr>
                                      <p:tavLst>
                                        <p:tav tm="0">
                                          <p:val>
                                            <p:strVal val="0-#ppt_w/2"/>
                                          </p:val>
                                        </p:tav>
                                        <p:tav tm="100000">
                                          <p:val>
                                            <p:strVal val="#ppt_x"/>
                                          </p:val>
                                        </p:tav>
                                      </p:tavLst>
                                    </p:anim>
                                    <p:anim calcmode="lin" valueType="num">
                                      <p:cBhvr additive="base">
                                        <p:cTn id="20" dur="2250" fill="hold"/>
                                        <p:tgtEl>
                                          <p:spTgt spid="27"/>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2250" fill="hold"/>
                                        <p:tgtEl>
                                          <p:spTgt spid="28"/>
                                        </p:tgtEl>
                                        <p:attrNameLst>
                                          <p:attrName>ppt_x</p:attrName>
                                        </p:attrNameLst>
                                      </p:cBhvr>
                                      <p:tavLst>
                                        <p:tav tm="0">
                                          <p:val>
                                            <p:strVal val="0-#ppt_w/2"/>
                                          </p:val>
                                        </p:tav>
                                        <p:tav tm="100000">
                                          <p:val>
                                            <p:strVal val="#ppt_x"/>
                                          </p:val>
                                        </p:tav>
                                      </p:tavLst>
                                    </p:anim>
                                    <p:anim calcmode="lin" valueType="num">
                                      <p:cBhvr additive="base">
                                        <p:cTn id="24" dur="2250" fill="hold"/>
                                        <p:tgtEl>
                                          <p:spTgt spid="28"/>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2250" fill="hold"/>
                                        <p:tgtEl>
                                          <p:spTgt spid="29"/>
                                        </p:tgtEl>
                                        <p:attrNameLst>
                                          <p:attrName>ppt_x</p:attrName>
                                        </p:attrNameLst>
                                      </p:cBhvr>
                                      <p:tavLst>
                                        <p:tav tm="0">
                                          <p:val>
                                            <p:strVal val="0-#ppt_w/2"/>
                                          </p:val>
                                        </p:tav>
                                        <p:tav tm="100000">
                                          <p:val>
                                            <p:strVal val="#ppt_x"/>
                                          </p:val>
                                        </p:tav>
                                      </p:tavLst>
                                    </p:anim>
                                    <p:anim calcmode="lin" valueType="num">
                                      <p:cBhvr additive="base">
                                        <p:cTn id="28" dur="225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a:hlinkClick r:id="rId2" action="ppaction://hlinksldjump"/>
          </p:cNvPr>
          <p:cNvSpPr/>
          <p:nvPr/>
        </p:nvSpPr>
        <p:spPr>
          <a:xfrm>
            <a:off x="670768" y="6075922"/>
            <a:ext cx="1620000" cy="540000"/>
          </a:xfrm>
          <a:prstGeom prst="round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à coins arrondis 2">
            <a:hlinkClick r:id="rId3" action="ppaction://hlinksldjump"/>
          </p:cNvPr>
          <p:cNvSpPr/>
          <p:nvPr/>
        </p:nvSpPr>
        <p:spPr>
          <a:xfrm>
            <a:off x="8584898" y="6075922"/>
            <a:ext cx="1620000" cy="540000"/>
          </a:xfrm>
          <a:prstGeom prst="round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5EC7DC65-52A1-7153-E07A-0CFA6CCC06A3}"/>
              </a:ext>
            </a:extLst>
          </p:cNvPr>
          <p:cNvPicPr>
            <a:picLocks noChangeAspect="1"/>
          </p:cNvPicPr>
          <p:nvPr/>
        </p:nvPicPr>
        <p:blipFill>
          <a:blip r:embed="rId4"/>
          <a:stretch>
            <a:fillRect/>
          </a:stretch>
        </p:blipFill>
        <p:spPr>
          <a:xfrm rot="10800000">
            <a:off x="10807318" y="5157886"/>
            <a:ext cx="1899540" cy="1899540"/>
          </a:xfrm>
          <a:prstGeom prst="rect">
            <a:avLst/>
          </a:prstGeom>
        </p:spPr>
      </p:pic>
      <p:sp>
        <p:nvSpPr>
          <p:cNvPr id="4" name="Espace réservé du numéro de diapositive 3"/>
          <p:cNvSpPr>
            <a:spLocks noGrp="1"/>
          </p:cNvSpPr>
          <p:nvPr>
            <p:ph type="sldNum" sz="quarter" idx="4"/>
          </p:nvPr>
        </p:nvSpPr>
        <p:spPr>
          <a:xfrm>
            <a:off x="8610600" y="6416735"/>
            <a:ext cx="2743200" cy="365125"/>
          </a:xfrm>
        </p:spPr>
        <p:txBody>
          <a:bodyPr/>
          <a:lstStyle/>
          <a:p>
            <a:fld id="{4C4E8528-8995-41C5-85C7-06E3E0B70F35}" type="slidenum">
              <a:rPr lang="fr-FR" smtClean="0"/>
              <a:t>14</a:t>
            </a:fld>
            <a:endParaRPr lang="fr-FR"/>
          </a:p>
        </p:txBody>
      </p:sp>
      <p:sp>
        <p:nvSpPr>
          <p:cNvPr id="14" name="Rectangle à coins arrondis 13">
            <a:hlinkClick r:id="rId5" action="ppaction://hlinksldjump"/>
          </p:cNvPr>
          <p:cNvSpPr/>
          <p:nvPr/>
        </p:nvSpPr>
        <p:spPr>
          <a:xfrm>
            <a:off x="2301344" y="304345"/>
            <a:ext cx="6754167" cy="560085"/>
          </a:xfrm>
          <a:prstGeom prst="roundRect">
            <a:avLst/>
          </a:prstGeom>
          <a:solidFill>
            <a:srgbClr val="AED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p:cNvSpPr txBox="1"/>
          <p:nvPr/>
        </p:nvSpPr>
        <p:spPr>
          <a:xfrm>
            <a:off x="2879131" y="384332"/>
            <a:ext cx="5928360" cy="400110"/>
          </a:xfrm>
          <a:prstGeom prst="rect">
            <a:avLst/>
          </a:prstGeom>
          <a:noFill/>
        </p:spPr>
        <p:txBody>
          <a:bodyPr wrap="square" rtlCol="0">
            <a:spAutoFit/>
          </a:bodyPr>
          <a:lstStyle/>
          <a:p>
            <a:r>
              <a:rPr lang="fr-FR" sz="2000" b="1">
                <a:solidFill>
                  <a:schemeClr val="bg1"/>
                </a:solidFill>
                <a:latin typeface="Arial" panose="020B0604020202020204" pitchFamily="34" charset="0"/>
                <a:cs typeface="Arial" panose="020B0604020202020204" pitchFamily="34" charset="0"/>
              </a:rPr>
              <a:t>3 - Les réglementations nationales et locales </a:t>
            </a:r>
          </a:p>
        </p:txBody>
      </p:sp>
      <p:sp>
        <p:nvSpPr>
          <p:cNvPr id="10" name="ZoneTexte 9"/>
          <p:cNvSpPr txBox="1"/>
          <p:nvPr/>
        </p:nvSpPr>
        <p:spPr>
          <a:xfrm>
            <a:off x="891432" y="6150212"/>
            <a:ext cx="1185143" cy="338554"/>
          </a:xfrm>
          <a:prstGeom prst="rect">
            <a:avLst/>
          </a:prstGeom>
          <a:noFill/>
        </p:spPr>
        <p:txBody>
          <a:bodyPr wrap="square" rtlCol="0">
            <a:spAutoFit/>
          </a:bodyPr>
          <a:lstStyle/>
          <a:p>
            <a:r>
              <a:rPr lang="fr-FR" sz="1600" b="1">
                <a:solidFill>
                  <a:schemeClr val="bg1"/>
                </a:solidFill>
                <a:latin typeface="Arial" panose="020B0604020202020204" pitchFamily="34" charset="0"/>
                <a:cs typeface="Arial" panose="020B0604020202020204" pitchFamily="34" charset="0"/>
              </a:rPr>
              <a:t>Précédent</a:t>
            </a:r>
          </a:p>
        </p:txBody>
      </p:sp>
      <p:sp>
        <p:nvSpPr>
          <p:cNvPr id="15" name="ZoneTexte 14"/>
          <p:cNvSpPr txBox="1"/>
          <p:nvPr/>
        </p:nvSpPr>
        <p:spPr>
          <a:xfrm>
            <a:off x="8939224" y="6150212"/>
            <a:ext cx="1030072" cy="338554"/>
          </a:xfrm>
          <a:prstGeom prst="rect">
            <a:avLst/>
          </a:prstGeom>
          <a:noFill/>
        </p:spPr>
        <p:txBody>
          <a:bodyPr wrap="square" rtlCol="0">
            <a:spAutoFit/>
          </a:bodyPr>
          <a:lstStyle/>
          <a:p>
            <a:r>
              <a:rPr lang="fr-FR" sz="1600" b="1">
                <a:solidFill>
                  <a:schemeClr val="bg1"/>
                </a:solidFill>
                <a:latin typeface="Arial" panose="020B0604020202020204" pitchFamily="34" charset="0"/>
                <a:cs typeface="Arial" panose="020B0604020202020204" pitchFamily="34" charset="0"/>
              </a:rPr>
              <a:t>Suivant</a:t>
            </a:r>
          </a:p>
        </p:txBody>
      </p:sp>
      <p:sp>
        <p:nvSpPr>
          <p:cNvPr id="6" name="Signe Plus 5">
            <a:extLst>
              <a:ext uri="{FF2B5EF4-FFF2-40B4-BE49-F238E27FC236}">
                <a16:creationId xmlns:a16="http://schemas.microsoft.com/office/drawing/2014/main" id="{A5316A3F-DE64-3CEC-7AC4-B0E4D47A66F0}"/>
              </a:ext>
            </a:extLst>
          </p:cNvPr>
          <p:cNvSpPr/>
          <p:nvPr/>
        </p:nvSpPr>
        <p:spPr>
          <a:xfrm>
            <a:off x="11903621" y="104686"/>
            <a:ext cx="205770" cy="183734"/>
          </a:xfrm>
          <a:prstGeom prst="mathPlus">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9" name="Groupe 16">
            <a:extLst>
              <a:ext uri="{FF2B5EF4-FFF2-40B4-BE49-F238E27FC236}">
                <a16:creationId xmlns:a16="http://schemas.microsoft.com/office/drawing/2014/main" id="{B103ABD0-0BE8-B081-1BD2-E223B4544D5E}"/>
              </a:ext>
            </a:extLst>
          </p:cNvPr>
          <p:cNvGrpSpPr/>
          <p:nvPr/>
        </p:nvGrpSpPr>
        <p:grpSpPr>
          <a:xfrm>
            <a:off x="578889" y="2400232"/>
            <a:ext cx="4931885" cy="2545841"/>
            <a:chOff x="766916" y="3439323"/>
            <a:chExt cx="4745882" cy="2771801"/>
          </a:xfrm>
        </p:grpSpPr>
        <p:sp>
          <p:nvSpPr>
            <p:cNvPr id="17" name="Rectangle à coins arrondis 4">
              <a:extLst>
                <a:ext uri="{FF2B5EF4-FFF2-40B4-BE49-F238E27FC236}">
                  <a16:creationId xmlns:a16="http://schemas.microsoft.com/office/drawing/2014/main" id="{CB700F9B-222C-365E-61E7-FFEDACECA153}"/>
                </a:ext>
              </a:extLst>
            </p:cNvPr>
            <p:cNvSpPr/>
            <p:nvPr/>
          </p:nvSpPr>
          <p:spPr>
            <a:xfrm>
              <a:off x="766916" y="3439323"/>
              <a:ext cx="4648692" cy="2677655"/>
            </a:xfrm>
            <a:prstGeom prst="roundRect">
              <a:avLst/>
            </a:prstGeom>
            <a:solidFill>
              <a:schemeClr val="bg1"/>
            </a:solidFill>
            <a:ln>
              <a:solidFill>
                <a:srgbClr val="44A09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5">
              <a:extLst>
                <a:ext uri="{FF2B5EF4-FFF2-40B4-BE49-F238E27FC236}">
                  <a16:creationId xmlns:a16="http://schemas.microsoft.com/office/drawing/2014/main" id="{FC16EC65-AFE4-A4B8-1085-B785BA8B6269}"/>
                </a:ext>
              </a:extLst>
            </p:cNvPr>
            <p:cNvSpPr txBox="1"/>
            <p:nvPr/>
          </p:nvSpPr>
          <p:spPr>
            <a:xfrm>
              <a:off x="852605" y="3533468"/>
              <a:ext cx="4660193" cy="2677656"/>
            </a:xfrm>
            <a:prstGeom prst="rect">
              <a:avLst/>
            </a:prstGeom>
            <a:noFill/>
            <a:ln>
              <a:noFill/>
            </a:ln>
          </p:spPr>
          <p:txBody>
            <a:bodyPr wrap="square" rtlCol="0">
              <a:spAutoFit/>
            </a:bodyPr>
            <a:lstStyle/>
            <a:p>
              <a:pPr>
                <a:defRPr/>
              </a:pPr>
              <a:r>
                <a:rPr lang="fr-FR" sz="1400" dirty="0">
                  <a:latin typeface="Arial" panose="020B0604020202020204" pitchFamily="34" charset="0"/>
                  <a:cs typeface="Arial" panose="020B0604020202020204" pitchFamily="34" charset="0"/>
                </a:rPr>
                <a:t>En 2023, </a:t>
              </a:r>
              <a:r>
                <a:rPr lang="fr-FR" sz="1400" b="1" dirty="0">
                  <a:solidFill>
                    <a:srgbClr val="3A3A3A"/>
                  </a:solidFill>
                  <a:latin typeface="Arial" panose="020B0604020202020204" pitchFamily="34" charset="0"/>
                  <a:cs typeface="Arial" panose="020B0604020202020204" pitchFamily="34" charset="0"/>
                </a:rPr>
                <a:t>11 métropoles </a:t>
              </a:r>
              <a:r>
                <a:rPr lang="fr-FR" sz="1400" dirty="0">
                  <a:solidFill>
                    <a:srgbClr val="3A3A3A"/>
                  </a:solidFill>
                  <a:latin typeface="Arial" panose="020B0604020202020204" pitchFamily="34" charset="0"/>
                  <a:cs typeface="Arial" panose="020B0604020202020204" pitchFamily="34" charset="0"/>
                </a:rPr>
                <a:t>ont mis en place une zone à faibles émissions mobilité </a:t>
              </a:r>
              <a:r>
                <a:rPr lang="fr-FR" sz="1400" b="1" dirty="0">
                  <a:solidFill>
                    <a:srgbClr val="3A3A3A"/>
                  </a:solidFill>
                  <a:latin typeface="Arial" panose="020B0604020202020204" pitchFamily="34" charset="0"/>
                  <a:cs typeface="Arial" panose="020B0604020202020204" pitchFamily="34" charset="0"/>
                </a:rPr>
                <a:t>(ZFE-m) : Grand Paris, Lyon, Aix-Marseille, Toulouse, Nice, Montpellier, Strasbourg, Grenoble, Rouen, Reims et Saint-Étienne. </a:t>
              </a:r>
            </a:p>
            <a:p>
              <a:pPr>
                <a:defRPr/>
              </a:pPr>
              <a:r>
                <a:rPr lang="fr-FR" sz="1400" dirty="0">
                  <a:solidFill>
                    <a:srgbClr val="3A3A3A"/>
                  </a:solidFill>
                  <a:latin typeface="Arial" panose="020B0604020202020204" pitchFamily="34" charset="0"/>
                  <a:cs typeface="Arial" panose="020B0604020202020204" pitchFamily="34" charset="0"/>
                </a:rPr>
                <a:t>Dans ces zones, la circulation des véhicules les plus polluants peut être limitée et la prime à la conversion peut bénéficier d'un supplément. </a:t>
              </a:r>
            </a:p>
            <a:p>
              <a:pPr>
                <a:defRPr/>
              </a:pPr>
              <a:r>
                <a:rPr lang="fr-FR" sz="1400" dirty="0">
                  <a:solidFill>
                    <a:srgbClr val="3A3A3A"/>
                  </a:solidFill>
                  <a:latin typeface="Arial" panose="020B0604020202020204" pitchFamily="34" charset="0"/>
                  <a:cs typeface="Arial" panose="020B0604020202020204" pitchFamily="34" charset="0"/>
                </a:rPr>
                <a:t>D’ici 2025, les 43 agglomérations de plus de 150 000 habitants devront avoir instauré une ZFE-m. </a:t>
              </a:r>
              <a:r>
                <a:rPr lang="fr-FR" sz="1100" dirty="0">
                  <a:solidFill>
                    <a:srgbClr val="3A3A3A"/>
                  </a:solidFill>
                  <a:latin typeface="Arial" panose="020B0604020202020204" pitchFamily="34" charset="0"/>
                  <a:cs typeface="Arial" panose="020B0604020202020204" pitchFamily="34" charset="0"/>
                </a:rPr>
                <a:t>(Sources service-public.fr)</a:t>
              </a:r>
            </a:p>
            <a:p>
              <a:endParaRPr lang="fr-FR" sz="1400" dirty="0"/>
            </a:p>
          </p:txBody>
        </p:sp>
      </p:grpSp>
      <p:sp>
        <p:nvSpPr>
          <p:cNvPr id="21" name="ZoneTexte 7">
            <a:extLst>
              <a:ext uri="{FF2B5EF4-FFF2-40B4-BE49-F238E27FC236}">
                <a16:creationId xmlns:a16="http://schemas.microsoft.com/office/drawing/2014/main" id="{1EBB2BE4-CED9-98A4-3986-9CA03E646D84}"/>
              </a:ext>
            </a:extLst>
          </p:cNvPr>
          <p:cNvSpPr txBox="1"/>
          <p:nvPr/>
        </p:nvSpPr>
        <p:spPr>
          <a:xfrm>
            <a:off x="578890" y="1426880"/>
            <a:ext cx="4931885" cy="338554"/>
          </a:xfrm>
          <a:prstGeom prst="rect">
            <a:avLst/>
          </a:prstGeom>
          <a:noFill/>
        </p:spPr>
        <p:txBody>
          <a:bodyPr wrap="square" rtlCol="0">
            <a:spAutoFit/>
          </a:bodyPr>
          <a:lstStyle/>
          <a:p>
            <a:r>
              <a:rPr lang="fr-FR" sz="1600" b="1" dirty="0">
                <a:latin typeface="Arial" panose="020B0604020202020204" pitchFamily="34" charset="0"/>
                <a:cs typeface="Arial" panose="020B0604020202020204" pitchFamily="34" charset="0"/>
              </a:rPr>
              <a:t>Les ZFE-m (zones à faibles émissions mobilité)</a:t>
            </a:r>
          </a:p>
        </p:txBody>
      </p:sp>
      <p:sp>
        <p:nvSpPr>
          <p:cNvPr id="23" name="ZoneTexte 8">
            <a:extLst>
              <a:ext uri="{FF2B5EF4-FFF2-40B4-BE49-F238E27FC236}">
                <a16:creationId xmlns:a16="http://schemas.microsoft.com/office/drawing/2014/main" id="{5A7A7490-025F-B511-7C77-3CBD5A9A62BC}"/>
              </a:ext>
            </a:extLst>
          </p:cNvPr>
          <p:cNvSpPr txBox="1"/>
          <p:nvPr/>
        </p:nvSpPr>
        <p:spPr>
          <a:xfrm>
            <a:off x="6969399" y="1459542"/>
            <a:ext cx="3162054" cy="338554"/>
          </a:xfrm>
          <a:prstGeom prst="rect">
            <a:avLst/>
          </a:prstGeom>
          <a:noFill/>
        </p:spPr>
        <p:txBody>
          <a:bodyPr wrap="square" rtlCol="0">
            <a:spAutoFit/>
          </a:bodyPr>
          <a:lstStyle/>
          <a:p>
            <a:r>
              <a:rPr lang="fr-FR" sz="1600" b="1">
                <a:latin typeface="Arial" panose="020B0604020202020204" pitchFamily="34" charset="0"/>
                <a:cs typeface="Arial" panose="020B0604020202020204" pitchFamily="34" charset="0"/>
              </a:rPr>
              <a:t>Textes de loi et références</a:t>
            </a:r>
          </a:p>
        </p:txBody>
      </p:sp>
      <p:sp>
        <p:nvSpPr>
          <p:cNvPr id="25" name="Rectangle à coins arrondis 10">
            <a:extLst>
              <a:ext uri="{FF2B5EF4-FFF2-40B4-BE49-F238E27FC236}">
                <a16:creationId xmlns:a16="http://schemas.microsoft.com/office/drawing/2014/main" id="{35A47152-5EF0-229E-F07A-DDC258E3E3D1}"/>
              </a:ext>
            </a:extLst>
          </p:cNvPr>
          <p:cNvSpPr/>
          <p:nvPr/>
        </p:nvSpPr>
        <p:spPr>
          <a:xfrm>
            <a:off x="5883853" y="2400233"/>
            <a:ext cx="4588316" cy="1879250"/>
          </a:xfrm>
          <a:prstGeom prst="roundRect">
            <a:avLst/>
          </a:prstGeom>
          <a:solidFill>
            <a:schemeClr val="bg1"/>
          </a:solidFill>
          <a:ln>
            <a:solidFill>
              <a:srgbClr val="44A09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buFont typeface="Wingdings,Sans-Serif"/>
              <a:buChar char="Ø"/>
              <a:defRPr/>
            </a:pPr>
            <a:r>
              <a:rPr lang="fr-FR" sz="1200">
                <a:solidFill>
                  <a:srgbClr val="0070C0"/>
                </a:solidFill>
                <a:latin typeface="Arial" panose="020B0604020202020204" pitchFamily="34" charset="0"/>
                <a:cs typeface="Arial" panose="020B0604020202020204" pitchFamily="34" charset="0"/>
                <a:hlinkClick r:id="rId6"/>
              </a:rPr>
              <a:t>Décret n° 2020-1138 du 16 septembre 2020 relatif au non-respect de manière régulière des normes de la qualité de l'air donnant lieu à une obligation d'instauration d'une zone à faibles émissions mobilité </a:t>
            </a:r>
            <a:endParaRPr lang="fr-FR" sz="1200">
              <a:solidFill>
                <a:srgbClr val="0070C0"/>
              </a:solidFill>
              <a:latin typeface="Arial" panose="020B0604020202020204" pitchFamily="34" charset="0"/>
              <a:cs typeface="Arial" panose="020B0604020202020204" pitchFamily="34" charset="0"/>
            </a:endParaRPr>
          </a:p>
          <a:p>
            <a:pPr marL="342900" indent="-342900" algn="just">
              <a:buFont typeface="Wingdings,Sans-Serif"/>
              <a:buChar char="Ø"/>
              <a:defRPr/>
            </a:pPr>
            <a:r>
              <a:rPr lang="fr-FR" sz="1200">
                <a:solidFill>
                  <a:srgbClr val="0070C0"/>
                </a:solidFill>
                <a:latin typeface="Arial" panose="020B0604020202020204" pitchFamily="34" charset="0"/>
                <a:cs typeface="Arial" panose="020B0604020202020204" pitchFamily="34" charset="0"/>
                <a:hlinkClick r:id="rId7"/>
              </a:rPr>
              <a:t>Loi n° 2019-1428 du 24 décembre 2019 d'orientation des mobilités </a:t>
            </a:r>
            <a:endParaRPr lang="fr-FR" sz="1200">
              <a:solidFill>
                <a:srgbClr val="0070C0"/>
              </a:solidFill>
              <a:latin typeface="Arial" panose="020B0604020202020204" pitchFamily="34" charset="0"/>
              <a:cs typeface="Arial" panose="020B0604020202020204" pitchFamily="34" charset="0"/>
            </a:endParaRPr>
          </a:p>
          <a:p>
            <a:pPr marL="342900" indent="-342900" algn="just">
              <a:buFont typeface="Wingdings,Sans-Serif"/>
              <a:buChar char="Ø"/>
              <a:defRPr/>
            </a:pPr>
            <a:r>
              <a:rPr lang="fr-FR" sz="1200">
                <a:solidFill>
                  <a:srgbClr val="0070C0"/>
                </a:solidFill>
                <a:latin typeface="Arial" panose="020B0604020202020204" pitchFamily="34" charset="0"/>
                <a:cs typeface="Arial" panose="020B0604020202020204" pitchFamily="34" charset="0"/>
                <a:hlinkClick r:id="rId8"/>
              </a:rPr>
              <a:t>Loi n° 2021-1104 du 22 août 2021 portant lutte contre le dérèglement climatique et renforcement de la résilience face à ses effets </a:t>
            </a:r>
            <a:endParaRPr lang="fr-FR" sz="1200">
              <a:solidFill>
                <a:srgbClr val="0070C0"/>
              </a:solidFill>
              <a:latin typeface="Arial" panose="020B0604020202020204" pitchFamily="34" charset="0"/>
              <a:cs typeface="Arial" panose="020B0604020202020204" pitchFamily="34" charset="0"/>
            </a:endParaRPr>
          </a:p>
        </p:txBody>
      </p:sp>
      <p:pic>
        <p:nvPicPr>
          <p:cNvPr id="27" name="Image 2">
            <a:extLst>
              <a:ext uri="{FF2B5EF4-FFF2-40B4-BE49-F238E27FC236}">
                <a16:creationId xmlns:a16="http://schemas.microsoft.com/office/drawing/2014/main" id="{E880C4FC-6F8E-4E90-464F-E1A82CB55ADB}"/>
              </a:ext>
            </a:extLst>
          </p:cNvPr>
          <p:cNvPicPr>
            <a:picLocks noChangeAspect="1"/>
          </p:cNvPicPr>
          <p:nvPr/>
        </p:nvPicPr>
        <p:blipFill>
          <a:blip r:embed="rId9"/>
          <a:stretch>
            <a:fillRect/>
          </a:stretch>
        </p:blipFill>
        <p:spPr>
          <a:xfrm>
            <a:off x="10976687" y="1173054"/>
            <a:ext cx="923925" cy="1266825"/>
          </a:xfrm>
          <a:prstGeom prst="rect">
            <a:avLst/>
          </a:prstGeom>
        </p:spPr>
      </p:pic>
    </p:spTree>
    <p:extLst>
      <p:ext uri="{BB962C8B-B14F-4D97-AF65-F5344CB8AC3E}">
        <p14:creationId xmlns:p14="http://schemas.microsoft.com/office/powerpoint/2010/main" val="1966518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ppt_x"/>
                                          </p:val>
                                        </p:tav>
                                        <p:tav tm="100000">
                                          <p:val>
                                            <p:strVal val="#ppt_x"/>
                                          </p:val>
                                        </p:tav>
                                      </p:tavLst>
                                    </p:anim>
                                    <p:anim calcmode="lin" valueType="num">
                                      <p:cBhvr additive="base">
                                        <p:cTn id="8" dur="10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1000" fill="hold"/>
                                        <p:tgtEl>
                                          <p:spTgt spid="23"/>
                                        </p:tgtEl>
                                        <p:attrNameLst>
                                          <p:attrName>ppt_x</p:attrName>
                                        </p:attrNameLst>
                                      </p:cBhvr>
                                      <p:tavLst>
                                        <p:tav tm="0">
                                          <p:val>
                                            <p:strVal val="#ppt_x"/>
                                          </p:val>
                                        </p:tav>
                                        <p:tav tm="100000">
                                          <p:val>
                                            <p:strVal val="#ppt_x"/>
                                          </p:val>
                                        </p:tav>
                                      </p:tavLst>
                                    </p:anim>
                                    <p:anim calcmode="lin" valueType="num">
                                      <p:cBhvr additive="base">
                                        <p:cTn id="16" dur="1000" fill="hold"/>
                                        <p:tgtEl>
                                          <p:spTgt spid="2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1000" fill="hold"/>
                                        <p:tgtEl>
                                          <p:spTgt spid="25"/>
                                        </p:tgtEl>
                                        <p:attrNameLst>
                                          <p:attrName>ppt_x</p:attrName>
                                        </p:attrNameLst>
                                      </p:cBhvr>
                                      <p:tavLst>
                                        <p:tav tm="0">
                                          <p:val>
                                            <p:strVal val="#ppt_x"/>
                                          </p:val>
                                        </p:tav>
                                        <p:tav tm="100000">
                                          <p:val>
                                            <p:strVal val="#ppt_x"/>
                                          </p:val>
                                        </p:tav>
                                      </p:tavLst>
                                    </p:anim>
                                    <p:anim calcmode="lin" valueType="num">
                                      <p:cBhvr additive="base">
                                        <p:cTn id="20"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a:hlinkClick r:id="rId2" action="ppaction://hlinksldjump"/>
          </p:cNvPr>
          <p:cNvSpPr/>
          <p:nvPr/>
        </p:nvSpPr>
        <p:spPr>
          <a:xfrm>
            <a:off x="670768" y="6075922"/>
            <a:ext cx="1620000" cy="540000"/>
          </a:xfrm>
          <a:prstGeom prst="round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à coins arrondis 2">
            <a:hlinkClick r:id="rId3" action="ppaction://hlinksldjump"/>
          </p:cNvPr>
          <p:cNvSpPr/>
          <p:nvPr/>
        </p:nvSpPr>
        <p:spPr>
          <a:xfrm>
            <a:off x="8584898" y="6075922"/>
            <a:ext cx="1620000" cy="540000"/>
          </a:xfrm>
          <a:prstGeom prst="round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5EC7DC65-52A1-7153-E07A-0CFA6CCC06A3}"/>
              </a:ext>
            </a:extLst>
          </p:cNvPr>
          <p:cNvPicPr>
            <a:picLocks noChangeAspect="1"/>
          </p:cNvPicPr>
          <p:nvPr/>
        </p:nvPicPr>
        <p:blipFill>
          <a:blip r:embed="rId4"/>
          <a:stretch>
            <a:fillRect/>
          </a:stretch>
        </p:blipFill>
        <p:spPr>
          <a:xfrm rot="10800000">
            <a:off x="10807318" y="5157886"/>
            <a:ext cx="1899540" cy="1899540"/>
          </a:xfrm>
          <a:prstGeom prst="rect">
            <a:avLst/>
          </a:prstGeom>
        </p:spPr>
      </p:pic>
      <p:sp>
        <p:nvSpPr>
          <p:cNvPr id="4" name="Espace réservé du numéro de diapositive 3"/>
          <p:cNvSpPr>
            <a:spLocks noGrp="1"/>
          </p:cNvSpPr>
          <p:nvPr>
            <p:ph type="sldNum" sz="quarter" idx="4"/>
          </p:nvPr>
        </p:nvSpPr>
        <p:spPr>
          <a:xfrm>
            <a:off x="8610600" y="6416735"/>
            <a:ext cx="2743200" cy="365125"/>
          </a:xfrm>
        </p:spPr>
        <p:txBody>
          <a:bodyPr/>
          <a:lstStyle/>
          <a:p>
            <a:fld id="{4C4E8528-8995-41C5-85C7-06E3E0B70F35}" type="slidenum">
              <a:rPr lang="fr-FR" smtClean="0"/>
              <a:t>15</a:t>
            </a:fld>
            <a:endParaRPr lang="fr-FR"/>
          </a:p>
        </p:txBody>
      </p:sp>
      <p:sp>
        <p:nvSpPr>
          <p:cNvPr id="7" name="ZoneTexte 6"/>
          <p:cNvSpPr txBox="1"/>
          <p:nvPr/>
        </p:nvSpPr>
        <p:spPr>
          <a:xfrm>
            <a:off x="278580" y="990207"/>
            <a:ext cx="6752139" cy="369332"/>
          </a:xfrm>
          <a:prstGeom prst="rect">
            <a:avLst/>
          </a:prstGeom>
          <a:noFill/>
        </p:spPr>
        <p:txBody>
          <a:bodyPr wrap="square" rtlCol="0">
            <a:spAutoFit/>
          </a:bodyPr>
          <a:lstStyle/>
          <a:p>
            <a:r>
              <a:rPr lang="fr-FR" sz="1800" b="1" dirty="0">
                <a:latin typeface="Arial" panose="020B0604020202020204" pitchFamily="34" charset="0"/>
                <a:cs typeface="Arial" panose="020B0604020202020204" pitchFamily="34" charset="0"/>
              </a:rPr>
              <a:t>La carte des ZFE (zones à faibles émissions)</a:t>
            </a:r>
          </a:p>
        </p:txBody>
      </p:sp>
      <p:pic>
        <p:nvPicPr>
          <p:cNvPr id="8" name="Image 7">
            <a:extLst>
              <a:ext uri="{FF2B5EF4-FFF2-40B4-BE49-F238E27FC236}">
                <a16:creationId xmlns:a16="http://schemas.microsoft.com/office/drawing/2014/main" id="{70F37780-A7D3-5EE0-3631-FC9F966307B8}"/>
              </a:ext>
            </a:extLst>
          </p:cNvPr>
          <p:cNvPicPr>
            <a:picLocks noChangeAspect="1"/>
          </p:cNvPicPr>
          <p:nvPr/>
        </p:nvPicPr>
        <p:blipFill>
          <a:blip r:embed="rId5"/>
          <a:stretch>
            <a:fillRect/>
          </a:stretch>
        </p:blipFill>
        <p:spPr>
          <a:xfrm>
            <a:off x="10218036" y="1285636"/>
            <a:ext cx="920576" cy="1261981"/>
          </a:xfrm>
          <a:prstGeom prst="rect">
            <a:avLst/>
          </a:prstGeom>
        </p:spPr>
      </p:pic>
      <p:sp>
        <p:nvSpPr>
          <p:cNvPr id="14" name="Rectangle à coins arrondis 13">
            <a:hlinkClick r:id="rId6" action="ppaction://hlinksldjump"/>
          </p:cNvPr>
          <p:cNvSpPr/>
          <p:nvPr/>
        </p:nvSpPr>
        <p:spPr>
          <a:xfrm>
            <a:off x="2301344" y="304345"/>
            <a:ext cx="6754167" cy="560085"/>
          </a:xfrm>
          <a:prstGeom prst="roundRect">
            <a:avLst/>
          </a:prstGeom>
          <a:solidFill>
            <a:srgbClr val="AED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p:cNvSpPr txBox="1"/>
          <p:nvPr/>
        </p:nvSpPr>
        <p:spPr>
          <a:xfrm>
            <a:off x="2879131" y="384332"/>
            <a:ext cx="5928360" cy="400110"/>
          </a:xfrm>
          <a:prstGeom prst="rect">
            <a:avLst/>
          </a:prstGeom>
          <a:noFill/>
        </p:spPr>
        <p:txBody>
          <a:bodyPr wrap="square" rtlCol="0">
            <a:spAutoFit/>
          </a:bodyPr>
          <a:lstStyle/>
          <a:p>
            <a:r>
              <a:rPr lang="fr-FR" sz="2000" b="1">
                <a:solidFill>
                  <a:schemeClr val="bg1"/>
                </a:solidFill>
                <a:latin typeface="Arial" panose="020B0604020202020204" pitchFamily="34" charset="0"/>
                <a:cs typeface="Arial" panose="020B0604020202020204" pitchFamily="34" charset="0"/>
              </a:rPr>
              <a:t>3 - Les réglementations nationales et locales </a:t>
            </a:r>
          </a:p>
        </p:txBody>
      </p:sp>
      <p:sp>
        <p:nvSpPr>
          <p:cNvPr id="10" name="ZoneTexte 9"/>
          <p:cNvSpPr txBox="1"/>
          <p:nvPr/>
        </p:nvSpPr>
        <p:spPr>
          <a:xfrm>
            <a:off x="891432" y="6150212"/>
            <a:ext cx="1185143" cy="338554"/>
          </a:xfrm>
          <a:prstGeom prst="rect">
            <a:avLst/>
          </a:prstGeom>
          <a:noFill/>
        </p:spPr>
        <p:txBody>
          <a:bodyPr wrap="square" rtlCol="0">
            <a:spAutoFit/>
          </a:bodyPr>
          <a:lstStyle/>
          <a:p>
            <a:r>
              <a:rPr lang="fr-FR" sz="1600" b="1">
                <a:solidFill>
                  <a:schemeClr val="bg1"/>
                </a:solidFill>
                <a:latin typeface="Arial" panose="020B0604020202020204" pitchFamily="34" charset="0"/>
                <a:cs typeface="Arial" panose="020B0604020202020204" pitchFamily="34" charset="0"/>
              </a:rPr>
              <a:t>Précédent</a:t>
            </a:r>
          </a:p>
        </p:txBody>
      </p:sp>
      <p:sp>
        <p:nvSpPr>
          <p:cNvPr id="15" name="ZoneTexte 14"/>
          <p:cNvSpPr txBox="1"/>
          <p:nvPr/>
        </p:nvSpPr>
        <p:spPr>
          <a:xfrm>
            <a:off x="8939224" y="6150212"/>
            <a:ext cx="1030072" cy="338554"/>
          </a:xfrm>
          <a:prstGeom prst="rect">
            <a:avLst/>
          </a:prstGeom>
          <a:noFill/>
        </p:spPr>
        <p:txBody>
          <a:bodyPr wrap="square" rtlCol="0">
            <a:spAutoFit/>
          </a:bodyPr>
          <a:lstStyle/>
          <a:p>
            <a:r>
              <a:rPr lang="fr-FR" sz="1600" b="1">
                <a:solidFill>
                  <a:schemeClr val="bg1"/>
                </a:solidFill>
                <a:latin typeface="Arial" panose="020B0604020202020204" pitchFamily="34" charset="0"/>
                <a:cs typeface="Arial" panose="020B0604020202020204" pitchFamily="34" charset="0"/>
              </a:rPr>
              <a:t>Suivant</a:t>
            </a:r>
          </a:p>
        </p:txBody>
      </p:sp>
      <p:sp>
        <p:nvSpPr>
          <p:cNvPr id="6" name="Signe Plus 5">
            <a:extLst>
              <a:ext uri="{FF2B5EF4-FFF2-40B4-BE49-F238E27FC236}">
                <a16:creationId xmlns:a16="http://schemas.microsoft.com/office/drawing/2014/main" id="{A5316A3F-DE64-3CEC-7AC4-B0E4D47A66F0}"/>
              </a:ext>
            </a:extLst>
          </p:cNvPr>
          <p:cNvSpPr/>
          <p:nvPr/>
        </p:nvSpPr>
        <p:spPr>
          <a:xfrm>
            <a:off x="11903621" y="104686"/>
            <a:ext cx="205770" cy="183734"/>
          </a:xfrm>
          <a:prstGeom prst="mathPlus">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3" name="Group 12">
            <a:extLst>
              <a:ext uri="{FF2B5EF4-FFF2-40B4-BE49-F238E27FC236}">
                <a16:creationId xmlns:a16="http://schemas.microsoft.com/office/drawing/2014/main" id="{F6B287DA-9D85-0B8C-5D54-3EEA2CDA38E5}"/>
              </a:ext>
            </a:extLst>
          </p:cNvPr>
          <p:cNvGrpSpPr/>
          <p:nvPr/>
        </p:nvGrpSpPr>
        <p:grpSpPr>
          <a:xfrm>
            <a:off x="2214231" y="1498419"/>
            <a:ext cx="6482038" cy="4497515"/>
            <a:chOff x="2746246" y="1516473"/>
            <a:chExt cx="6482038" cy="4497515"/>
          </a:xfrm>
        </p:grpSpPr>
        <p:sp>
          <p:nvSpPr>
            <p:cNvPr id="24" name="Cadre 12">
              <a:extLst>
                <a:ext uri="{FF2B5EF4-FFF2-40B4-BE49-F238E27FC236}">
                  <a16:creationId xmlns:a16="http://schemas.microsoft.com/office/drawing/2014/main" id="{E8B9B912-6E73-E233-AC4D-86FEC698F910}"/>
                </a:ext>
              </a:extLst>
            </p:cNvPr>
            <p:cNvSpPr/>
            <p:nvPr/>
          </p:nvSpPr>
          <p:spPr>
            <a:xfrm>
              <a:off x="2746246" y="1516473"/>
              <a:ext cx="6482038" cy="4497515"/>
            </a:xfrm>
            <a:prstGeom prst="frame">
              <a:avLst>
                <a:gd name="adj1" fmla="val 5065"/>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Picture 10">
              <a:extLst>
                <a:ext uri="{FF2B5EF4-FFF2-40B4-BE49-F238E27FC236}">
                  <a16:creationId xmlns:a16="http://schemas.microsoft.com/office/drawing/2014/main" id="{E69FD70E-0196-C009-5415-9BEBB5BE89CB}"/>
                </a:ext>
              </a:extLst>
            </p:cNvPr>
            <p:cNvPicPr>
              <a:picLocks noChangeAspect="1"/>
            </p:cNvPicPr>
            <p:nvPr/>
          </p:nvPicPr>
          <p:blipFill>
            <a:blip r:embed="rId7"/>
            <a:stretch>
              <a:fillRect/>
            </a:stretch>
          </p:blipFill>
          <p:spPr>
            <a:xfrm>
              <a:off x="2927147" y="1623934"/>
              <a:ext cx="6125346" cy="4284689"/>
            </a:xfrm>
            <a:prstGeom prst="rect">
              <a:avLst/>
            </a:prstGeom>
          </p:spPr>
        </p:pic>
      </p:grpSp>
    </p:spTree>
    <p:extLst>
      <p:ext uri="{BB962C8B-B14F-4D97-AF65-F5344CB8AC3E}">
        <p14:creationId xmlns:p14="http://schemas.microsoft.com/office/powerpoint/2010/main" val="2676977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a:hlinkClick r:id="rId2" action="ppaction://hlinksldjump"/>
          </p:cNvPr>
          <p:cNvSpPr/>
          <p:nvPr/>
        </p:nvSpPr>
        <p:spPr>
          <a:xfrm>
            <a:off x="787503" y="5623260"/>
            <a:ext cx="1620000" cy="540000"/>
          </a:xfrm>
          <a:prstGeom prst="round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à coins arrondis 2">
            <a:hlinkClick r:id="rId3" action="ppaction://hlinksldjump"/>
          </p:cNvPr>
          <p:cNvSpPr/>
          <p:nvPr/>
        </p:nvSpPr>
        <p:spPr>
          <a:xfrm>
            <a:off x="8747580" y="5626348"/>
            <a:ext cx="1620000" cy="540000"/>
          </a:xfrm>
          <a:prstGeom prst="round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5EC7DC65-52A1-7153-E07A-0CFA6CCC06A3}"/>
              </a:ext>
            </a:extLst>
          </p:cNvPr>
          <p:cNvPicPr>
            <a:picLocks noChangeAspect="1"/>
          </p:cNvPicPr>
          <p:nvPr/>
        </p:nvPicPr>
        <p:blipFill>
          <a:blip r:embed="rId4"/>
          <a:stretch>
            <a:fillRect/>
          </a:stretch>
        </p:blipFill>
        <p:spPr>
          <a:xfrm rot="10800000">
            <a:off x="10807318" y="5157886"/>
            <a:ext cx="1899540" cy="1899540"/>
          </a:xfrm>
          <a:prstGeom prst="rect">
            <a:avLst/>
          </a:prstGeom>
        </p:spPr>
      </p:pic>
      <p:sp>
        <p:nvSpPr>
          <p:cNvPr id="4" name="Espace réservé du numéro de diapositive 3"/>
          <p:cNvSpPr>
            <a:spLocks noGrp="1"/>
          </p:cNvSpPr>
          <p:nvPr>
            <p:ph type="sldNum" sz="quarter" idx="4"/>
          </p:nvPr>
        </p:nvSpPr>
        <p:spPr>
          <a:xfrm>
            <a:off x="8610600" y="6416735"/>
            <a:ext cx="2743200" cy="365125"/>
          </a:xfrm>
        </p:spPr>
        <p:txBody>
          <a:bodyPr/>
          <a:lstStyle/>
          <a:p>
            <a:fld id="{4C4E8528-8995-41C5-85C7-06E3E0B70F35}" type="slidenum">
              <a:rPr lang="fr-FR" smtClean="0"/>
              <a:t>16</a:t>
            </a:fld>
            <a:endParaRPr lang="fr-FR"/>
          </a:p>
        </p:txBody>
      </p:sp>
      <p:pic>
        <p:nvPicPr>
          <p:cNvPr id="10" name="Image 9">
            <a:extLst>
              <a:ext uri="{FF2B5EF4-FFF2-40B4-BE49-F238E27FC236}">
                <a16:creationId xmlns:a16="http://schemas.microsoft.com/office/drawing/2014/main" id="{A719CC40-223B-1D36-7800-39D1D69E9A3C}"/>
              </a:ext>
            </a:extLst>
          </p:cNvPr>
          <p:cNvPicPr>
            <a:picLocks noChangeAspect="1"/>
          </p:cNvPicPr>
          <p:nvPr/>
        </p:nvPicPr>
        <p:blipFill>
          <a:blip r:embed="rId5"/>
          <a:stretch>
            <a:fillRect/>
          </a:stretch>
        </p:blipFill>
        <p:spPr>
          <a:xfrm>
            <a:off x="10973679" y="1052758"/>
            <a:ext cx="890027" cy="1220103"/>
          </a:xfrm>
          <a:prstGeom prst="rect">
            <a:avLst/>
          </a:prstGeom>
        </p:spPr>
      </p:pic>
      <p:sp>
        <p:nvSpPr>
          <p:cNvPr id="11" name="ZoneTexte 10"/>
          <p:cNvSpPr txBox="1"/>
          <p:nvPr/>
        </p:nvSpPr>
        <p:spPr>
          <a:xfrm>
            <a:off x="215326" y="1053497"/>
            <a:ext cx="8023124" cy="369332"/>
          </a:xfrm>
          <a:prstGeom prst="rect">
            <a:avLst/>
          </a:prstGeom>
          <a:noFill/>
        </p:spPr>
        <p:txBody>
          <a:bodyPr wrap="square" rtlCol="0">
            <a:spAutoFit/>
          </a:bodyPr>
          <a:lstStyle/>
          <a:p>
            <a:pPr algn="ctr"/>
            <a:r>
              <a:rPr lang="fr-FR" sz="1800" b="1" dirty="0" err="1">
                <a:latin typeface="Arial" panose="020B0604020202020204" pitchFamily="34" charset="0"/>
                <a:cs typeface="Arial" panose="020B0604020202020204" pitchFamily="34" charset="0"/>
              </a:rPr>
              <a:t>ZFE.green</a:t>
            </a:r>
            <a:r>
              <a:rPr lang="fr-FR" sz="1800" b="1" dirty="0">
                <a:latin typeface="Arial" panose="020B0604020202020204" pitchFamily="34" charset="0"/>
                <a:cs typeface="Arial" panose="020B0604020202020204" pitchFamily="34" charset="0"/>
              </a:rPr>
              <a:t> : une application destinée aux professionnels</a:t>
            </a:r>
          </a:p>
        </p:txBody>
      </p:sp>
      <p:sp>
        <p:nvSpPr>
          <p:cNvPr id="13" name="Rectangle à coins arrondis 12">
            <a:hlinkClick r:id="rId6" action="ppaction://hlinksldjump"/>
          </p:cNvPr>
          <p:cNvSpPr/>
          <p:nvPr/>
        </p:nvSpPr>
        <p:spPr>
          <a:xfrm>
            <a:off x="2537139" y="300057"/>
            <a:ext cx="6443453" cy="560085"/>
          </a:xfrm>
          <a:prstGeom prst="roundRect">
            <a:avLst/>
          </a:prstGeom>
          <a:solidFill>
            <a:srgbClr val="AED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2885700" y="380045"/>
            <a:ext cx="5746330" cy="400110"/>
          </a:xfrm>
          <a:prstGeom prst="rect">
            <a:avLst/>
          </a:prstGeom>
          <a:noFill/>
        </p:spPr>
        <p:txBody>
          <a:bodyPr wrap="square" rtlCol="0">
            <a:spAutoFit/>
          </a:bodyPr>
          <a:lstStyle/>
          <a:p>
            <a:r>
              <a:rPr lang="fr-FR" sz="2000" b="1">
                <a:solidFill>
                  <a:schemeClr val="bg1"/>
                </a:solidFill>
                <a:latin typeface="Arial" panose="020B0604020202020204" pitchFamily="34" charset="0"/>
                <a:cs typeface="Arial" panose="020B0604020202020204" pitchFamily="34" charset="0"/>
              </a:rPr>
              <a:t>3 - Les réglementations nationales et locales </a:t>
            </a:r>
          </a:p>
        </p:txBody>
      </p:sp>
      <p:sp>
        <p:nvSpPr>
          <p:cNvPr id="7" name="ZoneTexte 6"/>
          <p:cNvSpPr txBox="1"/>
          <p:nvPr/>
        </p:nvSpPr>
        <p:spPr>
          <a:xfrm>
            <a:off x="1043618" y="5715670"/>
            <a:ext cx="1354142" cy="338554"/>
          </a:xfrm>
          <a:prstGeom prst="rect">
            <a:avLst/>
          </a:prstGeom>
          <a:noFill/>
        </p:spPr>
        <p:txBody>
          <a:bodyPr wrap="square" rtlCol="0">
            <a:spAutoFit/>
          </a:bodyPr>
          <a:lstStyle/>
          <a:p>
            <a:r>
              <a:rPr lang="fr-FR" sz="1600" b="1">
                <a:solidFill>
                  <a:schemeClr val="bg1"/>
                </a:solidFill>
                <a:latin typeface="Arial" panose="020B0604020202020204" pitchFamily="34" charset="0"/>
                <a:cs typeface="Arial" panose="020B0604020202020204" pitchFamily="34" charset="0"/>
              </a:rPr>
              <a:t>Précédent</a:t>
            </a:r>
          </a:p>
        </p:txBody>
      </p:sp>
      <p:sp>
        <p:nvSpPr>
          <p:cNvPr id="14" name="ZoneTexte 13"/>
          <p:cNvSpPr txBox="1"/>
          <p:nvPr/>
        </p:nvSpPr>
        <p:spPr>
          <a:xfrm>
            <a:off x="9047719" y="5715670"/>
            <a:ext cx="1045153" cy="338554"/>
          </a:xfrm>
          <a:prstGeom prst="rect">
            <a:avLst/>
          </a:prstGeom>
          <a:noFill/>
        </p:spPr>
        <p:txBody>
          <a:bodyPr wrap="square" rtlCol="0">
            <a:spAutoFit/>
          </a:bodyPr>
          <a:lstStyle/>
          <a:p>
            <a:r>
              <a:rPr lang="fr-FR" sz="1600" b="1">
                <a:solidFill>
                  <a:schemeClr val="bg1"/>
                </a:solidFill>
                <a:latin typeface="Arial" panose="020B0604020202020204" pitchFamily="34" charset="0"/>
                <a:cs typeface="Arial" panose="020B0604020202020204" pitchFamily="34" charset="0"/>
              </a:rPr>
              <a:t>Suivant</a:t>
            </a:r>
          </a:p>
        </p:txBody>
      </p:sp>
      <p:grpSp>
        <p:nvGrpSpPr>
          <p:cNvPr id="17" name="Groupe 16"/>
          <p:cNvGrpSpPr/>
          <p:nvPr/>
        </p:nvGrpSpPr>
        <p:grpSpPr>
          <a:xfrm>
            <a:off x="477848" y="1342371"/>
            <a:ext cx="10329470" cy="3868509"/>
            <a:chOff x="477848" y="1342371"/>
            <a:chExt cx="10329470" cy="3868509"/>
          </a:xfrm>
        </p:grpSpPr>
        <p:sp>
          <p:nvSpPr>
            <p:cNvPr id="9" name="ZoneTexte 8"/>
            <p:cNvSpPr txBox="1"/>
            <p:nvPr/>
          </p:nvSpPr>
          <p:spPr>
            <a:xfrm>
              <a:off x="477848" y="1979226"/>
              <a:ext cx="7498080" cy="3231654"/>
            </a:xfrm>
            <a:prstGeom prst="rect">
              <a:avLst/>
            </a:prstGeom>
            <a:noFill/>
          </p:spPr>
          <p:txBody>
            <a:bodyPr wrap="square" lIns="91440" tIns="45720" rIns="91440" bIns="45720" rtlCol="0" anchor="t">
              <a:spAutoFit/>
            </a:bodyPr>
            <a:lstStyle/>
            <a:p>
              <a:pPr marL="285750" indent="-285750" algn="just">
                <a:buFont typeface="Wingdings"/>
                <a:buChar char="Ø"/>
                <a:defRPr/>
              </a:pPr>
              <a:r>
                <a:rPr lang="fr-FR" sz="1200" dirty="0">
                  <a:latin typeface="Arial"/>
                  <a:cs typeface="Arial"/>
                </a:rPr>
                <a:t>Grâce à cet outil développé par le programme InTerLUD+, un professionnel est en mesure de savoir instantanément – en fonction de </a:t>
              </a:r>
              <a:r>
                <a:rPr lang="fr-FR" sz="1200" b="1" dirty="0">
                  <a:latin typeface="Arial"/>
                  <a:cs typeface="Arial"/>
                </a:rPr>
                <a:t>son type de véhicule et de sa vignette Crit’Air</a:t>
              </a:r>
              <a:r>
                <a:rPr lang="fr-FR" sz="1200" dirty="0">
                  <a:latin typeface="Arial"/>
                  <a:cs typeface="Arial"/>
                </a:rPr>
                <a:t> – s’il peut circuler dans les ZFE-m existantes. </a:t>
              </a:r>
            </a:p>
            <a:p>
              <a:pPr lvl="0" algn="just" defTabSz="914400">
                <a:defRPr/>
              </a:pPr>
              <a:endParaRPr lang="fr-FR" sz="1200" dirty="0">
                <a:latin typeface="Arial" panose="020B0604020202020204" pitchFamily="34" charset="0"/>
                <a:cs typeface="Arial" panose="020B0604020202020204" pitchFamily="34" charset="0"/>
              </a:endParaRPr>
            </a:p>
            <a:p>
              <a:pPr marL="285750" lvl="0" indent="-285750" algn="just" defTabSz="914400">
                <a:buFont typeface="Wingdings"/>
                <a:buChar char="Ø"/>
                <a:defRPr/>
              </a:pPr>
              <a:r>
                <a:rPr lang="fr-FR" sz="1200" dirty="0">
                  <a:latin typeface="Arial"/>
                  <a:cs typeface="Arial"/>
                </a:rPr>
                <a:t>Il peut également consulter facilement </a:t>
              </a:r>
              <a:r>
                <a:rPr lang="fr-FR" sz="1200" b="1" dirty="0">
                  <a:latin typeface="Arial"/>
                  <a:cs typeface="Arial"/>
                </a:rPr>
                <a:t>les dérogations de circulation </a:t>
              </a:r>
              <a:r>
                <a:rPr lang="fr-FR" sz="1200" dirty="0">
                  <a:latin typeface="Arial"/>
                  <a:cs typeface="Arial"/>
                </a:rPr>
                <a:t>(permanentes et temporaires) en vigueur dans ces ZFE-m, sans avoir besoin de lire les arrêtés publiés par les collectivités. </a:t>
              </a:r>
            </a:p>
            <a:p>
              <a:pPr marL="285750" lvl="0" indent="-285750" algn="just" defTabSz="914400">
                <a:buFont typeface="Wingdings"/>
                <a:buChar char="Ø"/>
                <a:defRPr/>
              </a:pPr>
              <a:endParaRPr lang="fr-FR" sz="1200" dirty="0">
                <a:latin typeface="Arial" panose="020B0604020202020204" pitchFamily="34" charset="0"/>
                <a:cs typeface="Arial" panose="020B0604020202020204" pitchFamily="34" charset="0"/>
              </a:endParaRPr>
            </a:p>
            <a:p>
              <a:pPr marL="285750" lvl="0" indent="-285750" algn="just" defTabSz="914400">
                <a:buFont typeface="Wingdings"/>
                <a:buChar char="Ø"/>
                <a:defRPr/>
              </a:pPr>
              <a:r>
                <a:rPr lang="fr-FR" sz="1200" dirty="0">
                  <a:latin typeface="Arial"/>
                  <a:cs typeface="Arial"/>
                </a:rPr>
                <a:t>En plus de communiquer des informations territorialisées précises sur les ZFE-m, </a:t>
              </a:r>
              <a:r>
                <a:rPr lang="fr-FR" sz="1200" b="1" dirty="0">
                  <a:latin typeface="Arial"/>
                  <a:cs typeface="Arial"/>
                </a:rPr>
                <a:t>l’outil propose également de calculer des itinéraires multipoints tenant compte des zones à faibles émissions existantes.</a:t>
              </a:r>
              <a:r>
                <a:rPr lang="fr-FR" sz="1200" dirty="0">
                  <a:latin typeface="Arial"/>
                  <a:cs typeface="Arial"/>
                </a:rPr>
                <a:t> Lorsque la vignette Crit’Air d’un véhicule ne lui permet pas d’entrer dans une ZFE-m et qu’il n’existe sur le territoire aucune dérogation en lien avec l’activité de l’entreprise, il est possible de proposer au conducteur un itinéraire bis évitant la ZFE-m.</a:t>
              </a:r>
            </a:p>
            <a:p>
              <a:pPr marL="285750" lvl="0" indent="-285750" algn="just" defTabSz="914400">
                <a:buFont typeface="Wingdings"/>
                <a:buChar char="Ø"/>
                <a:defRPr/>
              </a:pPr>
              <a:endParaRPr lang="fr-FR" sz="1200" dirty="0">
                <a:latin typeface="Arial" panose="020B0604020202020204" pitchFamily="34" charset="0"/>
                <a:cs typeface="Arial" panose="020B0604020202020204" pitchFamily="34" charset="0"/>
              </a:endParaRPr>
            </a:p>
            <a:p>
              <a:pPr marL="285750" lvl="0" indent="-285750" algn="just" defTabSz="914400">
                <a:buFont typeface="Wingdings"/>
                <a:buChar char="Ø"/>
                <a:defRPr/>
              </a:pPr>
              <a:r>
                <a:rPr lang="fr-FR" sz="1200" dirty="0">
                  <a:latin typeface="Arial"/>
                  <a:cs typeface="Arial"/>
                </a:rPr>
                <a:t>Ce service d’intérêt général, gratuit est optimisé pour une consultation sur mobile. Il suffit de se rendre sur le site </a:t>
              </a:r>
              <a:r>
                <a:rPr lang="fr-FR" sz="1200" b="1" dirty="0">
                  <a:latin typeface="Arial"/>
                  <a:cs typeface="Arial"/>
                  <a:hlinkClick r:id="rId7">
                    <a:extLst>
                      <a:ext uri="{A12FA001-AC4F-418D-AE19-62706E023703}">
                        <ahyp:hlinkClr xmlns:ahyp="http://schemas.microsoft.com/office/drawing/2018/hyperlinkcolor" val="tx"/>
                      </a:ext>
                    </a:extLst>
                  </a:hlinkClick>
                </a:rPr>
                <a:t>www.zfe.green</a:t>
              </a:r>
              <a:r>
                <a:rPr lang="fr-FR" sz="1200" b="1" dirty="0">
                  <a:latin typeface="Arial"/>
                  <a:cs typeface="Arial"/>
                </a:rPr>
                <a:t> </a:t>
              </a:r>
              <a:r>
                <a:rPr lang="fr-FR" sz="1200" dirty="0">
                  <a:latin typeface="Arial"/>
                  <a:cs typeface="Arial"/>
                </a:rPr>
                <a:t>et de se laisser guider.</a:t>
              </a:r>
            </a:p>
            <a:p>
              <a:endParaRPr lang="fr-FR" dirty="0"/>
            </a:p>
          </p:txBody>
        </p:sp>
        <p:grpSp>
          <p:nvGrpSpPr>
            <p:cNvPr id="16" name="Groupe 15"/>
            <p:cNvGrpSpPr/>
            <p:nvPr/>
          </p:nvGrpSpPr>
          <p:grpSpPr>
            <a:xfrm>
              <a:off x="8980592" y="1342371"/>
              <a:ext cx="1826726" cy="3291840"/>
              <a:chOff x="9032240" y="1280160"/>
              <a:chExt cx="1826726" cy="3291840"/>
            </a:xfrm>
          </p:grpSpPr>
          <p:pic>
            <p:nvPicPr>
              <p:cNvPr id="8" name="Image 7">
                <a:extLst>
                  <a:ext uri="{FF2B5EF4-FFF2-40B4-BE49-F238E27FC236}">
                    <a16:creationId xmlns:a16="http://schemas.microsoft.com/office/drawing/2014/main" id="{77BF818D-BC8C-AD39-DCF6-2AAA673CFC2D}"/>
                  </a:ext>
                </a:extLst>
              </p:cNvPr>
              <p:cNvPicPr>
                <a:picLocks noChangeAspect="1"/>
              </p:cNvPicPr>
              <p:nvPr/>
            </p:nvPicPr>
            <p:blipFill>
              <a:blip r:embed="rId8"/>
              <a:stretch>
                <a:fillRect/>
              </a:stretch>
            </p:blipFill>
            <p:spPr>
              <a:xfrm>
                <a:off x="9099367" y="1325880"/>
                <a:ext cx="1692471" cy="3200400"/>
              </a:xfrm>
              <a:prstGeom prst="rect">
                <a:avLst/>
              </a:prstGeom>
            </p:spPr>
          </p:pic>
          <p:sp>
            <p:nvSpPr>
              <p:cNvPr id="15" name="Cadre 14"/>
              <p:cNvSpPr/>
              <p:nvPr/>
            </p:nvSpPr>
            <p:spPr>
              <a:xfrm>
                <a:off x="9032240" y="1280160"/>
                <a:ext cx="1826726" cy="3291840"/>
              </a:xfrm>
              <a:prstGeom prst="frame">
                <a:avLst>
                  <a:gd name="adj1" fmla="val 4954"/>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12" name="Signe Plus 11">
            <a:extLst>
              <a:ext uri="{FF2B5EF4-FFF2-40B4-BE49-F238E27FC236}">
                <a16:creationId xmlns:a16="http://schemas.microsoft.com/office/drawing/2014/main" id="{852FDBA3-AEB4-A082-04FA-2843F271572E}"/>
              </a:ext>
            </a:extLst>
          </p:cNvPr>
          <p:cNvSpPr/>
          <p:nvPr/>
        </p:nvSpPr>
        <p:spPr>
          <a:xfrm>
            <a:off x="11903621" y="104686"/>
            <a:ext cx="205770" cy="183734"/>
          </a:xfrm>
          <a:prstGeom prst="mathPlus">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624473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000" fill="hold"/>
                                        <p:tgtEl>
                                          <p:spTgt spid="17"/>
                                        </p:tgtEl>
                                        <p:attrNameLst>
                                          <p:attrName>ppt_x</p:attrName>
                                        </p:attrNameLst>
                                      </p:cBhvr>
                                      <p:tavLst>
                                        <p:tav tm="0">
                                          <p:val>
                                            <p:strVal val="#ppt_x"/>
                                          </p:val>
                                        </p:tav>
                                        <p:tav tm="100000">
                                          <p:val>
                                            <p:strVal val="#ppt_x"/>
                                          </p:val>
                                        </p:tav>
                                      </p:tavLst>
                                    </p:anim>
                                    <p:anim calcmode="lin" valueType="num">
                                      <p:cBhvr additive="base">
                                        <p:cTn id="12"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a:hlinkClick r:id="rId2" action="ppaction://hlinksldjump"/>
          </p:cNvPr>
          <p:cNvSpPr/>
          <p:nvPr/>
        </p:nvSpPr>
        <p:spPr>
          <a:xfrm>
            <a:off x="670767" y="5952882"/>
            <a:ext cx="1620000" cy="540000"/>
          </a:xfrm>
          <a:prstGeom prst="round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à coins arrondis 2">
            <a:hlinkClick r:id="rId3" action="ppaction://hlinksldjump"/>
          </p:cNvPr>
          <p:cNvSpPr/>
          <p:nvPr/>
        </p:nvSpPr>
        <p:spPr>
          <a:xfrm>
            <a:off x="8607266" y="5915406"/>
            <a:ext cx="1620000" cy="540000"/>
          </a:xfrm>
          <a:prstGeom prst="round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5EC7DC65-52A1-7153-E07A-0CFA6CCC06A3}"/>
              </a:ext>
            </a:extLst>
          </p:cNvPr>
          <p:cNvPicPr>
            <a:picLocks noChangeAspect="1"/>
          </p:cNvPicPr>
          <p:nvPr/>
        </p:nvPicPr>
        <p:blipFill>
          <a:blip r:embed="rId4"/>
          <a:stretch>
            <a:fillRect/>
          </a:stretch>
        </p:blipFill>
        <p:spPr>
          <a:xfrm rot="10800000">
            <a:off x="10807318" y="5157886"/>
            <a:ext cx="1899540" cy="1899540"/>
          </a:xfrm>
          <a:prstGeom prst="rect">
            <a:avLst/>
          </a:prstGeom>
        </p:spPr>
      </p:pic>
      <p:sp>
        <p:nvSpPr>
          <p:cNvPr id="4" name="Espace réservé du numéro de diapositive 3"/>
          <p:cNvSpPr>
            <a:spLocks noGrp="1"/>
          </p:cNvSpPr>
          <p:nvPr>
            <p:ph type="sldNum" sz="quarter" idx="4"/>
          </p:nvPr>
        </p:nvSpPr>
        <p:spPr>
          <a:xfrm>
            <a:off x="8610600" y="6416735"/>
            <a:ext cx="2743200" cy="365125"/>
          </a:xfrm>
        </p:spPr>
        <p:txBody>
          <a:bodyPr/>
          <a:lstStyle/>
          <a:p>
            <a:fld id="{4C4E8528-8995-41C5-85C7-06E3E0B70F35}" type="slidenum">
              <a:rPr lang="fr-FR" smtClean="0"/>
              <a:t>17</a:t>
            </a:fld>
            <a:endParaRPr lang="fr-FR"/>
          </a:p>
        </p:txBody>
      </p:sp>
      <p:sp>
        <p:nvSpPr>
          <p:cNvPr id="7" name="ZoneTexte 6"/>
          <p:cNvSpPr txBox="1"/>
          <p:nvPr/>
        </p:nvSpPr>
        <p:spPr>
          <a:xfrm>
            <a:off x="312665" y="955696"/>
            <a:ext cx="11417517" cy="646331"/>
          </a:xfrm>
          <a:prstGeom prst="rect">
            <a:avLst/>
          </a:prstGeom>
          <a:noFill/>
        </p:spPr>
        <p:txBody>
          <a:bodyPr wrap="square" rtlCol="0">
            <a:spAutoFit/>
          </a:bodyPr>
          <a:lstStyle/>
          <a:p>
            <a:r>
              <a:rPr lang="fr-FR" sz="1800" b="1" dirty="0">
                <a:latin typeface="Arial" panose="020B0604020202020204" pitchFamily="34" charset="0"/>
                <a:cs typeface="Arial" panose="020B0604020202020204" pitchFamily="34" charset="0"/>
              </a:rPr>
              <a:t>Les vignettes Crit’Air, définies selon le gabarit, l’énergie et la date de mise sur le marché du véhicule </a:t>
            </a:r>
          </a:p>
          <a:p>
            <a:endParaRPr lang="fr-FR" sz="1800" dirty="0"/>
          </a:p>
        </p:txBody>
      </p:sp>
      <p:sp>
        <p:nvSpPr>
          <p:cNvPr id="9" name="Cadre 8"/>
          <p:cNvSpPr/>
          <p:nvPr/>
        </p:nvSpPr>
        <p:spPr>
          <a:xfrm>
            <a:off x="1879201" y="1545413"/>
            <a:ext cx="7360420" cy="4191281"/>
          </a:xfrm>
          <a:prstGeom prst="frame">
            <a:avLst>
              <a:gd name="adj1" fmla="val 3305"/>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à coins arrondis 10">
            <a:hlinkClick r:id="rId5" action="ppaction://hlinksldjump"/>
          </p:cNvPr>
          <p:cNvSpPr/>
          <p:nvPr/>
        </p:nvSpPr>
        <p:spPr>
          <a:xfrm>
            <a:off x="2362692" y="299451"/>
            <a:ext cx="6507272" cy="560085"/>
          </a:xfrm>
          <a:prstGeom prst="roundRect">
            <a:avLst/>
          </a:prstGeom>
          <a:solidFill>
            <a:srgbClr val="AED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p:cNvSpPr txBox="1"/>
          <p:nvPr/>
        </p:nvSpPr>
        <p:spPr>
          <a:xfrm>
            <a:off x="2728191" y="379438"/>
            <a:ext cx="5776274" cy="400110"/>
          </a:xfrm>
          <a:prstGeom prst="rect">
            <a:avLst/>
          </a:prstGeom>
          <a:noFill/>
        </p:spPr>
        <p:txBody>
          <a:bodyPr wrap="square" rtlCol="0">
            <a:spAutoFit/>
          </a:bodyPr>
          <a:lstStyle/>
          <a:p>
            <a:r>
              <a:rPr lang="fr-FR" sz="2000" b="1">
                <a:solidFill>
                  <a:schemeClr val="bg1"/>
                </a:solidFill>
                <a:latin typeface="Arial" panose="020B0604020202020204" pitchFamily="34" charset="0"/>
                <a:cs typeface="Arial" panose="020B0604020202020204" pitchFamily="34" charset="0"/>
              </a:rPr>
              <a:t>3 - Les réglementations nationales et locales</a:t>
            </a:r>
          </a:p>
        </p:txBody>
      </p:sp>
      <p:sp>
        <p:nvSpPr>
          <p:cNvPr id="10" name="ZoneTexte 9"/>
          <p:cNvSpPr txBox="1"/>
          <p:nvPr/>
        </p:nvSpPr>
        <p:spPr>
          <a:xfrm>
            <a:off x="890183" y="6053605"/>
            <a:ext cx="1253927" cy="338554"/>
          </a:xfrm>
          <a:prstGeom prst="rect">
            <a:avLst/>
          </a:prstGeom>
          <a:noFill/>
        </p:spPr>
        <p:txBody>
          <a:bodyPr wrap="square" rtlCol="0">
            <a:spAutoFit/>
          </a:bodyPr>
          <a:lstStyle/>
          <a:p>
            <a:r>
              <a:rPr lang="fr-FR" sz="1600" b="1">
                <a:solidFill>
                  <a:schemeClr val="bg1"/>
                </a:solidFill>
                <a:latin typeface="Arial" panose="020B0604020202020204" pitchFamily="34" charset="0"/>
                <a:cs typeface="Arial" panose="020B0604020202020204" pitchFamily="34" charset="0"/>
              </a:rPr>
              <a:t>Précédent</a:t>
            </a:r>
          </a:p>
        </p:txBody>
      </p:sp>
      <p:sp>
        <p:nvSpPr>
          <p:cNvPr id="12" name="ZoneTexte 11"/>
          <p:cNvSpPr txBox="1"/>
          <p:nvPr/>
        </p:nvSpPr>
        <p:spPr>
          <a:xfrm>
            <a:off x="8942416" y="6016129"/>
            <a:ext cx="1151939" cy="338554"/>
          </a:xfrm>
          <a:prstGeom prst="rect">
            <a:avLst/>
          </a:prstGeom>
          <a:noFill/>
        </p:spPr>
        <p:txBody>
          <a:bodyPr wrap="square" rtlCol="0">
            <a:spAutoFit/>
          </a:bodyPr>
          <a:lstStyle/>
          <a:p>
            <a:r>
              <a:rPr lang="fr-FR" sz="1600" b="1" dirty="0">
                <a:solidFill>
                  <a:schemeClr val="bg1"/>
                </a:solidFill>
                <a:latin typeface="Arial" panose="020B0604020202020204" pitchFamily="34" charset="0"/>
                <a:cs typeface="Arial" panose="020B0604020202020204" pitchFamily="34" charset="0"/>
              </a:rPr>
              <a:t>Suivant</a:t>
            </a:r>
          </a:p>
        </p:txBody>
      </p:sp>
      <p:sp>
        <p:nvSpPr>
          <p:cNvPr id="6" name="Signe Plus 5">
            <a:extLst>
              <a:ext uri="{FF2B5EF4-FFF2-40B4-BE49-F238E27FC236}">
                <a16:creationId xmlns:a16="http://schemas.microsoft.com/office/drawing/2014/main" id="{E6478555-2DD7-F655-94F7-D979DC8CAA64}"/>
              </a:ext>
            </a:extLst>
          </p:cNvPr>
          <p:cNvSpPr/>
          <p:nvPr/>
        </p:nvSpPr>
        <p:spPr>
          <a:xfrm>
            <a:off x="11903621" y="104686"/>
            <a:ext cx="205770" cy="183734"/>
          </a:xfrm>
          <a:prstGeom prst="mathPlus">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Picture 13">
            <a:extLst>
              <a:ext uri="{FF2B5EF4-FFF2-40B4-BE49-F238E27FC236}">
                <a16:creationId xmlns:a16="http://schemas.microsoft.com/office/drawing/2014/main" id="{3A3978E5-0FC7-C716-E96D-6E77B4457895}"/>
              </a:ext>
            </a:extLst>
          </p:cNvPr>
          <p:cNvPicPr>
            <a:picLocks noChangeAspect="1"/>
          </p:cNvPicPr>
          <p:nvPr/>
        </p:nvPicPr>
        <p:blipFill>
          <a:blip r:embed="rId6"/>
          <a:stretch>
            <a:fillRect/>
          </a:stretch>
        </p:blipFill>
        <p:spPr>
          <a:xfrm>
            <a:off x="2007909" y="1663450"/>
            <a:ext cx="7082855" cy="3965875"/>
          </a:xfrm>
          <a:prstGeom prst="rect">
            <a:avLst/>
          </a:prstGeom>
        </p:spPr>
      </p:pic>
    </p:spTree>
    <p:extLst>
      <p:ext uri="{BB962C8B-B14F-4D97-AF65-F5344CB8AC3E}">
        <p14:creationId xmlns:p14="http://schemas.microsoft.com/office/powerpoint/2010/main" val="2455063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a:hlinkClick r:id="rId2" action="ppaction://hlinksldjump"/>
          </p:cNvPr>
          <p:cNvSpPr/>
          <p:nvPr/>
        </p:nvSpPr>
        <p:spPr>
          <a:xfrm>
            <a:off x="985728" y="5893361"/>
            <a:ext cx="1620000" cy="540000"/>
          </a:xfrm>
          <a:prstGeom prst="round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à coins arrondis 2">
            <a:hlinkClick r:id="" action="ppaction://noaction"/>
          </p:cNvPr>
          <p:cNvSpPr/>
          <p:nvPr/>
        </p:nvSpPr>
        <p:spPr>
          <a:xfrm>
            <a:off x="8610600" y="5893361"/>
            <a:ext cx="1620000" cy="540000"/>
          </a:xfrm>
          <a:prstGeom prst="round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5EC7DC65-52A1-7153-E07A-0CFA6CCC06A3}"/>
              </a:ext>
            </a:extLst>
          </p:cNvPr>
          <p:cNvPicPr>
            <a:picLocks noChangeAspect="1"/>
          </p:cNvPicPr>
          <p:nvPr/>
        </p:nvPicPr>
        <p:blipFill>
          <a:blip r:embed="rId3"/>
          <a:stretch>
            <a:fillRect/>
          </a:stretch>
        </p:blipFill>
        <p:spPr>
          <a:xfrm rot="10800000">
            <a:off x="10807318" y="5157886"/>
            <a:ext cx="1899540" cy="1899540"/>
          </a:xfrm>
          <a:prstGeom prst="rect">
            <a:avLst/>
          </a:prstGeom>
        </p:spPr>
      </p:pic>
      <p:sp>
        <p:nvSpPr>
          <p:cNvPr id="4" name="Espace réservé du numéro de diapositive 3"/>
          <p:cNvSpPr>
            <a:spLocks noGrp="1"/>
          </p:cNvSpPr>
          <p:nvPr>
            <p:ph type="sldNum" sz="quarter" idx="4"/>
          </p:nvPr>
        </p:nvSpPr>
        <p:spPr>
          <a:xfrm>
            <a:off x="8610600" y="6416735"/>
            <a:ext cx="2743200" cy="365125"/>
          </a:xfrm>
        </p:spPr>
        <p:txBody>
          <a:bodyPr/>
          <a:lstStyle/>
          <a:p>
            <a:fld id="{4C4E8528-8995-41C5-85C7-06E3E0B70F35}" type="slidenum">
              <a:rPr lang="fr-FR" smtClean="0"/>
              <a:t>18</a:t>
            </a:fld>
            <a:endParaRPr lang="fr-FR"/>
          </a:p>
        </p:txBody>
      </p:sp>
      <p:grpSp>
        <p:nvGrpSpPr>
          <p:cNvPr id="16" name="Groupe 15"/>
          <p:cNvGrpSpPr/>
          <p:nvPr/>
        </p:nvGrpSpPr>
        <p:grpSpPr>
          <a:xfrm>
            <a:off x="540982" y="1598724"/>
            <a:ext cx="10402529" cy="3754874"/>
            <a:chOff x="540982" y="1598724"/>
            <a:chExt cx="10402529" cy="3754874"/>
          </a:xfrm>
        </p:grpSpPr>
        <p:sp>
          <p:nvSpPr>
            <p:cNvPr id="6" name="ZoneTexte 5"/>
            <p:cNvSpPr txBox="1"/>
            <p:nvPr/>
          </p:nvSpPr>
          <p:spPr>
            <a:xfrm>
              <a:off x="540982" y="1598724"/>
              <a:ext cx="7131665" cy="3754874"/>
            </a:xfrm>
            <a:prstGeom prst="rect">
              <a:avLst/>
            </a:prstGeom>
            <a:noFill/>
          </p:spPr>
          <p:txBody>
            <a:bodyPr wrap="square" rtlCol="0">
              <a:spAutoFit/>
            </a:bodyPr>
            <a:lstStyle/>
            <a:p>
              <a:pPr lvl="0" defTabSz="914400">
                <a:defRPr/>
              </a:pPr>
              <a:r>
                <a:rPr lang="fr-FR" sz="1400" dirty="0">
                  <a:solidFill>
                    <a:srgbClr val="3A3A3A"/>
                  </a:solidFill>
                  <a:latin typeface="Arial" panose="020B0604020202020204" pitchFamily="34" charset="0"/>
                  <a:cs typeface="Arial" panose="020B0604020202020204" pitchFamily="34" charset="0"/>
                </a:rPr>
                <a:t>Pour circuler dans les territoires placés en </a:t>
              </a:r>
              <a:r>
                <a:rPr lang="fr-FR" sz="1400" b="1" dirty="0">
                  <a:solidFill>
                    <a:srgbClr val="3A3A3A"/>
                  </a:solidFill>
                  <a:latin typeface="Arial" panose="020B0604020202020204" pitchFamily="34" charset="0"/>
                  <a:cs typeface="Arial" panose="020B0604020202020204" pitchFamily="34" charset="0"/>
                </a:rPr>
                <a:t>zone à faibles émissions mobilité (ZFE-m)</a:t>
              </a:r>
              <a:r>
                <a:rPr lang="fr-FR" sz="1400" dirty="0">
                  <a:solidFill>
                    <a:srgbClr val="3A3A3A"/>
                  </a:solidFill>
                  <a:latin typeface="Arial" panose="020B0604020202020204" pitchFamily="34" charset="0"/>
                  <a:cs typeface="Arial" panose="020B0604020202020204" pitchFamily="34" charset="0"/>
                </a:rPr>
                <a:t>, </a:t>
              </a:r>
              <a:r>
                <a:rPr lang="fr-FR" sz="1400" b="1" dirty="0">
                  <a:solidFill>
                    <a:srgbClr val="3A3A3A"/>
                  </a:solidFill>
                  <a:latin typeface="Arial" panose="020B0604020202020204" pitchFamily="34" charset="0"/>
                  <a:cs typeface="Arial" panose="020B0604020202020204" pitchFamily="34" charset="0"/>
                </a:rPr>
                <a:t>le certificat qualité de l’air </a:t>
              </a:r>
              <a:r>
                <a:rPr lang="fr-FR" sz="1400" b="1" dirty="0">
                  <a:latin typeface="Arial" panose="020B0604020202020204" pitchFamily="34" charset="0"/>
                  <a:cs typeface="Arial" panose="020B0604020202020204" pitchFamily="34" charset="0"/>
                </a:rPr>
                <a:t>(vignette Crit’Air) </a:t>
              </a:r>
              <a:r>
                <a:rPr lang="fr-FR" sz="1400" b="1" dirty="0">
                  <a:solidFill>
                    <a:srgbClr val="3A3A3A"/>
                  </a:solidFill>
                  <a:latin typeface="Arial" panose="020B0604020202020204" pitchFamily="34" charset="0"/>
                  <a:cs typeface="Arial" panose="020B0604020202020204" pitchFamily="34" charset="0"/>
                </a:rPr>
                <a:t>est obligatoire.</a:t>
              </a:r>
            </a:p>
            <a:p>
              <a:pPr lvl="0" defTabSz="914400">
                <a:defRPr/>
              </a:pPr>
              <a:endParaRPr lang="fr-FR" sz="1400" dirty="0">
                <a:solidFill>
                  <a:srgbClr val="3A3A3A"/>
                </a:solidFill>
                <a:latin typeface="Arial" panose="020B0604020202020204" pitchFamily="34" charset="0"/>
                <a:cs typeface="Arial" panose="020B0604020202020204" pitchFamily="34" charset="0"/>
              </a:endParaRPr>
            </a:p>
            <a:p>
              <a:pPr lvl="0" defTabSz="914400">
                <a:defRPr/>
              </a:pPr>
              <a:endParaRPr lang="fr-FR" sz="1400" b="1" dirty="0">
                <a:solidFill>
                  <a:srgbClr val="3A3A3A"/>
                </a:solidFill>
                <a:latin typeface="Arial" panose="020B0604020202020204" pitchFamily="34" charset="0"/>
                <a:cs typeface="Arial" panose="020B0604020202020204" pitchFamily="34" charset="0"/>
              </a:endParaRPr>
            </a:p>
            <a:p>
              <a:pPr marL="285750" lvl="0" indent="-285750" defTabSz="914400">
                <a:buFont typeface="Wingdings" panose="05000000000000000000" pitchFamily="2" charset="2"/>
                <a:buChar char="Ø"/>
                <a:defRPr/>
              </a:pPr>
              <a:r>
                <a:rPr lang="fr-FR" sz="1400" dirty="0">
                  <a:solidFill>
                    <a:srgbClr val="3A3A3A"/>
                  </a:solidFill>
                  <a:latin typeface="Arial" panose="020B0604020202020204" pitchFamily="34" charset="0"/>
                  <a:cs typeface="Arial" panose="020B0604020202020204" pitchFamily="34" charset="0"/>
                </a:rPr>
                <a:t>Aucun véhicule diesel ne peut obtenir la certification Crit’Air 1.</a:t>
              </a:r>
            </a:p>
            <a:p>
              <a:pPr marL="285750" lvl="0" indent="-285750" defTabSz="914400">
                <a:buFont typeface="Wingdings" panose="05000000000000000000" pitchFamily="2" charset="2"/>
                <a:buChar char="Ø"/>
                <a:defRPr/>
              </a:pPr>
              <a:r>
                <a:rPr lang="fr-FR" sz="1400" dirty="0">
                  <a:solidFill>
                    <a:srgbClr val="3A3A3A"/>
                  </a:solidFill>
                  <a:latin typeface="Arial" panose="020B0604020202020204" pitchFamily="34" charset="0"/>
                  <a:cs typeface="Arial" panose="020B0604020202020204" pitchFamily="34" charset="0"/>
                </a:rPr>
                <a:t>Les véhicules à motorisation électrique ou hydrogène rechargeable sont certifiés Crit’Air 1, indépendamment de leur âge.</a:t>
              </a:r>
            </a:p>
            <a:p>
              <a:pPr marL="285750" lvl="0" indent="-285750" defTabSz="914400">
                <a:buFont typeface="Wingdings" panose="05000000000000000000" pitchFamily="2" charset="2"/>
                <a:buChar char="Ø"/>
                <a:defRPr/>
              </a:pPr>
              <a:r>
                <a:rPr lang="fr-FR" sz="1400" dirty="0">
                  <a:solidFill>
                    <a:srgbClr val="3A3A3A"/>
                  </a:solidFill>
                  <a:latin typeface="Arial" panose="020B0604020202020204" pitchFamily="34" charset="0"/>
                  <a:cs typeface="Arial" panose="020B0604020202020204" pitchFamily="34" charset="0"/>
                </a:rPr>
                <a:t>La classification des vignettes diffère selon le type de véhicules (particuliers, utilitaires, poids lourds).</a:t>
              </a:r>
            </a:p>
            <a:p>
              <a:pPr marL="285750" lvl="0" indent="-285750" defTabSz="914400">
                <a:buFont typeface="Wingdings" panose="05000000000000000000" pitchFamily="2" charset="2"/>
                <a:buChar char="Ø"/>
                <a:defRPr/>
              </a:pPr>
              <a:r>
                <a:rPr lang="fr-FR" sz="1400" dirty="0">
                  <a:solidFill>
                    <a:srgbClr val="3A3A3A"/>
                  </a:solidFill>
                  <a:latin typeface="Arial" panose="020B0604020202020204" pitchFamily="34" charset="0"/>
                  <a:cs typeface="Arial" panose="020B0604020202020204" pitchFamily="34" charset="0"/>
                </a:rPr>
                <a:t>Les règles peuvent être différentes en fonction des périodes de la journée.</a:t>
              </a:r>
            </a:p>
            <a:p>
              <a:pPr lvl="0" defTabSz="914400">
                <a:defRPr/>
              </a:pPr>
              <a:endParaRPr lang="fr-FR" sz="1400" dirty="0">
                <a:solidFill>
                  <a:srgbClr val="3A3A3A"/>
                </a:solidFill>
                <a:latin typeface="Arial" panose="020B0604020202020204" pitchFamily="34" charset="0"/>
                <a:cs typeface="Arial" panose="020B0604020202020204" pitchFamily="34" charset="0"/>
              </a:endParaRPr>
            </a:p>
            <a:p>
              <a:pPr lvl="0" defTabSz="914400">
                <a:defRPr/>
              </a:pPr>
              <a:r>
                <a:rPr lang="fr-FR" sz="1400" b="1" dirty="0">
                  <a:solidFill>
                    <a:srgbClr val="3A3A3A"/>
                  </a:solidFill>
                  <a:latin typeface="Arial" panose="020B0604020202020204" pitchFamily="34" charset="0"/>
                  <a:cs typeface="Arial" panose="020B0604020202020204" pitchFamily="34" charset="0"/>
                </a:rPr>
                <a:t>Un dispositif cumulatif avec d’autres restrictions</a:t>
              </a:r>
            </a:p>
            <a:p>
              <a:pPr lvl="0" defTabSz="914400">
                <a:defRPr/>
              </a:pPr>
              <a:endParaRPr lang="fr-FR" sz="1400" dirty="0">
                <a:solidFill>
                  <a:srgbClr val="3A3A3A"/>
                </a:solidFill>
                <a:latin typeface="Arial" panose="020B0604020202020204" pitchFamily="34" charset="0"/>
                <a:cs typeface="Arial" panose="020B0604020202020204" pitchFamily="34" charset="0"/>
              </a:endParaRPr>
            </a:p>
            <a:p>
              <a:pPr lvl="0" defTabSz="914400">
                <a:defRPr/>
              </a:pPr>
              <a:r>
                <a:rPr lang="fr-FR" sz="1400" dirty="0">
                  <a:solidFill>
                    <a:srgbClr val="3A3A3A"/>
                  </a:solidFill>
                  <a:latin typeface="Arial" panose="020B0604020202020204" pitchFamily="34" charset="0"/>
                  <a:cs typeface="Arial" panose="020B0604020202020204" pitchFamily="34" charset="0"/>
                </a:rPr>
                <a:t>Dans ces zones, les véhicules les plus polluants identifiés par les </a:t>
              </a:r>
              <a:r>
                <a:rPr lang="fr-FR" sz="1400" u="sng" dirty="0">
                  <a:solidFill>
                    <a:srgbClr val="414856"/>
                  </a:solidFill>
                  <a:latin typeface="Arial" panose="020B0604020202020204" pitchFamily="34" charset="0"/>
                  <a:cs typeface="Arial" panose="020B0604020202020204" pitchFamily="34" charset="0"/>
                  <a:hlinkClick r:id="rId4"/>
                </a:rPr>
                <a:t>vignettes Crit'Air</a:t>
              </a:r>
              <a:r>
                <a:rPr lang="fr-FR" sz="1400" dirty="0">
                  <a:solidFill>
                    <a:srgbClr val="3A3A3A"/>
                  </a:solidFill>
                  <a:latin typeface="Arial" panose="020B0604020202020204" pitchFamily="34" charset="0"/>
                  <a:cs typeface="Arial" panose="020B0604020202020204" pitchFamily="34" charset="0"/>
                </a:rPr>
                <a:t> 5, 4 et 3 peuvent aussi être soumis à des restrictions de circulation lorsque le </a:t>
              </a:r>
              <a:r>
                <a:rPr lang="fr-FR" sz="1400" dirty="0">
                  <a:latin typeface="Arial" panose="020B0604020202020204" pitchFamily="34" charset="0"/>
                  <a:cs typeface="Arial" panose="020B0604020202020204" pitchFamily="34" charset="0"/>
                </a:rPr>
                <a:t>Préfet </a:t>
              </a:r>
              <a:r>
                <a:rPr lang="fr-FR" sz="1400" dirty="0">
                  <a:solidFill>
                    <a:srgbClr val="3A3A3A"/>
                  </a:solidFill>
                  <a:latin typeface="Arial" panose="020B0604020202020204" pitchFamily="34" charset="0"/>
                  <a:cs typeface="Arial" panose="020B0604020202020204" pitchFamily="34" charset="0"/>
                </a:rPr>
                <a:t>instaure la circulation différenciée lors de pics de pollution. </a:t>
              </a:r>
              <a:r>
                <a:rPr lang="fr-FR" sz="1400" dirty="0">
                  <a:latin typeface="Arial" panose="020B0604020202020204" pitchFamily="34" charset="0"/>
                  <a:cs typeface="Arial" panose="020B0604020202020204" pitchFamily="34" charset="0"/>
                </a:rPr>
                <a:t>Ces restrictions se combinent à celles des ZFE</a:t>
              </a:r>
              <a:r>
                <a:rPr lang="fr-FR" sz="1400" dirty="0">
                  <a:solidFill>
                    <a:srgbClr val="3A3A3A"/>
                  </a:solidFill>
                  <a:latin typeface="Arial" panose="020B0604020202020204" pitchFamily="34" charset="0"/>
                  <a:cs typeface="Arial" panose="020B0604020202020204" pitchFamily="34" charset="0"/>
                </a:rPr>
                <a:t>.</a:t>
              </a:r>
            </a:p>
          </p:txBody>
        </p:sp>
        <p:grpSp>
          <p:nvGrpSpPr>
            <p:cNvPr id="9" name="Groupe 8"/>
            <p:cNvGrpSpPr/>
            <p:nvPr/>
          </p:nvGrpSpPr>
          <p:grpSpPr>
            <a:xfrm>
              <a:off x="8410230" y="1797795"/>
              <a:ext cx="2533281" cy="3356733"/>
              <a:chOff x="8410230" y="1797795"/>
              <a:chExt cx="2533281" cy="3356733"/>
            </a:xfrm>
          </p:grpSpPr>
          <p:sp>
            <p:nvSpPr>
              <p:cNvPr id="7" name="Cadre 6"/>
              <p:cNvSpPr/>
              <p:nvPr/>
            </p:nvSpPr>
            <p:spPr>
              <a:xfrm>
                <a:off x="8410230" y="1797795"/>
                <a:ext cx="2533281" cy="3356733"/>
              </a:xfrm>
              <a:prstGeom prst="frame">
                <a:avLst>
                  <a:gd name="adj1" fmla="val 4117"/>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3" descr="Une image contenant diagramme&#10;&#10;Description générée automatiquement">
                <a:extLst>
                  <a:ext uri="{FF2B5EF4-FFF2-40B4-BE49-F238E27FC236}">
                    <a16:creationId xmlns:a16="http://schemas.microsoft.com/office/drawing/2014/main" id="{11E0665A-395B-AD18-38B6-6AAC91D2B46B}"/>
                  </a:ext>
                </a:extLst>
              </p:cNvPr>
              <p:cNvPicPr>
                <a:picLocks noChangeAspect="1"/>
              </p:cNvPicPr>
              <p:nvPr/>
            </p:nvPicPr>
            <p:blipFill>
              <a:blip r:embed="rId5"/>
              <a:stretch>
                <a:fillRect/>
              </a:stretch>
            </p:blipFill>
            <p:spPr>
              <a:xfrm>
                <a:off x="8506870" y="1895134"/>
                <a:ext cx="2322903" cy="3162054"/>
              </a:xfrm>
              <a:prstGeom prst="rect">
                <a:avLst/>
              </a:prstGeom>
            </p:spPr>
          </p:pic>
        </p:grpSp>
      </p:grpSp>
      <p:sp>
        <p:nvSpPr>
          <p:cNvPr id="10" name="ZoneTexte 9"/>
          <p:cNvSpPr txBox="1"/>
          <p:nvPr/>
        </p:nvSpPr>
        <p:spPr>
          <a:xfrm>
            <a:off x="429221" y="985108"/>
            <a:ext cx="8551030" cy="646331"/>
          </a:xfrm>
          <a:prstGeom prst="rect">
            <a:avLst/>
          </a:prstGeom>
          <a:noFill/>
        </p:spPr>
        <p:txBody>
          <a:bodyPr wrap="square" rtlCol="0">
            <a:spAutoFit/>
          </a:bodyPr>
          <a:lstStyle/>
          <a:p>
            <a:r>
              <a:rPr lang="fr-FR" sz="1800" b="1" dirty="0">
                <a:latin typeface="Arial" panose="020B0604020202020204" pitchFamily="34" charset="0"/>
                <a:cs typeface="Arial" panose="020B0604020202020204" pitchFamily="34" charset="0"/>
              </a:rPr>
              <a:t>Vignettes Crit’Air, une obligation pour circuler en ZFE</a:t>
            </a:r>
          </a:p>
          <a:p>
            <a:endParaRPr lang="fr-FR" sz="1800" dirty="0"/>
          </a:p>
        </p:txBody>
      </p:sp>
      <p:sp>
        <p:nvSpPr>
          <p:cNvPr id="12" name="Rectangle à coins arrondis 11">
            <a:hlinkClick r:id="rId6" action="ppaction://hlinksldjump"/>
          </p:cNvPr>
          <p:cNvSpPr/>
          <p:nvPr/>
        </p:nvSpPr>
        <p:spPr>
          <a:xfrm>
            <a:off x="2270968" y="299806"/>
            <a:ext cx="6605803" cy="560085"/>
          </a:xfrm>
          <a:prstGeom prst="roundRect">
            <a:avLst/>
          </a:prstGeom>
          <a:solidFill>
            <a:srgbClr val="AED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p:cNvSpPr txBox="1"/>
          <p:nvPr/>
        </p:nvSpPr>
        <p:spPr>
          <a:xfrm>
            <a:off x="2724622" y="379793"/>
            <a:ext cx="5977030" cy="400110"/>
          </a:xfrm>
          <a:prstGeom prst="rect">
            <a:avLst/>
          </a:prstGeom>
          <a:noFill/>
        </p:spPr>
        <p:txBody>
          <a:bodyPr wrap="square" rtlCol="0">
            <a:spAutoFit/>
          </a:bodyPr>
          <a:lstStyle/>
          <a:p>
            <a:r>
              <a:rPr lang="fr-FR" sz="2000" b="1">
                <a:solidFill>
                  <a:schemeClr val="bg1"/>
                </a:solidFill>
                <a:latin typeface="Arial" panose="020B0604020202020204" pitchFamily="34" charset="0"/>
                <a:cs typeface="Arial" panose="020B0604020202020204" pitchFamily="34" charset="0"/>
              </a:rPr>
              <a:t>3 - Les réglementations nationales et locales </a:t>
            </a:r>
          </a:p>
        </p:txBody>
      </p:sp>
      <p:sp>
        <p:nvSpPr>
          <p:cNvPr id="14" name="ZoneTexte 13"/>
          <p:cNvSpPr txBox="1"/>
          <p:nvPr/>
        </p:nvSpPr>
        <p:spPr>
          <a:xfrm>
            <a:off x="1271251" y="5985771"/>
            <a:ext cx="1268749" cy="338554"/>
          </a:xfrm>
          <a:prstGeom prst="rect">
            <a:avLst/>
          </a:prstGeom>
          <a:noFill/>
        </p:spPr>
        <p:txBody>
          <a:bodyPr wrap="square" rtlCol="0">
            <a:spAutoFit/>
          </a:bodyPr>
          <a:lstStyle/>
          <a:p>
            <a:r>
              <a:rPr lang="fr-FR" sz="1600" b="1">
                <a:solidFill>
                  <a:schemeClr val="bg1"/>
                </a:solidFill>
                <a:latin typeface="Arial" panose="020B0604020202020204" pitchFamily="34" charset="0"/>
                <a:cs typeface="Arial" panose="020B0604020202020204" pitchFamily="34" charset="0"/>
              </a:rPr>
              <a:t>Précédent</a:t>
            </a:r>
          </a:p>
        </p:txBody>
      </p:sp>
      <p:sp>
        <p:nvSpPr>
          <p:cNvPr id="15" name="ZoneTexte 14"/>
          <p:cNvSpPr txBox="1"/>
          <p:nvPr/>
        </p:nvSpPr>
        <p:spPr>
          <a:xfrm>
            <a:off x="8980251" y="5995714"/>
            <a:ext cx="1182972" cy="338554"/>
          </a:xfrm>
          <a:prstGeom prst="rect">
            <a:avLst/>
          </a:prstGeom>
          <a:noFill/>
        </p:spPr>
        <p:txBody>
          <a:bodyPr wrap="square" rtlCol="0">
            <a:spAutoFit/>
          </a:bodyPr>
          <a:lstStyle/>
          <a:p>
            <a:r>
              <a:rPr lang="fr-FR" sz="1600" b="1">
                <a:solidFill>
                  <a:schemeClr val="bg1"/>
                </a:solidFill>
                <a:latin typeface="Arial" panose="020B0604020202020204" pitchFamily="34" charset="0"/>
                <a:cs typeface="Arial" panose="020B0604020202020204" pitchFamily="34" charset="0"/>
              </a:rPr>
              <a:t>Suivant</a:t>
            </a:r>
          </a:p>
        </p:txBody>
      </p:sp>
      <p:sp>
        <p:nvSpPr>
          <p:cNvPr id="11" name="Signe Plus 10">
            <a:extLst>
              <a:ext uri="{FF2B5EF4-FFF2-40B4-BE49-F238E27FC236}">
                <a16:creationId xmlns:a16="http://schemas.microsoft.com/office/drawing/2014/main" id="{157F905F-2509-C307-3E45-70E239563A79}"/>
              </a:ext>
            </a:extLst>
          </p:cNvPr>
          <p:cNvSpPr/>
          <p:nvPr/>
        </p:nvSpPr>
        <p:spPr>
          <a:xfrm>
            <a:off x="11903621" y="104686"/>
            <a:ext cx="205770" cy="183734"/>
          </a:xfrm>
          <a:prstGeom prst="mathPlus">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03430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ppt_x"/>
                                          </p:val>
                                        </p:tav>
                                        <p:tav tm="100000">
                                          <p:val>
                                            <p:strVal val="#ppt_x"/>
                                          </p:val>
                                        </p:tav>
                                      </p:tavLst>
                                    </p:anim>
                                    <p:anim calcmode="lin" valueType="num">
                                      <p:cBhvr additive="base">
                                        <p:cTn id="12"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a:hlinkClick r:id="rId2" action="ppaction://hlinksldjump"/>
          </p:cNvPr>
          <p:cNvSpPr/>
          <p:nvPr/>
        </p:nvSpPr>
        <p:spPr>
          <a:xfrm>
            <a:off x="985728" y="5893361"/>
            <a:ext cx="1620000" cy="540000"/>
          </a:xfrm>
          <a:prstGeom prst="round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à coins arrondis 2">
            <a:hlinkClick r:id="" action="ppaction://noaction"/>
          </p:cNvPr>
          <p:cNvSpPr/>
          <p:nvPr/>
        </p:nvSpPr>
        <p:spPr>
          <a:xfrm>
            <a:off x="8610600" y="5893361"/>
            <a:ext cx="1620000" cy="540000"/>
          </a:xfrm>
          <a:prstGeom prst="round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5EC7DC65-52A1-7153-E07A-0CFA6CCC06A3}"/>
              </a:ext>
            </a:extLst>
          </p:cNvPr>
          <p:cNvPicPr>
            <a:picLocks noChangeAspect="1"/>
          </p:cNvPicPr>
          <p:nvPr/>
        </p:nvPicPr>
        <p:blipFill>
          <a:blip r:embed="rId3"/>
          <a:stretch>
            <a:fillRect/>
          </a:stretch>
        </p:blipFill>
        <p:spPr>
          <a:xfrm rot="10800000">
            <a:off x="10807318" y="5157886"/>
            <a:ext cx="1899540" cy="1899540"/>
          </a:xfrm>
          <a:prstGeom prst="rect">
            <a:avLst/>
          </a:prstGeom>
        </p:spPr>
      </p:pic>
      <p:sp>
        <p:nvSpPr>
          <p:cNvPr id="4" name="Espace réservé du numéro de diapositive 3"/>
          <p:cNvSpPr>
            <a:spLocks noGrp="1"/>
          </p:cNvSpPr>
          <p:nvPr>
            <p:ph type="sldNum" sz="quarter" idx="4"/>
          </p:nvPr>
        </p:nvSpPr>
        <p:spPr>
          <a:xfrm>
            <a:off x="8610600" y="6416735"/>
            <a:ext cx="2743200" cy="365125"/>
          </a:xfrm>
        </p:spPr>
        <p:txBody>
          <a:bodyPr/>
          <a:lstStyle/>
          <a:p>
            <a:fld id="{4C4E8528-8995-41C5-85C7-06E3E0B70F35}" type="slidenum">
              <a:rPr lang="fr-FR" smtClean="0"/>
              <a:t>19</a:t>
            </a:fld>
            <a:endParaRPr lang="fr-FR"/>
          </a:p>
        </p:txBody>
      </p:sp>
      <p:sp>
        <p:nvSpPr>
          <p:cNvPr id="12" name="Rectangle à coins arrondis 11">
            <a:hlinkClick r:id="rId4" action="ppaction://hlinksldjump"/>
          </p:cNvPr>
          <p:cNvSpPr/>
          <p:nvPr/>
        </p:nvSpPr>
        <p:spPr>
          <a:xfrm>
            <a:off x="3745487" y="289910"/>
            <a:ext cx="3983336" cy="579877"/>
          </a:xfrm>
          <a:prstGeom prst="roundRect">
            <a:avLst/>
          </a:prstGeom>
          <a:solidFill>
            <a:srgbClr val="AED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p:cNvSpPr txBox="1"/>
          <p:nvPr/>
        </p:nvSpPr>
        <p:spPr>
          <a:xfrm>
            <a:off x="4100180" y="389689"/>
            <a:ext cx="3503005" cy="400110"/>
          </a:xfrm>
          <a:prstGeom prst="rect">
            <a:avLst/>
          </a:prstGeom>
          <a:noFill/>
        </p:spPr>
        <p:txBody>
          <a:bodyPr wrap="square" lIns="91440" tIns="45720" rIns="91440" bIns="45720" rtlCol="0" anchor="t">
            <a:spAutoFit/>
          </a:bodyPr>
          <a:lstStyle/>
          <a:p>
            <a:r>
              <a:rPr lang="fr-FR" sz="2000" b="1">
                <a:solidFill>
                  <a:schemeClr val="bg1"/>
                </a:solidFill>
                <a:latin typeface="Arial"/>
                <a:cs typeface="Arial"/>
              </a:rPr>
              <a:t>4 - Les moyens matériels</a:t>
            </a:r>
            <a:endParaRPr lang="en-US"/>
          </a:p>
        </p:txBody>
      </p:sp>
      <p:sp>
        <p:nvSpPr>
          <p:cNvPr id="14" name="ZoneTexte 13"/>
          <p:cNvSpPr txBox="1"/>
          <p:nvPr/>
        </p:nvSpPr>
        <p:spPr>
          <a:xfrm>
            <a:off x="1271251" y="5985771"/>
            <a:ext cx="1268749" cy="338554"/>
          </a:xfrm>
          <a:prstGeom prst="rect">
            <a:avLst/>
          </a:prstGeom>
          <a:noFill/>
        </p:spPr>
        <p:txBody>
          <a:bodyPr wrap="square" rtlCol="0">
            <a:spAutoFit/>
          </a:bodyPr>
          <a:lstStyle/>
          <a:p>
            <a:r>
              <a:rPr lang="fr-FR" sz="1600" b="1">
                <a:solidFill>
                  <a:schemeClr val="bg1"/>
                </a:solidFill>
                <a:latin typeface="Arial" panose="020B0604020202020204" pitchFamily="34" charset="0"/>
                <a:cs typeface="Arial" panose="020B0604020202020204" pitchFamily="34" charset="0"/>
              </a:rPr>
              <a:t>Précédent</a:t>
            </a:r>
          </a:p>
        </p:txBody>
      </p:sp>
      <p:sp>
        <p:nvSpPr>
          <p:cNvPr id="15" name="ZoneTexte 14"/>
          <p:cNvSpPr txBox="1"/>
          <p:nvPr/>
        </p:nvSpPr>
        <p:spPr>
          <a:xfrm>
            <a:off x="8980251" y="5995714"/>
            <a:ext cx="1182972" cy="338554"/>
          </a:xfrm>
          <a:prstGeom prst="rect">
            <a:avLst/>
          </a:prstGeom>
          <a:noFill/>
        </p:spPr>
        <p:txBody>
          <a:bodyPr wrap="square" rtlCol="0">
            <a:spAutoFit/>
          </a:bodyPr>
          <a:lstStyle/>
          <a:p>
            <a:r>
              <a:rPr lang="fr-FR" sz="1600" b="1">
                <a:solidFill>
                  <a:schemeClr val="bg1"/>
                </a:solidFill>
                <a:latin typeface="Arial" panose="020B0604020202020204" pitchFamily="34" charset="0"/>
                <a:cs typeface="Arial" panose="020B0604020202020204" pitchFamily="34" charset="0"/>
              </a:rPr>
              <a:t>Suivant</a:t>
            </a:r>
          </a:p>
        </p:txBody>
      </p:sp>
      <p:sp>
        <p:nvSpPr>
          <p:cNvPr id="11" name="Signe Plus 10">
            <a:extLst>
              <a:ext uri="{FF2B5EF4-FFF2-40B4-BE49-F238E27FC236}">
                <a16:creationId xmlns:a16="http://schemas.microsoft.com/office/drawing/2014/main" id="{157F905F-2509-C307-3E45-70E239563A79}"/>
              </a:ext>
            </a:extLst>
          </p:cNvPr>
          <p:cNvSpPr/>
          <p:nvPr/>
        </p:nvSpPr>
        <p:spPr>
          <a:xfrm>
            <a:off x="11903621" y="104686"/>
            <a:ext cx="205770" cy="183734"/>
          </a:xfrm>
          <a:prstGeom prst="mathPlus">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5">
            <a:extLst>
              <a:ext uri="{FF2B5EF4-FFF2-40B4-BE49-F238E27FC236}">
                <a16:creationId xmlns:a16="http://schemas.microsoft.com/office/drawing/2014/main" id="{4B1BB676-59DB-4A87-0626-2FEBE1D911A1}"/>
              </a:ext>
            </a:extLst>
          </p:cNvPr>
          <p:cNvSpPr txBox="1"/>
          <p:nvPr/>
        </p:nvSpPr>
        <p:spPr>
          <a:xfrm>
            <a:off x="521414" y="1168180"/>
            <a:ext cx="5014453" cy="338554"/>
          </a:xfrm>
          <a:prstGeom prst="rect">
            <a:avLst/>
          </a:prstGeom>
          <a:noFill/>
        </p:spPr>
        <p:txBody>
          <a:bodyPr wrap="square" rtlCol="0">
            <a:spAutoFit/>
          </a:bodyPr>
          <a:lstStyle/>
          <a:p>
            <a:r>
              <a:rPr lang="fr-FR" sz="1600" b="1" dirty="0">
                <a:latin typeface="Arial" panose="020B0604020202020204" pitchFamily="34" charset="0"/>
                <a:cs typeface="Arial" panose="020B0604020202020204" pitchFamily="34" charset="0"/>
              </a:rPr>
              <a:t>Les moyens matériels adaptés au milieu urbain </a:t>
            </a:r>
          </a:p>
        </p:txBody>
      </p:sp>
      <p:pic>
        <p:nvPicPr>
          <p:cNvPr id="21" name="Image 8">
            <a:extLst>
              <a:ext uri="{FF2B5EF4-FFF2-40B4-BE49-F238E27FC236}">
                <a16:creationId xmlns:a16="http://schemas.microsoft.com/office/drawing/2014/main" id="{5F4D2BD8-E600-BF4F-A69C-4092B0157136}"/>
              </a:ext>
            </a:extLst>
          </p:cNvPr>
          <p:cNvPicPr>
            <a:picLocks noChangeAspect="1"/>
          </p:cNvPicPr>
          <p:nvPr/>
        </p:nvPicPr>
        <p:blipFill>
          <a:blip r:embed="rId5"/>
          <a:stretch>
            <a:fillRect/>
          </a:stretch>
        </p:blipFill>
        <p:spPr>
          <a:xfrm>
            <a:off x="6447879" y="2348009"/>
            <a:ext cx="4424722" cy="1973469"/>
          </a:xfrm>
          <a:prstGeom prst="rect">
            <a:avLst/>
          </a:prstGeom>
        </p:spPr>
      </p:pic>
      <p:grpSp>
        <p:nvGrpSpPr>
          <p:cNvPr id="26" name="Groupe 19">
            <a:extLst>
              <a:ext uri="{FF2B5EF4-FFF2-40B4-BE49-F238E27FC236}">
                <a16:creationId xmlns:a16="http://schemas.microsoft.com/office/drawing/2014/main" id="{856E0183-9DF4-5A0C-5264-00AC988D7BD4}"/>
              </a:ext>
            </a:extLst>
          </p:cNvPr>
          <p:cNvGrpSpPr/>
          <p:nvPr/>
        </p:nvGrpSpPr>
        <p:grpSpPr>
          <a:xfrm>
            <a:off x="1441627" y="2149194"/>
            <a:ext cx="2715832" cy="673041"/>
            <a:chOff x="1560380" y="3475272"/>
            <a:chExt cx="2715832" cy="673041"/>
          </a:xfrm>
        </p:grpSpPr>
        <p:sp>
          <p:nvSpPr>
            <p:cNvPr id="24" name="Rectangle à coins arrondis 15">
              <a:extLst>
                <a:ext uri="{FF2B5EF4-FFF2-40B4-BE49-F238E27FC236}">
                  <a16:creationId xmlns:a16="http://schemas.microsoft.com/office/drawing/2014/main" id="{3AADD191-42BC-6D31-5904-C141CA4ACAE7}"/>
                </a:ext>
              </a:extLst>
            </p:cNvPr>
            <p:cNvSpPr/>
            <p:nvPr/>
          </p:nvSpPr>
          <p:spPr>
            <a:xfrm>
              <a:off x="1613473" y="3475272"/>
              <a:ext cx="2662739" cy="673041"/>
            </a:xfrm>
            <a:prstGeom prst="roundRect">
              <a:avLst/>
            </a:prstGeom>
            <a:solidFill>
              <a:schemeClr val="bg1"/>
            </a:solidFill>
            <a:ln>
              <a:solidFill>
                <a:srgbClr val="44A0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ZoneTexte 17">
              <a:extLst>
                <a:ext uri="{FF2B5EF4-FFF2-40B4-BE49-F238E27FC236}">
                  <a16:creationId xmlns:a16="http://schemas.microsoft.com/office/drawing/2014/main" id="{2F5F9A6F-EC61-DACB-10FC-5669FF393031}"/>
                </a:ext>
              </a:extLst>
            </p:cNvPr>
            <p:cNvSpPr txBox="1"/>
            <p:nvPr/>
          </p:nvSpPr>
          <p:spPr>
            <a:xfrm>
              <a:off x="1560380" y="3642515"/>
              <a:ext cx="2533056" cy="338554"/>
            </a:xfrm>
            <a:prstGeom prst="rect">
              <a:avLst/>
            </a:prstGeom>
            <a:noFill/>
          </p:spPr>
          <p:txBody>
            <a:bodyPr wrap="square" rtlCol="0">
              <a:spAutoFit/>
            </a:bodyPr>
            <a:lstStyle/>
            <a:p>
              <a:pPr algn="ctr"/>
              <a:r>
                <a:rPr lang="fr-FR" sz="1600" dirty="0">
                  <a:latin typeface="Arial" panose="020B0604020202020204" pitchFamily="34" charset="0"/>
                  <a:cs typeface="Arial" panose="020B0604020202020204" pitchFamily="34" charset="0"/>
                </a:rPr>
                <a:t>Les camions porteurs</a:t>
              </a:r>
            </a:p>
          </p:txBody>
        </p:sp>
      </p:grpSp>
      <p:grpSp>
        <p:nvGrpSpPr>
          <p:cNvPr id="30" name="Groupe 20">
            <a:extLst>
              <a:ext uri="{FF2B5EF4-FFF2-40B4-BE49-F238E27FC236}">
                <a16:creationId xmlns:a16="http://schemas.microsoft.com/office/drawing/2014/main" id="{5A2671C2-EA87-E8F8-E1D1-D34F589B007D}"/>
              </a:ext>
            </a:extLst>
          </p:cNvPr>
          <p:cNvGrpSpPr/>
          <p:nvPr/>
        </p:nvGrpSpPr>
        <p:grpSpPr>
          <a:xfrm>
            <a:off x="1465032" y="3723322"/>
            <a:ext cx="2662738" cy="673041"/>
            <a:chOff x="1613474" y="4564491"/>
            <a:chExt cx="2394374" cy="673041"/>
          </a:xfrm>
        </p:grpSpPr>
        <p:sp>
          <p:nvSpPr>
            <p:cNvPr id="28" name="Rectangle à coins arrondis 16">
              <a:extLst>
                <a:ext uri="{FF2B5EF4-FFF2-40B4-BE49-F238E27FC236}">
                  <a16:creationId xmlns:a16="http://schemas.microsoft.com/office/drawing/2014/main" id="{A48D173A-4ECE-24AE-75F2-9B34D1BEAE1A}"/>
                </a:ext>
              </a:extLst>
            </p:cNvPr>
            <p:cNvSpPr/>
            <p:nvPr/>
          </p:nvSpPr>
          <p:spPr>
            <a:xfrm>
              <a:off x="1613474" y="4564491"/>
              <a:ext cx="2394374" cy="673041"/>
            </a:xfrm>
            <a:prstGeom prst="roundRect">
              <a:avLst/>
            </a:prstGeom>
            <a:solidFill>
              <a:schemeClr val="bg1"/>
            </a:solidFill>
            <a:ln>
              <a:solidFill>
                <a:srgbClr val="44A0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ZoneTexte 18">
              <a:extLst>
                <a:ext uri="{FF2B5EF4-FFF2-40B4-BE49-F238E27FC236}">
                  <a16:creationId xmlns:a16="http://schemas.microsoft.com/office/drawing/2014/main" id="{0B12501A-B47B-AA1F-2D8C-39AEB80C85E7}"/>
                </a:ext>
              </a:extLst>
            </p:cNvPr>
            <p:cNvSpPr txBox="1"/>
            <p:nvPr/>
          </p:nvSpPr>
          <p:spPr>
            <a:xfrm>
              <a:off x="1674323" y="4608623"/>
              <a:ext cx="2272675" cy="584775"/>
            </a:xfrm>
            <a:prstGeom prst="rect">
              <a:avLst/>
            </a:prstGeom>
            <a:noFill/>
          </p:spPr>
          <p:txBody>
            <a:bodyPr wrap="square" rtlCol="0">
              <a:spAutoFit/>
            </a:bodyPr>
            <a:lstStyle/>
            <a:p>
              <a:pPr algn="ctr"/>
              <a:r>
                <a:rPr lang="fr-FR" sz="1600" dirty="0">
                  <a:latin typeface="Arial" panose="020B0604020202020204" pitchFamily="34" charset="0"/>
                  <a:cs typeface="Arial" panose="020B0604020202020204" pitchFamily="34" charset="0"/>
                </a:rPr>
                <a:t>Les VUL (véhicules utilitaires légers)</a:t>
              </a:r>
            </a:p>
          </p:txBody>
        </p:sp>
      </p:grpSp>
      <p:sp>
        <p:nvSpPr>
          <p:cNvPr id="6" name="Cadre 5">
            <a:extLst>
              <a:ext uri="{FF2B5EF4-FFF2-40B4-BE49-F238E27FC236}">
                <a16:creationId xmlns:a16="http://schemas.microsoft.com/office/drawing/2014/main" id="{13142AC2-0950-3EED-7779-D751078E448D}"/>
              </a:ext>
            </a:extLst>
          </p:cNvPr>
          <p:cNvSpPr/>
          <p:nvPr/>
        </p:nvSpPr>
        <p:spPr>
          <a:xfrm>
            <a:off x="6384175" y="2252749"/>
            <a:ext cx="4555374" cy="2143614"/>
          </a:xfrm>
          <a:prstGeom prst="frame">
            <a:avLst>
              <a:gd name="adj1" fmla="val 4117"/>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831631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1000" fill="hold"/>
                                        <p:tgtEl>
                                          <p:spTgt spid="26"/>
                                        </p:tgtEl>
                                        <p:attrNameLst>
                                          <p:attrName>ppt_x</p:attrName>
                                        </p:attrNameLst>
                                      </p:cBhvr>
                                      <p:tavLst>
                                        <p:tav tm="0">
                                          <p:val>
                                            <p:strVal val="#ppt_x"/>
                                          </p:val>
                                        </p:tav>
                                        <p:tav tm="100000">
                                          <p:val>
                                            <p:strVal val="#ppt_x"/>
                                          </p:val>
                                        </p:tav>
                                      </p:tavLst>
                                    </p:anim>
                                    <p:anim calcmode="lin" valueType="num">
                                      <p:cBhvr additive="base">
                                        <p:cTn id="12" dur="1000" fill="hold"/>
                                        <p:tgtEl>
                                          <p:spTgt spid="2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additive="base">
                                        <p:cTn id="15" dur="1000" fill="hold"/>
                                        <p:tgtEl>
                                          <p:spTgt spid="30"/>
                                        </p:tgtEl>
                                        <p:attrNameLst>
                                          <p:attrName>ppt_x</p:attrName>
                                        </p:attrNameLst>
                                      </p:cBhvr>
                                      <p:tavLst>
                                        <p:tav tm="0">
                                          <p:val>
                                            <p:strVal val="#ppt_x"/>
                                          </p:val>
                                        </p:tav>
                                        <p:tav tm="100000">
                                          <p:val>
                                            <p:strVal val="#ppt_x"/>
                                          </p:val>
                                        </p:tav>
                                      </p:tavLst>
                                    </p:anim>
                                    <p:anim calcmode="lin" valueType="num">
                                      <p:cBhvr additive="base">
                                        <p:cTn id="16" dur="10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585411" y="2545053"/>
            <a:ext cx="5218347" cy="2246769"/>
          </a:xfrm>
          <a:prstGeom prst="rect">
            <a:avLst/>
          </a:prstGeom>
          <a:noFill/>
          <a:ln>
            <a:solidFill>
              <a:srgbClr val="44A09B"/>
            </a:solidFill>
          </a:ln>
        </p:spPr>
        <p:txBody>
          <a:bodyPr wrap="square" rtlCol="0">
            <a:spAutoFit/>
          </a:bodyPr>
          <a:lstStyle/>
          <a:p>
            <a:pPr algn="ctr"/>
            <a:r>
              <a:rPr lang="fr-FR" sz="1400" b="1" dirty="0">
                <a:solidFill>
                  <a:srgbClr val="009999"/>
                </a:solidFill>
                <a:latin typeface="Arial" panose="020B0604020202020204" pitchFamily="34" charset="0"/>
                <a:cs typeface="Arial" panose="020B0604020202020204" pitchFamily="34" charset="0"/>
              </a:rPr>
              <a:t>Les consignes pour suivre ce Powerpoint :</a:t>
            </a:r>
          </a:p>
          <a:p>
            <a:pPr algn="ctr"/>
            <a:endParaRPr lang="fr-FR" sz="1400" dirty="0">
              <a:latin typeface="Arial" panose="020B0604020202020204" pitchFamily="34" charset="0"/>
              <a:cs typeface="Arial" panose="020B0604020202020204" pitchFamily="34" charset="0"/>
            </a:endParaRPr>
          </a:p>
          <a:p>
            <a:pPr marL="342900" indent="-342900">
              <a:buFont typeface="+mj-lt"/>
              <a:buAutoNum type="arabicPeriod"/>
            </a:pPr>
            <a:r>
              <a:rPr lang="fr-FR" sz="1400" dirty="0">
                <a:latin typeface="Arial" panose="020B0604020202020204" pitchFamily="34" charset="0"/>
                <a:cs typeface="Arial" panose="020B0604020202020204" pitchFamily="34" charset="0"/>
              </a:rPr>
              <a:t>Cliquez sur commencer pour lancer le module  </a:t>
            </a:r>
          </a:p>
          <a:p>
            <a:pPr marL="342900" indent="-342900">
              <a:buFont typeface="+mj-lt"/>
              <a:buAutoNum type="arabicPeriod"/>
            </a:pPr>
            <a:endParaRPr lang="fr-FR" sz="1400" dirty="0">
              <a:latin typeface="Arial" panose="020B0604020202020204" pitchFamily="34" charset="0"/>
              <a:cs typeface="Arial" panose="020B0604020202020204" pitchFamily="34" charset="0"/>
            </a:endParaRPr>
          </a:p>
          <a:p>
            <a:pPr marL="342900" indent="-342900">
              <a:buFont typeface="+mj-lt"/>
              <a:buAutoNum type="arabicPeriod"/>
            </a:pPr>
            <a:r>
              <a:rPr lang="fr-FR" sz="1400" dirty="0">
                <a:latin typeface="Arial" panose="020B0604020202020204" pitchFamily="34" charset="0"/>
                <a:cs typeface="Arial" panose="020B0604020202020204" pitchFamily="34" charset="0"/>
              </a:rPr>
              <a:t>Sur le sommaire, vous pouvez cliquer après la pagination de chaque titre pour retrouver la thématique abordée. </a:t>
            </a:r>
          </a:p>
          <a:p>
            <a:pPr marL="342900" indent="-342900">
              <a:buFont typeface="+mj-lt"/>
              <a:buAutoNum type="arabicPeriod"/>
            </a:pPr>
            <a:endParaRPr lang="fr-FR" sz="1400" dirty="0">
              <a:latin typeface="Arial" panose="020B0604020202020204" pitchFamily="34" charset="0"/>
              <a:cs typeface="Arial" panose="020B0604020202020204" pitchFamily="34" charset="0"/>
            </a:endParaRPr>
          </a:p>
          <a:p>
            <a:pPr marL="342900" indent="-342900">
              <a:buFont typeface="+mj-lt"/>
              <a:buAutoNum type="arabicPeriod"/>
            </a:pPr>
            <a:r>
              <a:rPr lang="fr-FR" sz="1400" dirty="0">
                <a:latin typeface="Arial" panose="020B0604020202020204" pitchFamily="34" charset="0"/>
                <a:cs typeface="Arial" panose="020B0604020202020204" pitchFamily="34" charset="0"/>
              </a:rPr>
              <a:t>Pour lancer le contenu des slides, cliquez sur le titre </a:t>
            </a:r>
          </a:p>
          <a:p>
            <a:pPr marL="342900" indent="-342900">
              <a:buFont typeface="+mj-lt"/>
              <a:buAutoNum type="arabicPeriod"/>
            </a:pPr>
            <a:endParaRPr lang="fr-FR" sz="1400" dirty="0">
              <a:latin typeface="Arial" panose="020B0604020202020204" pitchFamily="34" charset="0"/>
              <a:cs typeface="Arial" panose="020B0604020202020204" pitchFamily="34" charset="0"/>
            </a:endParaRPr>
          </a:p>
          <a:p>
            <a:pPr marL="342900" indent="-342900">
              <a:buFont typeface="+mj-lt"/>
              <a:buAutoNum type="arabicPeriod"/>
            </a:pPr>
            <a:r>
              <a:rPr lang="fr-FR" sz="1400" dirty="0">
                <a:latin typeface="Arial" panose="020B0604020202020204" pitchFamily="34" charset="0"/>
                <a:cs typeface="Arial" panose="020B0604020202020204" pitchFamily="34" charset="0"/>
              </a:rPr>
              <a:t>Vous pouvez cliquer sur précédent ou suivant </a:t>
            </a:r>
          </a:p>
        </p:txBody>
      </p:sp>
      <p:pic>
        <p:nvPicPr>
          <p:cNvPr id="3" name="Image 2"/>
          <p:cNvPicPr>
            <a:picLocks noChangeAspect="1"/>
          </p:cNvPicPr>
          <p:nvPr/>
        </p:nvPicPr>
        <p:blipFill>
          <a:blip r:embed="rId2">
            <a:duotone>
              <a:prstClr val="black"/>
              <a:srgbClr val="009999">
                <a:tint val="45000"/>
                <a:satMod val="400000"/>
              </a:srgbClr>
            </a:duotone>
            <a:extLst>
              <a:ext uri="{28A0092B-C50C-407E-A947-70E740481C1C}">
                <a14:useLocalDpi xmlns:a14="http://schemas.microsoft.com/office/drawing/2010/main" val="0"/>
              </a:ext>
            </a:extLst>
          </a:blip>
          <a:stretch>
            <a:fillRect/>
          </a:stretch>
        </p:blipFill>
        <p:spPr>
          <a:xfrm>
            <a:off x="679784" y="2491406"/>
            <a:ext cx="2414717" cy="2300416"/>
          </a:xfrm>
          <a:prstGeom prst="rect">
            <a:avLst/>
          </a:prstGeom>
        </p:spPr>
      </p:pic>
      <p:sp>
        <p:nvSpPr>
          <p:cNvPr id="4" name="Signe Plus 3">
            <a:extLst>
              <a:ext uri="{FF2B5EF4-FFF2-40B4-BE49-F238E27FC236}">
                <a16:creationId xmlns:a16="http://schemas.microsoft.com/office/drawing/2014/main" id="{0D747F38-BE00-E0AB-50E4-86708B119A71}"/>
              </a:ext>
            </a:extLst>
          </p:cNvPr>
          <p:cNvSpPr/>
          <p:nvPr/>
        </p:nvSpPr>
        <p:spPr>
          <a:xfrm>
            <a:off x="11903621" y="104686"/>
            <a:ext cx="205770" cy="183734"/>
          </a:xfrm>
          <a:prstGeom prst="mathPlus">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3196515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a:hlinkClick r:id="rId2" action="ppaction://hlinksldjump"/>
          </p:cNvPr>
          <p:cNvSpPr/>
          <p:nvPr/>
        </p:nvSpPr>
        <p:spPr>
          <a:xfrm>
            <a:off x="1089274" y="6027264"/>
            <a:ext cx="1620000" cy="540000"/>
          </a:xfrm>
          <a:prstGeom prst="round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à coins arrondis 2">
            <a:hlinkClick r:id="rId3" action="ppaction://hlinksldjump"/>
          </p:cNvPr>
          <p:cNvSpPr/>
          <p:nvPr/>
        </p:nvSpPr>
        <p:spPr>
          <a:xfrm>
            <a:off x="8362200" y="6027264"/>
            <a:ext cx="1620000" cy="540000"/>
          </a:xfrm>
          <a:prstGeom prst="round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5EC7DC65-52A1-7153-E07A-0CFA6CCC06A3}"/>
              </a:ext>
            </a:extLst>
          </p:cNvPr>
          <p:cNvPicPr>
            <a:picLocks noChangeAspect="1"/>
          </p:cNvPicPr>
          <p:nvPr/>
        </p:nvPicPr>
        <p:blipFill>
          <a:blip r:embed="rId4"/>
          <a:stretch>
            <a:fillRect/>
          </a:stretch>
        </p:blipFill>
        <p:spPr>
          <a:xfrm rot="10800000">
            <a:off x="10807318" y="5013064"/>
            <a:ext cx="1899540" cy="1899540"/>
          </a:xfrm>
          <a:prstGeom prst="rect">
            <a:avLst/>
          </a:prstGeom>
        </p:spPr>
      </p:pic>
      <p:sp>
        <p:nvSpPr>
          <p:cNvPr id="4" name="Espace réservé du numéro de diapositive 3"/>
          <p:cNvSpPr>
            <a:spLocks noGrp="1"/>
          </p:cNvSpPr>
          <p:nvPr>
            <p:ph type="sldNum" sz="quarter" idx="4"/>
          </p:nvPr>
        </p:nvSpPr>
        <p:spPr>
          <a:xfrm>
            <a:off x="8610600" y="6416735"/>
            <a:ext cx="2743200" cy="365125"/>
          </a:xfrm>
        </p:spPr>
        <p:txBody>
          <a:bodyPr/>
          <a:lstStyle/>
          <a:p>
            <a:fld id="{4C4E8528-8995-41C5-85C7-06E3E0B70F35}" type="slidenum">
              <a:rPr lang="fr-FR" smtClean="0"/>
              <a:t>20</a:t>
            </a:fld>
            <a:endParaRPr lang="fr-FR"/>
          </a:p>
        </p:txBody>
      </p:sp>
      <p:sp>
        <p:nvSpPr>
          <p:cNvPr id="8" name="ZoneTexte 7"/>
          <p:cNvSpPr txBox="1"/>
          <p:nvPr/>
        </p:nvSpPr>
        <p:spPr>
          <a:xfrm>
            <a:off x="599976" y="989050"/>
            <a:ext cx="2064774" cy="369332"/>
          </a:xfrm>
          <a:prstGeom prst="rect">
            <a:avLst/>
          </a:prstGeom>
          <a:noFill/>
        </p:spPr>
        <p:txBody>
          <a:bodyPr wrap="square" rtlCol="0">
            <a:spAutoFit/>
          </a:bodyPr>
          <a:lstStyle/>
          <a:p>
            <a:r>
              <a:rPr lang="fr-FR" sz="1800" b="1" dirty="0">
                <a:latin typeface="Arial" panose="020B0604020202020204" pitchFamily="34" charset="0"/>
                <a:cs typeface="Arial" panose="020B0604020202020204" pitchFamily="34" charset="0"/>
              </a:rPr>
              <a:t>Les Porteurs</a:t>
            </a:r>
          </a:p>
        </p:txBody>
      </p:sp>
      <p:grpSp>
        <p:nvGrpSpPr>
          <p:cNvPr id="22" name="Groupe 21"/>
          <p:cNvGrpSpPr/>
          <p:nvPr/>
        </p:nvGrpSpPr>
        <p:grpSpPr>
          <a:xfrm>
            <a:off x="1064549" y="1490476"/>
            <a:ext cx="9179396" cy="1070204"/>
            <a:chOff x="1475802" y="1548948"/>
            <a:chExt cx="9179396" cy="1070204"/>
          </a:xfrm>
        </p:grpSpPr>
        <p:sp>
          <p:nvSpPr>
            <p:cNvPr id="7" name="Rectangle à coins arrondis 6"/>
            <p:cNvSpPr/>
            <p:nvPr/>
          </p:nvSpPr>
          <p:spPr>
            <a:xfrm>
              <a:off x="1475802" y="1548948"/>
              <a:ext cx="9179395" cy="1070204"/>
            </a:xfrm>
            <a:prstGeom prst="roundRect">
              <a:avLst/>
            </a:prstGeom>
            <a:solidFill>
              <a:schemeClr val="bg1"/>
            </a:solidFill>
            <a:ln>
              <a:solidFill>
                <a:srgbClr val="44A09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1475803" y="1616733"/>
              <a:ext cx="9179395" cy="802271"/>
            </a:xfrm>
            <a:prstGeom prst="rect">
              <a:avLst/>
            </a:prstGeom>
          </p:spPr>
          <p:txBody>
            <a:bodyPr wrap="square">
              <a:spAutoFit/>
            </a:bodyPr>
            <a:lstStyle/>
            <a:p>
              <a:pPr algn="just">
                <a:lnSpc>
                  <a:spcPct val="90000"/>
                </a:lnSpc>
                <a:spcBef>
                  <a:spcPts val="1000"/>
                </a:spcBef>
                <a:defRPr/>
              </a:pPr>
              <a:r>
                <a:rPr lang="fr-FR" sz="1400" dirty="0">
                  <a:solidFill>
                    <a:srgbClr val="222529"/>
                  </a:solidFill>
                  <a:latin typeface="Arial" panose="020B0604020202020204" pitchFamily="34" charset="0"/>
                  <a:cs typeface="Arial" panose="020B0604020202020204" pitchFamily="34" charset="0"/>
                </a:rPr>
                <a:t>Les porteurs consomment moins de carburant et leur taille plus restreinte que les semi-remorques permettent d'accéder aux </a:t>
              </a:r>
              <a:r>
                <a:rPr lang="fr-FR" sz="1400" dirty="0">
                  <a:latin typeface="Arial" panose="020B0604020202020204" pitchFamily="34" charset="0"/>
                  <a:cs typeface="Arial" panose="020B0604020202020204" pitchFamily="34" charset="0"/>
                </a:rPr>
                <a:t>centres-villes. </a:t>
              </a:r>
            </a:p>
            <a:p>
              <a:pPr algn="just">
                <a:lnSpc>
                  <a:spcPct val="90000"/>
                </a:lnSpc>
                <a:spcBef>
                  <a:spcPts val="1000"/>
                </a:spcBef>
                <a:defRPr/>
              </a:pPr>
              <a:r>
                <a:rPr lang="fr-FR" sz="1400" b="1" dirty="0">
                  <a:solidFill>
                    <a:srgbClr val="222529"/>
                  </a:solidFill>
                  <a:latin typeface="Arial" panose="020B0604020202020204" pitchFamily="34" charset="0"/>
                  <a:cs typeface="Arial" panose="020B0604020202020204" pitchFamily="34" charset="0"/>
                </a:rPr>
                <a:t>Le porteur d'un PTAC de 19 tonnes est largement utilisé pour les livraisons et les ramasses à accès étroit.</a:t>
              </a:r>
              <a:r>
                <a:rPr lang="fr-FR" sz="1400" dirty="0">
                  <a:solidFill>
                    <a:srgbClr val="222529"/>
                  </a:solidFill>
                  <a:latin typeface="Arial" panose="020B0604020202020204" pitchFamily="34" charset="0"/>
                  <a:cs typeface="Arial" panose="020B0604020202020204" pitchFamily="34" charset="0"/>
                </a:rPr>
                <a:t> </a:t>
              </a:r>
              <a:endParaRPr lang="fr-FR" sz="1400" dirty="0">
                <a:solidFill>
                  <a:srgbClr val="000000"/>
                </a:solidFill>
                <a:latin typeface="Arial" panose="020B0604020202020204" pitchFamily="34" charset="0"/>
                <a:cs typeface="Arial" panose="020B0604020202020204" pitchFamily="34" charset="0"/>
              </a:endParaRPr>
            </a:p>
          </p:txBody>
        </p:sp>
      </p:grpSp>
      <p:grpSp>
        <p:nvGrpSpPr>
          <p:cNvPr id="20" name="Groupe 19"/>
          <p:cNvGrpSpPr/>
          <p:nvPr/>
        </p:nvGrpSpPr>
        <p:grpSpPr>
          <a:xfrm>
            <a:off x="1889374" y="2840496"/>
            <a:ext cx="2520000" cy="792000"/>
            <a:chOff x="1889374" y="2702168"/>
            <a:chExt cx="2520000" cy="792000"/>
          </a:xfrm>
        </p:grpSpPr>
        <p:sp>
          <p:nvSpPr>
            <p:cNvPr id="10" name="Rectangle à coins arrondis 9"/>
            <p:cNvSpPr/>
            <p:nvPr/>
          </p:nvSpPr>
          <p:spPr>
            <a:xfrm>
              <a:off x="1889374" y="2702168"/>
              <a:ext cx="2520000" cy="792000"/>
            </a:xfrm>
            <a:prstGeom prst="round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p:cNvSpPr txBox="1"/>
            <p:nvPr/>
          </p:nvSpPr>
          <p:spPr>
            <a:xfrm>
              <a:off x="1946225" y="2783937"/>
              <a:ext cx="2315780" cy="584775"/>
            </a:xfrm>
            <a:prstGeom prst="rect">
              <a:avLst/>
            </a:prstGeom>
            <a:noFill/>
          </p:spPr>
          <p:txBody>
            <a:bodyPr wrap="square" rtlCol="0">
              <a:spAutoFit/>
            </a:bodyPr>
            <a:lstStyle/>
            <a:p>
              <a:pPr algn="ctr"/>
              <a:r>
                <a:rPr lang="fr-FR" sz="1600">
                  <a:solidFill>
                    <a:schemeClr val="bg1"/>
                  </a:solidFill>
                  <a:latin typeface="Arial" panose="020B0604020202020204" pitchFamily="34" charset="0"/>
                  <a:cs typeface="Arial" panose="020B0604020202020204" pitchFamily="34" charset="0"/>
                </a:rPr>
                <a:t>Dimensions intérieures d’un porteur 19 tonnes </a:t>
              </a:r>
            </a:p>
          </p:txBody>
        </p:sp>
      </p:grpSp>
      <p:grpSp>
        <p:nvGrpSpPr>
          <p:cNvPr id="21" name="Groupe 20"/>
          <p:cNvGrpSpPr/>
          <p:nvPr/>
        </p:nvGrpSpPr>
        <p:grpSpPr>
          <a:xfrm>
            <a:off x="7516759" y="2796445"/>
            <a:ext cx="2734923" cy="792000"/>
            <a:chOff x="7469565" y="2702168"/>
            <a:chExt cx="2520000" cy="792000"/>
          </a:xfrm>
        </p:grpSpPr>
        <p:sp>
          <p:nvSpPr>
            <p:cNvPr id="11" name="Rectangle à coins arrondis 10"/>
            <p:cNvSpPr/>
            <p:nvPr/>
          </p:nvSpPr>
          <p:spPr>
            <a:xfrm>
              <a:off x="7469565" y="2702168"/>
              <a:ext cx="2520000" cy="792000"/>
            </a:xfrm>
            <a:prstGeom prst="round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p:cNvSpPr txBox="1"/>
            <p:nvPr/>
          </p:nvSpPr>
          <p:spPr>
            <a:xfrm>
              <a:off x="7604413" y="2794852"/>
              <a:ext cx="2250303" cy="584775"/>
            </a:xfrm>
            <a:prstGeom prst="rect">
              <a:avLst/>
            </a:prstGeom>
            <a:noFill/>
          </p:spPr>
          <p:txBody>
            <a:bodyPr wrap="square" rtlCol="0">
              <a:spAutoFit/>
            </a:bodyPr>
            <a:lstStyle/>
            <a:p>
              <a:r>
                <a:rPr lang="fr-FR" sz="1600">
                  <a:solidFill>
                    <a:schemeClr val="bg1"/>
                  </a:solidFill>
                  <a:latin typeface="Arial" panose="020B0604020202020204" pitchFamily="34" charset="0"/>
                  <a:cs typeface="Arial" panose="020B0604020202020204" pitchFamily="34" charset="0"/>
                </a:rPr>
                <a:t>Dimensions intérieures d’un porteur 12 tonnes </a:t>
              </a:r>
            </a:p>
          </p:txBody>
        </p:sp>
      </p:grpSp>
      <p:grpSp>
        <p:nvGrpSpPr>
          <p:cNvPr id="23" name="Groupe 22"/>
          <p:cNvGrpSpPr/>
          <p:nvPr/>
        </p:nvGrpSpPr>
        <p:grpSpPr>
          <a:xfrm>
            <a:off x="382224" y="3863374"/>
            <a:ext cx="5452373" cy="1825155"/>
            <a:chOff x="845408" y="3866749"/>
            <a:chExt cx="4768355" cy="1825155"/>
          </a:xfrm>
        </p:grpSpPr>
        <p:sp>
          <p:nvSpPr>
            <p:cNvPr id="14" name="Rectangle à coins arrondis 13"/>
            <p:cNvSpPr/>
            <p:nvPr/>
          </p:nvSpPr>
          <p:spPr>
            <a:xfrm>
              <a:off x="845408" y="3866749"/>
              <a:ext cx="4768355" cy="1825155"/>
            </a:xfrm>
            <a:prstGeom prst="roundRect">
              <a:avLst/>
            </a:prstGeom>
            <a:solidFill>
              <a:schemeClr val="bg1"/>
            </a:solidFill>
            <a:ln>
              <a:solidFill>
                <a:srgbClr val="44A0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8" name="ZoneTexte 17"/>
            <p:cNvSpPr txBox="1"/>
            <p:nvPr/>
          </p:nvSpPr>
          <p:spPr>
            <a:xfrm>
              <a:off x="913031" y="4004193"/>
              <a:ext cx="4700732" cy="1599412"/>
            </a:xfrm>
            <a:prstGeom prst="rect">
              <a:avLst/>
            </a:prstGeom>
            <a:noFill/>
          </p:spPr>
          <p:txBody>
            <a:bodyPr wrap="square" rtlCol="0">
              <a:spAutoFit/>
            </a:bodyPr>
            <a:lstStyle/>
            <a:p>
              <a:pPr marL="228600" indent="-228600" algn="just">
                <a:lnSpc>
                  <a:spcPct val="90000"/>
                </a:lnSpc>
                <a:spcBef>
                  <a:spcPts val="1000"/>
                </a:spcBef>
                <a:buFont typeface="Wingdings,Sans-Serif"/>
                <a:buChar char="Ø"/>
                <a:defRPr/>
              </a:pPr>
              <a:r>
                <a:rPr lang="fr-FR" sz="1400" dirty="0">
                  <a:solidFill>
                    <a:srgbClr val="222529"/>
                  </a:solidFill>
                  <a:latin typeface="Arial" panose="020B0604020202020204" pitchFamily="34" charset="0"/>
                  <a:cs typeface="Arial" panose="020B0604020202020204" pitchFamily="34" charset="0"/>
                </a:rPr>
                <a:t>Longueur : 8M à 9M - Largeur : 2,45 </a:t>
              </a:r>
              <a:r>
                <a:rPr lang="fr-FR" sz="1400" dirty="0">
                  <a:latin typeface="Arial" panose="020B0604020202020204" pitchFamily="34" charset="0"/>
                  <a:cs typeface="Arial" panose="020B0604020202020204" pitchFamily="34" charset="0"/>
                </a:rPr>
                <a:t>m - Hauteur 2,60 à 2,70 m</a:t>
              </a:r>
            </a:p>
            <a:p>
              <a:pPr marL="228600" indent="-228600" algn="just">
                <a:lnSpc>
                  <a:spcPct val="90000"/>
                </a:lnSpc>
                <a:spcBef>
                  <a:spcPts val="1000"/>
                </a:spcBef>
                <a:buFont typeface="Wingdings,Sans-Serif"/>
                <a:buChar char="Ø"/>
                <a:defRPr/>
              </a:pPr>
              <a:r>
                <a:rPr lang="fr-FR" sz="1400" dirty="0">
                  <a:solidFill>
                    <a:srgbClr val="222529"/>
                  </a:solidFill>
                  <a:latin typeface="Arial" panose="020B0604020202020204" pitchFamily="34" charset="0"/>
                  <a:cs typeface="Arial" panose="020B0604020202020204" pitchFamily="34" charset="0"/>
                </a:rPr>
                <a:t>Un porteur 19T peut charger </a:t>
              </a:r>
              <a:r>
                <a:rPr lang="fr-FR" sz="1400" b="1" dirty="0">
                  <a:solidFill>
                    <a:srgbClr val="222529"/>
                  </a:solidFill>
                  <a:latin typeface="Arial" panose="020B0604020202020204" pitchFamily="34" charset="0"/>
                  <a:cs typeface="Arial" panose="020B0604020202020204" pitchFamily="34" charset="0"/>
                </a:rPr>
                <a:t>20 à 21 palettes </a:t>
              </a:r>
              <a:r>
                <a:rPr lang="fr-FR" sz="1400" dirty="0">
                  <a:solidFill>
                    <a:srgbClr val="222529"/>
                  </a:solidFill>
                  <a:latin typeface="Arial" panose="020B0604020202020204" pitchFamily="34" charset="0"/>
                  <a:cs typeface="Arial" panose="020B0604020202020204" pitchFamily="34" charset="0"/>
                </a:rPr>
                <a:t>80x120 ou </a:t>
              </a:r>
            </a:p>
            <a:p>
              <a:pPr algn="just">
                <a:lnSpc>
                  <a:spcPct val="90000"/>
                </a:lnSpc>
                <a:defRPr/>
              </a:pPr>
              <a:r>
                <a:rPr lang="fr-FR" sz="1400" b="1" dirty="0">
                  <a:solidFill>
                    <a:srgbClr val="222529"/>
                  </a:solidFill>
                  <a:latin typeface="Arial" panose="020B0604020202020204" pitchFamily="34" charset="0"/>
                  <a:cs typeface="Arial" panose="020B0604020202020204" pitchFamily="34" charset="0"/>
                </a:rPr>
                <a:t>    16 à 17 palettes</a:t>
              </a:r>
              <a:r>
                <a:rPr lang="fr-FR" sz="1400" dirty="0">
                  <a:solidFill>
                    <a:srgbClr val="222529"/>
                  </a:solidFill>
                  <a:latin typeface="Arial" panose="020B0604020202020204" pitchFamily="34" charset="0"/>
                  <a:cs typeface="Arial" panose="020B0604020202020204" pitchFamily="34" charset="0"/>
                </a:rPr>
                <a:t> 100x120 pour un volume moyen de 60 m3.</a:t>
              </a:r>
            </a:p>
            <a:p>
              <a:endParaRPr lang="fr-FR" sz="1400" dirty="0"/>
            </a:p>
          </p:txBody>
        </p:sp>
      </p:grpSp>
      <p:grpSp>
        <p:nvGrpSpPr>
          <p:cNvPr id="24" name="Groupe 23"/>
          <p:cNvGrpSpPr/>
          <p:nvPr/>
        </p:nvGrpSpPr>
        <p:grpSpPr>
          <a:xfrm>
            <a:off x="6365403" y="3863375"/>
            <a:ext cx="5454000" cy="1888635"/>
            <a:chOff x="6365403" y="3863375"/>
            <a:chExt cx="4964603" cy="1888635"/>
          </a:xfrm>
        </p:grpSpPr>
        <p:sp>
          <p:nvSpPr>
            <p:cNvPr id="16" name="Rectangle à coins arrondis 15"/>
            <p:cNvSpPr/>
            <p:nvPr/>
          </p:nvSpPr>
          <p:spPr>
            <a:xfrm>
              <a:off x="6365403" y="3863375"/>
              <a:ext cx="4964603" cy="1825156"/>
            </a:xfrm>
            <a:prstGeom prst="roundRect">
              <a:avLst/>
            </a:prstGeom>
            <a:solidFill>
              <a:schemeClr val="bg1"/>
            </a:solidFill>
            <a:ln>
              <a:solidFill>
                <a:srgbClr val="44A0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9" name="ZoneTexte 18"/>
            <p:cNvSpPr txBox="1"/>
            <p:nvPr/>
          </p:nvSpPr>
          <p:spPr>
            <a:xfrm>
              <a:off x="6446816" y="4024358"/>
              <a:ext cx="4672620" cy="1727652"/>
            </a:xfrm>
            <a:prstGeom prst="rect">
              <a:avLst/>
            </a:prstGeom>
            <a:noFill/>
          </p:spPr>
          <p:txBody>
            <a:bodyPr wrap="square" rtlCol="0">
              <a:spAutoFit/>
            </a:bodyPr>
            <a:lstStyle/>
            <a:p>
              <a:pPr marL="228600" lvl="0" indent="-228600" algn="just" defTabSz="914400">
                <a:lnSpc>
                  <a:spcPct val="90000"/>
                </a:lnSpc>
                <a:spcBef>
                  <a:spcPts val="1000"/>
                </a:spcBef>
                <a:buFont typeface="Wingdings" panose="05000000000000000000" pitchFamily="2" charset="2"/>
                <a:buChar char="Ø"/>
                <a:defRPr/>
              </a:pPr>
              <a:r>
                <a:rPr lang="fr-FR" sz="1400" dirty="0">
                  <a:latin typeface="Arial" panose="020B0604020202020204" pitchFamily="34" charset="0"/>
                  <a:cs typeface="Arial" panose="020B0604020202020204" pitchFamily="34" charset="0"/>
                </a:rPr>
                <a:t>Longueur </a:t>
              </a:r>
              <a:r>
                <a:rPr lang="fr-FR" sz="1400" dirty="0">
                  <a:solidFill>
                    <a:srgbClr val="222529"/>
                  </a:solidFill>
                  <a:latin typeface="Arial" panose="020B0604020202020204" pitchFamily="34" charset="0"/>
                  <a:cs typeface="Arial" panose="020B0604020202020204" pitchFamily="34" charset="0"/>
                </a:rPr>
                <a:t>: </a:t>
              </a:r>
              <a:r>
                <a:rPr lang="fr-FR" sz="1400" dirty="0">
                  <a:latin typeface="Arial" panose="020B0604020202020204" pitchFamily="34" charset="0"/>
                  <a:cs typeface="Arial" panose="020B0604020202020204" pitchFamily="34" charset="0"/>
                </a:rPr>
                <a:t>7,5 m - Largeur : 2,45 m - Hauteur 2,40 à 2,50 m</a:t>
              </a:r>
            </a:p>
            <a:p>
              <a:pPr marL="228600" lvl="0" indent="-228600" algn="just" defTabSz="914400">
                <a:lnSpc>
                  <a:spcPct val="90000"/>
                </a:lnSpc>
                <a:spcBef>
                  <a:spcPts val="1000"/>
                </a:spcBef>
                <a:buFont typeface="Wingdings" panose="05000000000000000000" pitchFamily="2" charset="2"/>
                <a:buChar char="Ø"/>
                <a:defRPr/>
              </a:pPr>
              <a:r>
                <a:rPr lang="fr-FR" sz="1400" dirty="0">
                  <a:solidFill>
                    <a:srgbClr val="222529"/>
                  </a:solidFill>
                  <a:latin typeface="Arial" panose="020B0604020202020204" pitchFamily="34" charset="0"/>
                  <a:cs typeface="Arial" panose="020B0604020202020204" pitchFamily="34" charset="0"/>
                </a:rPr>
                <a:t> Un porteur 12 T peut charger </a:t>
              </a:r>
              <a:r>
                <a:rPr lang="fr-FR" sz="1400" b="1" dirty="0">
                  <a:solidFill>
                    <a:srgbClr val="222529"/>
                  </a:solidFill>
                  <a:latin typeface="Arial" panose="020B0604020202020204" pitchFamily="34" charset="0"/>
                  <a:cs typeface="Arial" panose="020B0604020202020204" pitchFamily="34" charset="0"/>
                </a:rPr>
                <a:t>18 palettes </a:t>
              </a:r>
              <a:r>
                <a:rPr lang="fr-FR" sz="1400" dirty="0">
                  <a:solidFill>
                    <a:srgbClr val="222529"/>
                  </a:solidFill>
                  <a:latin typeface="Arial" panose="020B0604020202020204" pitchFamily="34" charset="0"/>
                  <a:cs typeface="Arial" panose="020B0604020202020204" pitchFamily="34" charset="0"/>
                </a:rPr>
                <a:t>80 x 120 ou </a:t>
              </a:r>
            </a:p>
            <a:p>
              <a:pPr lvl="0" algn="just" defTabSz="914400">
                <a:lnSpc>
                  <a:spcPct val="90000"/>
                </a:lnSpc>
                <a:defRPr/>
              </a:pPr>
              <a:r>
                <a:rPr lang="fr-FR" sz="1400" b="1" dirty="0">
                  <a:solidFill>
                    <a:srgbClr val="222529"/>
                  </a:solidFill>
                  <a:latin typeface="Arial" panose="020B0604020202020204" pitchFamily="34" charset="0"/>
                  <a:cs typeface="Arial" panose="020B0604020202020204" pitchFamily="34" charset="0"/>
                </a:rPr>
                <a:t>      14 palettes </a:t>
              </a:r>
              <a:r>
                <a:rPr lang="fr-FR" sz="1400" dirty="0">
                  <a:solidFill>
                    <a:srgbClr val="222529"/>
                  </a:solidFill>
                  <a:latin typeface="Arial" panose="020B0604020202020204" pitchFamily="34" charset="0"/>
                  <a:cs typeface="Arial" panose="020B0604020202020204" pitchFamily="34" charset="0"/>
                </a:rPr>
                <a:t>100 x 120 pour un volume moyen de 40 m3.</a:t>
              </a:r>
            </a:p>
            <a:p>
              <a:pPr marL="228600" indent="-228600" algn="just" defTabSz="914400">
                <a:lnSpc>
                  <a:spcPct val="90000"/>
                </a:lnSpc>
                <a:spcBef>
                  <a:spcPts val="1000"/>
                </a:spcBef>
                <a:buFont typeface="Wingdings" panose="05000000000000000000" pitchFamily="2" charset="2"/>
                <a:buChar char="Ø"/>
                <a:defRPr/>
              </a:pPr>
              <a:r>
                <a:rPr lang="fr-FR" sz="1400" dirty="0">
                  <a:solidFill>
                    <a:srgbClr val="222529"/>
                  </a:solidFill>
                  <a:latin typeface="Arial" panose="020B0604020202020204" pitchFamily="34" charset="0"/>
                  <a:cs typeface="Arial" panose="020B0604020202020204" pitchFamily="34" charset="0"/>
                </a:rPr>
                <a:t>Le porteur 12 tonnes est l’arme de distribution par excellence. C’est généralement le dernier moyen de transport lourd avant la catégorie transport léger.</a:t>
              </a:r>
            </a:p>
            <a:p>
              <a:endParaRPr lang="fr-FR" sz="1400" dirty="0"/>
            </a:p>
          </p:txBody>
        </p:sp>
      </p:grpSp>
      <p:sp>
        <p:nvSpPr>
          <p:cNvPr id="25" name="Rectangle à coins arrondis 24">
            <a:hlinkClick r:id="rId2" action="ppaction://hlinksldjump"/>
          </p:cNvPr>
          <p:cNvSpPr/>
          <p:nvPr/>
        </p:nvSpPr>
        <p:spPr>
          <a:xfrm>
            <a:off x="3809999" y="287169"/>
            <a:ext cx="4049196" cy="579623"/>
          </a:xfrm>
          <a:prstGeom prst="roundRect">
            <a:avLst/>
          </a:prstGeom>
          <a:solidFill>
            <a:srgbClr val="AED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p:cNvSpPr txBox="1"/>
          <p:nvPr/>
        </p:nvSpPr>
        <p:spPr>
          <a:xfrm>
            <a:off x="4116971" y="383637"/>
            <a:ext cx="3611098" cy="400110"/>
          </a:xfrm>
          <a:prstGeom prst="rect">
            <a:avLst/>
          </a:prstGeom>
          <a:noFill/>
        </p:spPr>
        <p:txBody>
          <a:bodyPr wrap="square" rtlCol="0">
            <a:spAutoFit/>
          </a:bodyPr>
          <a:lstStyle/>
          <a:p>
            <a:r>
              <a:rPr lang="fr-FR" sz="2000" b="1">
                <a:solidFill>
                  <a:schemeClr val="bg1"/>
                </a:solidFill>
                <a:latin typeface="Arial" panose="020B0604020202020204" pitchFamily="34" charset="0"/>
                <a:cs typeface="Arial" panose="020B0604020202020204" pitchFamily="34" charset="0"/>
              </a:rPr>
              <a:t>4 - Les moyens matériels </a:t>
            </a:r>
          </a:p>
        </p:txBody>
      </p:sp>
      <p:sp>
        <p:nvSpPr>
          <p:cNvPr id="15" name="ZoneTexte 14"/>
          <p:cNvSpPr txBox="1"/>
          <p:nvPr/>
        </p:nvSpPr>
        <p:spPr>
          <a:xfrm>
            <a:off x="1330130" y="6127987"/>
            <a:ext cx="1232190" cy="338554"/>
          </a:xfrm>
          <a:prstGeom prst="rect">
            <a:avLst/>
          </a:prstGeom>
          <a:noFill/>
        </p:spPr>
        <p:txBody>
          <a:bodyPr wrap="square" rtlCol="0">
            <a:spAutoFit/>
          </a:bodyPr>
          <a:lstStyle/>
          <a:p>
            <a:r>
              <a:rPr lang="fr-FR" sz="1600" b="1">
                <a:solidFill>
                  <a:schemeClr val="bg1"/>
                </a:solidFill>
                <a:latin typeface="Arial" panose="020B0604020202020204" pitchFamily="34" charset="0"/>
                <a:cs typeface="Arial" panose="020B0604020202020204" pitchFamily="34" charset="0"/>
              </a:rPr>
              <a:t>Précédent</a:t>
            </a:r>
          </a:p>
        </p:txBody>
      </p:sp>
      <p:sp>
        <p:nvSpPr>
          <p:cNvPr id="26" name="ZoneTexte 25"/>
          <p:cNvSpPr txBox="1"/>
          <p:nvPr/>
        </p:nvSpPr>
        <p:spPr>
          <a:xfrm>
            <a:off x="8714316" y="6124805"/>
            <a:ext cx="1061800" cy="338554"/>
          </a:xfrm>
          <a:prstGeom prst="rect">
            <a:avLst/>
          </a:prstGeom>
          <a:noFill/>
        </p:spPr>
        <p:txBody>
          <a:bodyPr wrap="square" rtlCol="0">
            <a:spAutoFit/>
          </a:bodyPr>
          <a:lstStyle/>
          <a:p>
            <a:r>
              <a:rPr lang="fr-FR" sz="1600" b="1">
                <a:solidFill>
                  <a:schemeClr val="bg1"/>
                </a:solidFill>
                <a:latin typeface="Arial" panose="020B0604020202020204" pitchFamily="34" charset="0"/>
                <a:cs typeface="Arial" panose="020B0604020202020204" pitchFamily="34" charset="0"/>
              </a:rPr>
              <a:t>Suivant</a:t>
            </a:r>
          </a:p>
        </p:txBody>
      </p:sp>
      <p:sp>
        <p:nvSpPr>
          <p:cNvPr id="6" name="Signe Plus 5">
            <a:extLst>
              <a:ext uri="{FF2B5EF4-FFF2-40B4-BE49-F238E27FC236}">
                <a16:creationId xmlns:a16="http://schemas.microsoft.com/office/drawing/2014/main" id="{689E86D8-3B0A-107B-2921-0511E813B6B1}"/>
              </a:ext>
            </a:extLst>
          </p:cNvPr>
          <p:cNvSpPr/>
          <p:nvPr/>
        </p:nvSpPr>
        <p:spPr>
          <a:xfrm>
            <a:off x="11903621" y="104686"/>
            <a:ext cx="205770" cy="183734"/>
          </a:xfrm>
          <a:prstGeom prst="mathPlus">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695553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1000" fill="hold"/>
                                        <p:tgtEl>
                                          <p:spTgt spid="22"/>
                                        </p:tgtEl>
                                        <p:attrNameLst>
                                          <p:attrName>ppt_x</p:attrName>
                                        </p:attrNameLst>
                                      </p:cBhvr>
                                      <p:tavLst>
                                        <p:tav tm="0">
                                          <p:val>
                                            <p:strVal val="#ppt_x"/>
                                          </p:val>
                                        </p:tav>
                                        <p:tav tm="100000">
                                          <p:val>
                                            <p:strVal val="#ppt_x"/>
                                          </p:val>
                                        </p:tav>
                                      </p:tavLst>
                                    </p:anim>
                                    <p:anim calcmode="lin" valueType="num">
                                      <p:cBhvr additive="base">
                                        <p:cTn id="12"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additive="base">
                                        <p:cTn id="21" dur="1000" fill="hold"/>
                                        <p:tgtEl>
                                          <p:spTgt spid="23"/>
                                        </p:tgtEl>
                                        <p:attrNameLst>
                                          <p:attrName>ppt_x</p:attrName>
                                        </p:attrNameLst>
                                      </p:cBhvr>
                                      <p:tavLst>
                                        <p:tav tm="0">
                                          <p:val>
                                            <p:strVal val="#ppt_x"/>
                                          </p:val>
                                        </p:tav>
                                        <p:tav tm="100000">
                                          <p:val>
                                            <p:strVal val="#ppt_x"/>
                                          </p:val>
                                        </p:tav>
                                      </p:tavLst>
                                    </p:anim>
                                    <p:anim calcmode="lin" valueType="num">
                                      <p:cBhvr additive="base">
                                        <p:cTn id="22"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1000" fill="hold"/>
                                        <p:tgtEl>
                                          <p:spTgt spid="21"/>
                                        </p:tgtEl>
                                        <p:attrNameLst>
                                          <p:attrName>ppt_x</p:attrName>
                                        </p:attrNameLst>
                                      </p:cBhvr>
                                      <p:tavLst>
                                        <p:tav tm="0">
                                          <p:val>
                                            <p:strVal val="#ppt_x"/>
                                          </p:val>
                                        </p:tav>
                                        <p:tav tm="100000">
                                          <p:val>
                                            <p:strVal val="#ppt_x"/>
                                          </p:val>
                                        </p:tav>
                                      </p:tavLst>
                                    </p:anim>
                                    <p:anim calcmode="lin" valueType="num">
                                      <p:cBhvr additive="base">
                                        <p:cTn id="28" dur="1000" fill="hold"/>
                                        <p:tgtEl>
                                          <p:spTgt spid="2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1000" fill="hold"/>
                                        <p:tgtEl>
                                          <p:spTgt spid="24"/>
                                        </p:tgtEl>
                                        <p:attrNameLst>
                                          <p:attrName>ppt_x</p:attrName>
                                        </p:attrNameLst>
                                      </p:cBhvr>
                                      <p:tavLst>
                                        <p:tav tm="0">
                                          <p:val>
                                            <p:strVal val="#ppt_x"/>
                                          </p:val>
                                        </p:tav>
                                        <p:tav tm="100000">
                                          <p:val>
                                            <p:strVal val="#ppt_x"/>
                                          </p:val>
                                        </p:tav>
                                      </p:tavLst>
                                    </p:anim>
                                    <p:anim calcmode="lin" valueType="num">
                                      <p:cBhvr additive="base">
                                        <p:cTn id="32"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a:hlinkClick r:id="rId2" action="ppaction://hlinksldjump"/>
          </p:cNvPr>
          <p:cNvSpPr/>
          <p:nvPr/>
        </p:nvSpPr>
        <p:spPr>
          <a:xfrm>
            <a:off x="1402571" y="5992852"/>
            <a:ext cx="1620000" cy="540000"/>
          </a:xfrm>
          <a:prstGeom prst="round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à coins arrondis 2">
            <a:hlinkClick r:id="rId3" action="ppaction://hlinksldjump"/>
          </p:cNvPr>
          <p:cNvSpPr/>
          <p:nvPr/>
        </p:nvSpPr>
        <p:spPr>
          <a:xfrm>
            <a:off x="8874084" y="5992852"/>
            <a:ext cx="1620000" cy="540000"/>
          </a:xfrm>
          <a:prstGeom prst="round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p:cNvSpPr txBox="1"/>
          <p:nvPr/>
        </p:nvSpPr>
        <p:spPr>
          <a:xfrm>
            <a:off x="4642791" y="5380280"/>
            <a:ext cx="2851085" cy="338554"/>
          </a:xfrm>
          <a:prstGeom prst="rect">
            <a:avLst/>
          </a:prstGeom>
          <a:noFill/>
          <a:ln>
            <a:solidFill>
              <a:srgbClr val="3AA9A5"/>
            </a:solidFill>
          </a:ln>
        </p:spPr>
        <p:txBody>
          <a:bodyPr wrap="square" rtlCol="0">
            <a:spAutoFit/>
          </a:bodyPr>
          <a:lstStyle/>
          <a:p>
            <a:r>
              <a:rPr lang="fr-FR" sz="1600" dirty="0"/>
              <a:t>      </a:t>
            </a:r>
            <a:r>
              <a:rPr lang="fr-FR" sz="1000" dirty="0">
                <a:latin typeface="Arial" panose="020B0604020202020204" pitchFamily="34" charset="0"/>
                <a:cs typeface="Arial" panose="020B0604020202020204" pitchFamily="34" charset="0"/>
              </a:rPr>
              <a:t>Source : Fraikin livre blanc énergies</a:t>
            </a:r>
          </a:p>
        </p:txBody>
      </p:sp>
      <p:pic>
        <p:nvPicPr>
          <p:cNvPr id="31" name="Image 30">
            <a:extLst>
              <a:ext uri="{FF2B5EF4-FFF2-40B4-BE49-F238E27FC236}">
                <a16:creationId xmlns:a16="http://schemas.microsoft.com/office/drawing/2014/main" id="{5EC7DC65-52A1-7153-E07A-0CFA6CCC06A3}"/>
              </a:ext>
            </a:extLst>
          </p:cNvPr>
          <p:cNvPicPr>
            <a:picLocks noChangeAspect="1"/>
          </p:cNvPicPr>
          <p:nvPr/>
        </p:nvPicPr>
        <p:blipFill>
          <a:blip r:embed="rId4"/>
          <a:stretch>
            <a:fillRect/>
          </a:stretch>
        </p:blipFill>
        <p:spPr>
          <a:xfrm rot="10800000">
            <a:off x="10807318" y="5249038"/>
            <a:ext cx="1899540" cy="1899540"/>
          </a:xfrm>
          <a:prstGeom prst="rect">
            <a:avLst/>
          </a:prstGeom>
        </p:spPr>
      </p:pic>
      <p:sp>
        <p:nvSpPr>
          <p:cNvPr id="4" name="Espace réservé du numéro de diapositive 3"/>
          <p:cNvSpPr>
            <a:spLocks noGrp="1"/>
          </p:cNvSpPr>
          <p:nvPr>
            <p:ph type="sldNum" sz="quarter" idx="4"/>
          </p:nvPr>
        </p:nvSpPr>
        <p:spPr>
          <a:xfrm>
            <a:off x="8507083" y="6357848"/>
            <a:ext cx="2743200" cy="365125"/>
          </a:xfrm>
        </p:spPr>
        <p:txBody>
          <a:bodyPr/>
          <a:lstStyle/>
          <a:p>
            <a:fld id="{4C4E8528-8995-41C5-85C7-06E3E0B70F35}" type="slidenum">
              <a:rPr lang="fr-FR" smtClean="0"/>
              <a:t>21</a:t>
            </a:fld>
            <a:endParaRPr lang="fr-FR"/>
          </a:p>
        </p:txBody>
      </p:sp>
      <p:sp>
        <p:nvSpPr>
          <p:cNvPr id="15" name="Rectangle à coins arrondis 14">
            <a:hlinkClick r:id="rId5" action="ppaction://hlinksldjump"/>
          </p:cNvPr>
          <p:cNvSpPr/>
          <p:nvPr/>
        </p:nvSpPr>
        <p:spPr>
          <a:xfrm>
            <a:off x="4026151" y="315046"/>
            <a:ext cx="3695666" cy="560085"/>
          </a:xfrm>
          <a:prstGeom prst="roundRect">
            <a:avLst/>
          </a:prstGeom>
          <a:solidFill>
            <a:srgbClr val="AED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4290094" y="365345"/>
            <a:ext cx="3312160" cy="400110"/>
          </a:xfrm>
          <a:prstGeom prst="rect">
            <a:avLst/>
          </a:prstGeom>
          <a:noFill/>
        </p:spPr>
        <p:txBody>
          <a:bodyPr wrap="square" rtlCol="0">
            <a:spAutoFit/>
          </a:bodyPr>
          <a:lstStyle/>
          <a:p>
            <a:r>
              <a:rPr lang="fr-FR" sz="2000" b="1">
                <a:solidFill>
                  <a:schemeClr val="bg1"/>
                </a:solidFill>
                <a:latin typeface="Arial" panose="020B0604020202020204" pitchFamily="34" charset="0"/>
                <a:cs typeface="Arial" panose="020B0604020202020204" pitchFamily="34" charset="0"/>
              </a:rPr>
              <a:t>4 - Les moyens matériels </a:t>
            </a:r>
          </a:p>
        </p:txBody>
      </p:sp>
      <p:sp>
        <p:nvSpPr>
          <p:cNvPr id="7" name="ZoneTexte 6"/>
          <p:cNvSpPr txBox="1"/>
          <p:nvPr/>
        </p:nvSpPr>
        <p:spPr>
          <a:xfrm>
            <a:off x="1654350" y="6085262"/>
            <a:ext cx="1513840" cy="338554"/>
          </a:xfrm>
          <a:prstGeom prst="rect">
            <a:avLst/>
          </a:prstGeom>
          <a:noFill/>
        </p:spPr>
        <p:txBody>
          <a:bodyPr wrap="square" rtlCol="0">
            <a:spAutoFit/>
          </a:bodyPr>
          <a:lstStyle/>
          <a:p>
            <a:r>
              <a:rPr lang="fr-FR" sz="1600" b="1">
                <a:solidFill>
                  <a:schemeClr val="bg1"/>
                </a:solidFill>
                <a:latin typeface="Arial" panose="020B0604020202020204" pitchFamily="34" charset="0"/>
                <a:cs typeface="Arial" panose="020B0604020202020204" pitchFamily="34" charset="0"/>
              </a:rPr>
              <a:t>Précédent</a:t>
            </a:r>
          </a:p>
        </p:txBody>
      </p:sp>
      <p:sp>
        <p:nvSpPr>
          <p:cNvPr id="9" name="ZoneTexte 8"/>
          <p:cNvSpPr txBox="1"/>
          <p:nvPr/>
        </p:nvSpPr>
        <p:spPr>
          <a:xfrm>
            <a:off x="9200470" y="6085262"/>
            <a:ext cx="1184880" cy="338554"/>
          </a:xfrm>
          <a:prstGeom prst="rect">
            <a:avLst/>
          </a:prstGeom>
          <a:noFill/>
        </p:spPr>
        <p:txBody>
          <a:bodyPr wrap="square" rtlCol="0">
            <a:spAutoFit/>
          </a:bodyPr>
          <a:lstStyle/>
          <a:p>
            <a:r>
              <a:rPr lang="fr-FR" sz="1600" b="1">
                <a:solidFill>
                  <a:schemeClr val="bg1"/>
                </a:solidFill>
                <a:latin typeface="Arial" panose="020B0604020202020204" pitchFamily="34" charset="0"/>
                <a:cs typeface="Arial" panose="020B0604020202020204" pitchFamily="34" charset="0"/>
              </a:rPr>
              <a:t>Suivant</a:t>
            </a:r>
          </a:p>
        </p:txBody>
      </p:sp>
      <p:grpSp>
        <p:nvGrpSpPr>
          <p:cNvPr id="20" name="Group 19">
            <a:extLst>
              <a:ext uri="{FF2B5EF4-FFF2-40B4-BE49-F238E27FC236}">
                <a16:creationId xmlns:a16="http://schemas.microsoft.com/office/drawing/2014/main" id="{056255EB-039F-8D7D-04A0-C407214B4EE8}"/>
              </a:ext>
            </a:extLst>
          </p:cNvPr>
          <p:cNvGrpSpPr/>
          <p:nvPr/>
        </p:nvGrpSpPr>
        <p:grpSpPr>
          <a:xfrm>
            <a:off x="1240092" y="1843043"/>
            <a:ext cx="3843672" cy="2814043"/>
            <a:chOff x="1240092" y="1843043"/>
            <a:chExt cx="3843672" cy="2814043"/>
          </a:xfrm>
        </p:grpSpPr>
        <p:pic>
          <p:nvPicPr>
            <p:cNvPr id="22" name="Image 21">
              <a:extLst>
                <a:ext uri="{FF2B5EF4-FFF2-40B4-BE49-F238E27FC236}">
                  <a16:creationId xmlns:a16="http://schemas.microsoft.com/office/drawing/2014/main" id="{081F35A2-A6F8-0DCC-96D6-8EA1D7CFACC0}"/>
                </a:ext>
              </a:extLst>
            </p:cNvPr>
            <p:cNvPicPr>
              <a:picLocks noChangeAspect="1"/>
            </p:cNvPicPr>
            <p:nvPr/>
          </p:nvPicPr>
          <p:blipFill>
            <a:blip r:embed="rId6"/>
            <a:stretch>
              <a:fillRect/>
            </a:stretch>
          </p:blipFill>
          <p:spPr>
            <a:xfrm>
              <a:off x="1350954" y="1982184"/>
              <a:ext cx="3641032" cy="2543196"/>
            </a:xfrm>
            <a:prstGeom prst="rect">
              <a:avLst/>
            </a:prstGeom>
          </p:spPr>
        </p:pic>
        <p:sp>
          <p:nvSpPr>
            <p:cNvPr id="17" name="Cadre 12">
              <a:extLst>
                <a:ext uri="{FF2B5EF4-FFF2-40B4-BE49-F238E27FC236}">
                  <a16:creationId xmlns:a16="http://schemas.microsoft.com/office/drawing/2014/main" id="{9ED89024-6DB3-0163-ECCF-1B337C8FEF5F}"/>
                </a:ext>
              </a:extLst>
            </p:cNvPr>
            <p:cNvSpPr/>
            <p:nvPr/>
          </p:nvSpPr>
          <p:spPr>
            <a:xfrm>
              <a:off x="1240092" y="1843043"/>
              <a:ext cx="3843672" cy="2814043"/>
            </a:xfrm>
            <a:prstGeom prst="frame">
              <a:avLst>
                <a:gd name="adj1" fmla="val 5065"/>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9" name="Group 28">
            <a:extLst>
              <a:ext uri="{FF2B5EF4-FFF2-40B4-BE49-F238E27FC236}">
                <a16:creationId xmlns:a16="http://schemas.microsoft.com/office/drawing/2014/main" id="{B53042C8-6B98-E11E-F0C8-B41074BFBB23}"/>
              </a:ext>
            </a:extLst>
          </p:cNvPr>
          <p:cNvGrpSpPr/>
          <p:nvPr/>
        </p:nvGrpSpPr>
        <p:grpSpPr>
          <a:xfrm>
            <a:off x="7098586" y="1843043"/>
            <a:ext cx="3932735" cy="2784356"/>
            <a:chOff x="7098586" y="1843043"/>
            <a:chExt cx="3932735" cy="2784356"/>
          </a:xfrm>
        </p:grpSpPr>
        <p:pic>
          <p:nvPicPr>
            <p:cNvPr id="23" name="Image 22">
              <a:extLst>
                <a:ext uri="{FF2B5EF4-FFF2-40B4-BE49-F238E27FC236}">
                  <a16:creationId xmlns:a16="http://schemas.microsoft.com/office/drawing/2014/main" id="{C31D4AAA-B8BA-8D7D-8428-A9175C433BE3}"/>
                </a:ext>
              </a:extLst>
            </p:cNvPr>
            <p:cNvPicPr>
              <a:picLocks noChangeAspect="1"/>
            </p:cNvPicPr>
            <p:nvPr/>
          </p:nvPicPr>
          <p:blipFill>
            <a:blip r:embed="rId7"/>
            <a:stretch>
              <a:fillRect/>
            </a:stretch>
          </p:blipFill>
          <p:spPr>
            <a:xfrm>
              <a:off x="7239662" y="1973874"/>
              <a:ext cx="3704023" cy="2561018"/>
            </a:xfrm>
            <a:prstGeom prst="rect">
              <a:avLst/>
            </a:prstGeom>
          </p:spPr>
        </p:pic>
        <p:sp>
          <p:nvSpPr>
            <p:cNvPr id="26" name="Cadre 12">
              <a:extLst>
                <a:ext uri="{FF2B5EF4-FFF2-40B4-BE49-F238E27FC236}">
                  <a16:creationId xmlns:a16="http://schemas.microsoft.com/office/drawing/2014/main" id="{52765AFA-B77E-2295-762E-B5A0F3497F48}"/>
                </a:ext>
              </a:extLst>
            </p:cNvPr>
            <p:cNvSpPr/>
            <p:nvPr/>
          </p:nvSpPr>
          <p:spPr>
            <a:xfrm>
              <a:off x="7098586" y="1843043"/>
              <a:ext cx="3932735" cy="2784356"/>
            </a:xfrm>
            <a:prstGeom prst="frame">
              <a:avLst>
                <a:gd name="adj1" fmla="val 5065"/>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2891631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a:hlinkClick r:id="rId2" action="ppaction://hlinksldjump"/>
          </p:cNvPr>
          <p:cNvSpPr/>
          <p:nvPr/>
        </p:nvSpPr>
        <p:spPr>
          <a:xfrm>
            <a:off x="1107046" y="5803678"/>
            <a:ext cx="1620000" cy="540000"/>
          </a:xfrm>
          <a:prstGeom prst="round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à coins arrondis 2">
            <a:hlinkClick r:id="rId3" action="ppaction://hlinksldjump"/>
          </p:cNvPr>
          <p:cNvSpPr/>
          <p:nvPr/>
        </p:nvSpPr>
        <p:spPr>
          <a:xfrm>
            <a:off x="8870982" y="5803678"/>
            <a:ext cx="1620000" cy="540000"/>
          </a:xfrm>
          <a:prstGeom prst="round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5EC7DC65-52A1-7153-E07A-0CFA6CCC06A3}"/>
              </a:ext>
            </a:extLst>
          </p:cNvPr>
          <p:cNvPicPr>
            <a:picLocks noChangeAspect="1"/>
          </p:cNvPicPr>
          <p:nvPr/>
        </p:nvPicPr>
        <p:blipFill>
          <a:blip r:embed="rId4"/>
          <a:stretch>
            <a:fillRect/>
          </a:stretch>
        </p:blipFill>
        <p:spPr>
          <a:xfrm rot="10800000">
            <a:off x="10807318" y="5013064"/>
            <a:ext cx="1899540" cy="1899540"/>
          </a:xfrm>
          <a:prstGeom prst="rect">
            <a:avLst/>
          </a:prstGeom>
        </p:spPr>
      </p:pic>
      <p:sp>
        <p:nvSpPr>
          <p:cNvPr id="4" name="Espace réservé du numéro de diapositive 3"/>
          <p:cNvSpPr>
            <a:spLocks noGrp="1"/>
          </p:cNvSpPr>
          <p:nvPr>
            <p:ph type="sldNum" sz="quarter" idx="4"/>
          </p:nvPr>
        </p:nvSpPr>
        <p:spPr>
          <a:xfrm>
            <a:off x="8610600" y="6416735"/>
            <a:ext cx="2743200" cy="365125"/>
          </a:xfrm>
        </p:spPr>
        <p:txBody>
          <a:bodyPr/>
          <a:lstStyle/>
          <a:p>
            <a:fld id="{4C4E8528-8995-41C5-85C7-06E3E0B70F35}" type="slidenum">
              <a:rPr lang="fr-FR" smtClean="0"/>
              <a:t>22</a:t>
            </a:fld>
            <a:endParaRPr lang="fr-FR"/>
          </a:p>
        </p:txBody>
      </p:sp>
      <p:sp>
        <p:nvSpPr>
          <p:cNvPr id="10" name="ZoneTexte 9"/>
          <p:cNvSpPr txBox="1"/>
          <p:nvPr/>
        </p:nvSpPr>
        <p:spPr>
          <a:xfrm>
            <a:off x="715215" y="1127219"/>
            <a:ext cx="5333017" cy="369332"/>
          </a:xfrm>
          <a:prstGeom prst="rect">
            <a:avLst/>
          </a:prstGeom>
          <a:noFill/>
        </p:spPr>
        <p:txBody>
          <a:bodyPr wrap="square" rtlCol="0">
            <a:spAutoFit/>
          </a:bodyPr>
          <a:lstStyle/>
          <a:p>
            <a:r>
              <a:rPr lang="fr-FR" sz="1800" b="1" dirty="0">
                <a:latin typeface="Arial" panose="020B0604020202020204" pitchFamily="34" charset="0"/>
                <a:cs typeface="Arial" panose="020B0604020202020204" pitchFamily="34" charset="0"/>
              </a:rPr>
              <a:t>Les véhicules utilitaires légers (VUL)</a:t>
            </a:r>
          </a:p>
        </p:txBody>
      </p:sp>
      <p:grpSp>
        <p:nvGrpSpPr>
          <p:cNvPr id="16" name="Groupe 15"/>
          <p:cNvGrpSpPr/>
          <p:nvPr/>
        </p:nvGrpSpPr>
        <p:grpSpPr>
          <a:xfrm>
            <a:off x="1138576" y="1749871"/>
            <a:ext cx="9352406" cy="3093446"/>
            <a:chOff x="1138576" y="1749871"/>
            <a:chExt cx="9352406" cy="3093446"/>
          </a:xfrm>
        </p:grpSpPr>
        <p:sp>
          <p:nvSpPr>
            <p:cNvPr id="7" name="Rectangle à coins arrondis 6"/>
            <p:cNvSpPr/>
            <p:nvPr/>
          </p:nvSpPr>
          <p:spPr>
            <a:xfrm>
              <a:off x="1138576" y="1749871"/>
              <a:ext cx="9352406" cy="3093446"/>
            </a:xfrm>
            <a:prstGeom prst="roundRect">
              <a:avLst/>
            </a:prstGeom>
            <a:solidFill>
              <a:schemeClr val="bg1"/>
            </a:solidFill>
            <a:ln>
              <a:solidFill>
                <a:srgbClr val="44A0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1000"/>
                </a:spcBef>
                <a:defRPr/>
              </a:pPr>
              <a:endParaRPr lang="fr-FR" sz="1400" u="sng">
                <a:solidFill>
                  <a:srgbClr val="222529"/>
                </a:solidFill>
                <a:latin typeface="Arial" panose="020B0604020202020204" pitchFamily="34" charset="0"/>
                <a:cs typeface="Arial" panose="020B0604020202020204" pitchFamily="34" charset="0"/>
              </a:endParaRPr>
            </a:p>
            <a:p>
              <a:pPr algn="just">
                <a:lnSpc>
                  <a:spcPct val="150000"/>
                </a:lnSpc>
                <a:spcBef>
                  <a:spcPts val="1000"/>
                </a:spcBef>
                <a:defRPr/>
              </a:pPr>
              <a:endParaRPr lang="fr-FR" sz="1400" u="sng">
                <a:solidFill>
                  <a:srgbClr val="222529"/>
                </a:solidFill>
                <a:latin typeface="Arial" panose="020B0604020202020204" pitchFamily="34" charset="0"/>
                <a:cs typeface="Arial" panose="020B0604020202020204" pitchFamily="34" charset="0"/>
              </a:endParaRPr>
            </a:p>
            <a:p>
              <a:pPr algn="just">
                <a:lnSpc>
                  <a:spcPct val="150000"/>
                </a:lnSpc>
                <a:spcBef>
                  <a:spcPts val="1000"/>
                </a:spcBef>
                <a:defRPr/>
              </a:pPr>
              <a:r>
                <a:rPr lang="fr-FR" sz="1400" u="sng">
                  <a:solidFill>
                    <a:srgbClr val="222529"/>
                  </a:solidFill>
                  <a:latin typeface="Arial" panose="020B0604020202020204" pitchFamily="34" charset="0"/>
                  <a:cs typeface="Arial" panose="020B0604020202020204" pitchFamily="34" charset="0"/>
                </a:rPr>
                <a:t>Dimensions extérieures d'un VL 20 m3</a:t>
              </a:r>
              <a:endParaRPr lang="fr-FR" sz="1400">
                <a:solidFill>
                  <a:srgbClr val="222529"/>
                </a:solidFill>
                <a:latin typeface="Arial" panose="020B0604020202020204" pitchFamily="34" charset="0"/>
                <a:cs typeface="Arial" panose="020B0604020202020204" pitchFamily="34" charset="0"/>
              </a:endParaRPr>
            </a:p>
            <a:p>
              <a:pPr marL="342900" marR="0" lvl="0" indent="-342900" algn="just" defTabSz="914400">
                <a:lnSpc>
                  <a:spcPct val="150000"/>
                </a:lnSpc>
                <a:spcBef>
                  <a:spcPts val="1000"/>
                </a:spcBef>
                <a:spcAft>
                  <a:spcPts val="0"/>
                </a:spcAft>
                <a:buClrTx/>
                <a:buSzTx/>
                <a:buFont typeface="Wingdings"/>
                <a:buChar char="Ø"/>
                <a:tabLst/>
                <a:defRPr/>
              </a:pPr>
              <a:r>
                <a:rPr lang="fr-FR" sz="1400">
                  <a:solidFill>
                    <a:srgbClr val="222529"/>
                  </a:solidFill>
                  <a:latin typeface="Arial" panose="020B0604020202020204" pitchFamily="34" charset="0"/>
                  <a:cs typeface="Arial" panose="020B0604020202020204" pitchFamily="34" charset="0"/>
                </a:rPr>
                <a:t>Longueur : </a:t>
              </a:r>
              <a:r>
                <a:rPr lang="fr-FR" sz="1400">
                  <a:solidFill>
                    <a:schemeClr val="tx1"/>
                  </a:solidFill>
                  <a:latin typeface="Arial" panose="020B0604020202020204" pitchFamily="34" charset="0"/>
                  <a:cs typeface="Arial" panose="020B0604020202020204" pitchFamily="34" charset="0"/>
                </a:rPr>
                <a:t>7 m - Largeur : 2,50 m - Hauteur 3,10 m</a:t>
              </a:r>
            </a:p>
            <a:p>
              <a:pPr algn="just">
                <a:lnSpc>
                  <a:spcPct val="150000"/>
                </a:lnSpc>
                <a:spcBef>
                  <a:spcPts val="1000"/>
                </a:spcBef>
                <a:defRPr/>
              </a:pPr>
              <a:r>
                <a:rPr lang="fr-FR" sz="1400" u="sng">
                  <a:solidFill>
                    <a:schemeClr val="tx1"/>
                  </a:solidFill>
                  <a:latin typeface="Arial" panose="020B0604020202020204" pitchFamily="34" charset="0"/>
                  <a:cs typeface="Arial" panose="020B0604020202020204" pitchFamily="34" charset="0"/>
                </a:rPr>
                <a:t>Dimensions intérieures d'un VL 20 m3</a:t>
              </a:r>
              <a:endParaRPr lang="fr-FR" sz="1400">
                <a:solidFill>
                  <a:schemeClr val="tx1"/>
                </a:solidFill>
                <a:latin typeface="Arial" panose="020B0604020202020204" pitchFamily="34" charset="0"/>
                <a:cs typeface="Arial" panose="020B0604020202020204" pitchFamily="34" charset="0"/>
              </a:endParaRPr>
            </a:p>
            <a:p>
              <a:pPr marL="342900" marR="0" lvl="0" indent="-342900" algn="just" defTabSz="914400">
                <a:lnSpc>
                  <a:spcPct val="150000"/>
                </a:lnSpc>
                <a:spcBef>
                  <a:spcPts val="1000"/>
                </a:spcBef>
                <a:spcAft>
                  <a:spcPts val="0"/>
                </a:spcAft>
                <a:buClrTx/>
                <a:buSzTx/>
                <a:buFont typeface="Wingdings"/>
                <a:buChar char="Ø"/>
                <a:tabLst/>
                <a:defRPr/>
              </a:pPr>
              <a:r>
                <a:rPr lang="fr-FR" sz="1400">
                  <a:solidFill>
                    <a:schemeClr val="tx1"/>
                  </a:solidFill>
                  <a:latin typeface="Arial" panose="020B0604020202020204" pitchFamily="34" charset="0"/>
                  <a:cs typeface="Arial" panose="020B0604020202020204" pitchFamily="34" charset="0"/>
                </a:rPr>
                <a:t>Longueur : 4.20 m - Largeur : 2,20 m - Hauteur 2,20 à 2,30 m</a:t>
              </a:r>
            </a:p>
          </p:txBody>
        </p:sp>
        <p:sp>
          <p:nvSpPr>
            <p:cNvPr id="11" name="ZoneTexte 10"/>
            <p:cNvSpPr txBox="1"/>
            <p:nvPr/>
          </p:nvSpPr>
          <p:spPr>
            <a:xfrm>
              <a:off x="1302686" y="1876121"/>
              <a:ext cx="8585593" cy="954107"/>
            </a:xfrm>
            <a:prstGeom prst="rect">
              <a:avLst/>
            </a:prstGeom>
            <a:noFill/>
          </p:spPr>
          <p:txBody>
            <a:bodyPr wrap="square" rtlCol="0">
              <a:spAutoFit/>
            </a:bodyPr>
            <a:lstStyle/>
            <a:p>
              <a:r>
                <a:rPr lang="fr-FR" sz="1400" dirty="0">
                  <a:solidFill>
                    <a:srgbClr val="222529"/>
                  </a:solidFill>
                  <a:latin typeface="Arial" panose="020B0604020202020204" pitchFamily="34" charset="0"/>
                  <a:cs typeface="Arial" panose="020B0604020202020204" pitchFamily="34" charset="0"/>
                </a:rPr>
                <a:t>Le VUL </a:t>
              </a:r>
              <a:r>
                <a:rPr lang="fr-FR" sz="1400" dirty="0">
                  <a:latin typeface="Arial" panose="020B0604020202020204" pitchFamily="34" charset="0"/>
                  <a:cs typeface="Arial" panose="020B0604020202020204" pitchFamily="34" charset="0"/>
                </a:rPr>
                <a:t>20m3 </a:t>
              </a:r>
              <a:r>
                <a:rPr lang="fr-FR" sz="1400" strike="sngStrike" dirty="0">
                  <a:latin typeface="Arial" panose="020B0604020202020204" pitchFamily="34" charset="0"/>
                  <a:cs typeface="Arial" panose="020B0604020202020204" pitchFamily="34" charset="0"/>
                </a:rPr>
                <a:t>   </a:t>
              </a:r>
              <a:r>
                <a:rPr lang="fr-FR" sz="1400" dirty="0">
                  <a:latin typeface="Arial" panose="020B0604020202020204" pitchFamily="34" charset="0"/>
                  <a:cs typeface="Arial" panose="020B0604020202020204" pitchFamily="34" charset="0"/>
                </a:rPr>
                <a:t>c'est un véhicule conçu pour être rapide et maniable. Il est majoritairement utilisé en agglomération pour les transports express, ou pour des transports régionaux proches et en agglomération. Il est capable de livrer presque partout. En contrepartie, il est contraint par </a:t>
              </a:r>
              <a:r>
                <a:rPr lang="fr-FR" sz="1400" dirty="0">
                  <a:solidFill>
                    <a:srgbClr val="222529"/>
                  </a:solidFill>
                  <a:latin typeface="Arial" panose="020B0604020202020204" pitchFamily="34" charset="0"/>
                  <a:cs typeface="Arial" panose="020B0604020202020204" pitchFamily="34" charset="0"/>
                </a:rPr>
                <a:t>sa faible capacité de charge utile : entre 700 et 1000 kg selon ses équipements (hayon, ...).</a:t>
              </a:r>
            </a:p>
          </p:txBody>
        </p:sp>
      </p:grpSp>
      <p:sp>
        <p:nvSpPr>
          <p:cNvPr id="12" name="Rectangle à coins arrondis 11">
            <a:hlinkClick r:id="rId5" action="ppaction://hlinksldjump"/>
          </p:cNvPr>
          <p:cNvSpPr/>
          <p:nvPr/>
        </p:nvSpPr>
        <p:spPr>
          <a:xfrm>
            <a:off x="4107672" y="306265"/>
            <a:ext cx="3786648" cy="560085"/>
          </a:xfrm>
          <a:prstGeom prst="roundRect">
            <a:avLst/>
          </a:prstGeom>
          <a:solidFill>
            <a:srgbClr val="AED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4371832" y="386254"/>
            <a:ext cx="3258328" cy="400110"/>
          </a:xfrm>
          <a:prstGeom prst="rect">
            <a:avLst/>
          </a:prstGeom>
          <a:noFill/>
        </p:spPr>
        <p:txBody>
          <a:bodyPr wrap="square" rtlCol="0">
            <a:spAutoFit/>
          </a:bodyPr>
          <a:lstStyle/>
          <a:p>
            <a:r>
              <a:rPr lang="fr-FR" sz="2000" b="1">
                <a:solidFill>
                  <a:schemeClr val="bg1"/>
                </a:solidFill>
                <a:latin typeface="Arial" panose="020B0604020202020204" pitchFamily="34" charset="0"/>
                <a:cs typeface="Arial" panose="020B0604020202020204" pitchFamily="34" charset="0"/>
              </a:rPr>
              <a:t>4 - Les moyens matériels</a:t>
            </a:r>
          </a:p>
        </p:txBody>
      </p:sp>
      <p:sp>
        <p:nvSpPr>
          <p:cNvPr id="8" name="ZoneTexte 7"/>
          <p:cNvSpPr txBox="1"/>
          <p:nvPr/>
        </p:nvSpPr>
        <p:spPr>
          <a:xfrm>
            <a:off x="1319873" y="5885966"/>
            <a:ext cx="1354898" cy="338554"/>
          </a:xfrm>
          <a:prstGeom prst="rect">
            <a:avLst/>
          </a:prstGeom>
          <a:noFill/>
        </p:spPr>
        <p:txBody>
          <a:bodyPr wrap="square" rtlCol="0">
            <a:spAutoFit/>
          </a:bodyPr>
          <a:lstStyle/>
          <a:p>
            <a:r>
              <a:rPr lang="fr-FR" sz="1600" b="1">
                <a:solidFill>
                  <a:schemeClr val="bg1"/>
                </a:solidFill>
                <a:latin typeface="Arial" panose="020B0604020202020204" pitchFamily="34" charset="0"/>
                <a:cs typeface="Arial" panose="020B0604020202020204" pitchFamily="34" charset="0"/>
              </a:rPr>
              <a:t>Précédent</a:t>
            </a:r>
          </a:p>
        </p:txBody>
      </p:sp>
      <p:sp>
        <p:nvSpPr>
          <p:cNvPr id="13" name="ZoneTexte 12"/>
          <p:cNvSpPr txBox="1"/>
          <p:nvPr/>
        </p:nvSpPr>
        <p:spPr>
          <a:xfrm>
            <a:off x="9256453" y="5885966"/>
            <a:ext cx="1076288" cy="338554"/>
          </a:xfrm>
          <a:prstGeom prst="rect">
            <a:avLst/>
          </a:prstGeom>
          <a:noFill/>
        </p:spPr>
        <p:txBody>
          <a:bodyPr wrap="square" rtlCol="0">
            <a:spAutoFit/>
          </a:bodyPr>
          <a:lstStyle/>
          <a:p>
            <a:r>
              <a:rPr lang="fr-FR" sz="1600" b="1" dirty="0">
                <a:solidFill>
                  <a:schemeClr val="bg1"/>
                </a:solidFill>
                <a:latin typeface="Arial" panose="020B0604020202020204" pitchFamily="34" charset="0"/>
                <a:cs typeface="Arial" panose="020B0604020202020204" pitchFamily="34" charset="0"/>
              </a:rPr>
              <a:t>Suivant</a:t>
            </a:r>
          </a:p>
        </p:txBody>
      </p:sp>
      <p:sp>
        <p:nvSpPr>
          <p:cNvPr id="9" name="Signe Plus 8">
            <a:extLst>
              <a:ext uri="{FF2B5EF4-FFF2-40B4-BE49-F238E27FC236}">
                <a16:creationId xmlns:a16="http://schemas.microsoft.com/office/drawing/2014/main" id="{4F6724E4-7C3C-F72B-425F-65525090F184}"/>
              </a:ext>
            </a:extLst>
          </p:cNvPr>
          <p:cNvSpPr/>
          <p:nvPr/>
        </p:nvSpPr>
        <p:spPr>
          <a:xfrm>
            <a:off x="11903621" y="104686"/>
            <a:ext cx="205770" cy="183734"/>
          </a:xfrm>
          <a:prstGeom prst="mathPlus">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30917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ppt_x"/>
                                          </p:val>
                                        </p:tav>
                                        <p:tav tm="100000">
                                          <p:val>
                                            <p:strVal val="#ppt_x"/>
                                          </p:val>
                                        </p:tav>
                                      </p:tavLst>
                                    </p:anim>
                                    <p:anim calcmode="lin" valueType="num">
                                      <p:cBhvr additive="base">
                                        <p:cTn id="12"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a:hlinkClick r:id="rId2" action="ppaction://hlinksldjump"/>
          </p:cNvPr>
          <p:cNvSpPr/>
          <p:nvPr/>
        </p:nvSpPr>
        <p:spPr>
          <a:xfrm>
            <a:off x="854894" y="5892274"/>
            <a:ext cx="1620000" cy="540000"/>
          </a:xfrm>
          <a:prstGeom prst="round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à coins arrondis 2">
            <a:hlinkClick r:id="rId3" action="ppaction://hlinksldjump"/>
          </p:cNvPr>
          <p:cNvSpPr/>
          <p:nvPr/>
        </p:nvSpPr>
        <p:spPr>
          <a:xfrm>
            <a:off x="8854388" y="5893360"/>
            <a:ext cx="1620000" cy="540000"/>
          </a:xfrm>
          <a:prstGeom prst="round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5EC7DC65-52A1-7153-E07A-0CFA6CCC06A3}"/>
              </a:ext>
            </a:extLst>
          </p:cNvPr>
          <p:cNvPicPr>
            <a:picLocks noChangeAspect="1"/>
          </p:cNvPicPr>
          <p:nvPr/>
        </p:nvPicPr>
        <p:blipFill>
          <a:blip r:embed="rId4"/>
          <a:stretch>
            <a:fillRect/>
          </a:stretch>
        </p:blipFill>
        <p:spPr>
          <a:xfrm rot="10800000">
            <a:off x="10807318" y="5013064"/>
            <a:ext cx="1899540" cy="1899540"/>
          </a:xfrm>
          <a:prstGeom prst="rect">
            <a:avLst/>
          </a:prstGeom>
        </p:spPr>
      </p:pic>
      <p:sp>
        <p:nvSpPr>
          <p:cNvPr id="4" name="Espace réservé du numéro de diapositive 3"/>
          <p:cNvSpPr>
            <a:spLocks noGrp="1"/>
          </p:cNvSpPr>
          <p:nvPr>
            <p:ph type="sldNum" sz="quarter" idx="4"/>
          </p:nvPr>
        </p:nvSpPr>
        <p:spPr>
          <a:xfrm>
            <a:off x="8610600" y="6416735"/>
            <a:ext cx="2743200" cy="365125"/>
          </a:xfrm>
        </p:spPr>
        <p:txBody>
          <a:bodyPr/>
          <a:lstStyle/>
          <a:p>
            <a:fld id="{4C4E8528-8995-41C5-85C7-06E3E0B70F35}" type="slidenum">
              <a:rPr lang="fr-FR" smtClean="0"/>
              <a:t>23</a:t>
            </a:fld>
            <a:endParaRPr lang="fr-FR"/>
          </a:p>
        </p:txBody>
      </p:sp>
      <p:grpSp>
        <p:nvGrpSpPr>
          <p:cNvPr id="20" name="Groupe 19"/>
          <p:cNvGrpSpPr/>
          <p:nvPr/>
        </p:nvGrpSpPr>
        <p:grpSpPr>
          <a:xfrm>
            <a:off x="1400075" y="1264412"/>
            <a:ext cx="1809314" cy="792068"/>
            <a:chOff x="1400075" y="1264412"/>
            <a:chExt cx="1809314" cy="792068"/>
          </a:xfrm>
        </p:grpSpPr>
        <p:sp>
          <p:nvSpPr>
            <p:cNvPr id="8" name="Rectangle à coins arrondis 7"/>
            <p:cNvSpPr/>
            <p:nvPr/>
          </p:nvSpPr>
          <p:spPr>
            <a:xfrm>
              <a:off x="1400075" y="1264412"/>
              <a:ext cx="1728000" cy="540000"/>
            </a:xfrm>
            <a:prstGeom prst="wedgeRoundRectCallout">
              <a:avLst>
                <a:gd name="adj1" fmla="val -31371"/>
                <a:gd name="adj2" fmla="val 82600"/>
                <a:gd name="adj3" fmla="val 16667"/>
              </a:avLst>
            </a:prstGeom>
            <a:solidFill>
              <a:schemeClr val="bg1"/>
            </a:solidFill>
            <a:ln>
              <a:solidFill>
                <a:srgbClr val="44A0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p:nvSpPr>
          <p:spPr>
            <a:xfrm>
              <a:off x="1400075" y="1348594"/>
              <a:ext cx="1809314" cy="707886"/>
            </a:xfrm>
            <a:prstGeom prst="rect">
              <a:avLst/>
            </a:prstGeom>
            <a:noFill/>
          </p:spPr>
          <p:txBody>
            <a:bodyPr wrap="square" rtlCol="0">
              <a:spAutoFit/>
            </a:bodyPr>
            <a:lstStyle/>
            <a:p>
              <a:pPr algn="ctr"/>
              <a:r>
                <a:rPr lang="fr-FR" sz="1600" b="1" dirty="0">
                  <a:latin typeface="Arial" panose="020B0604020202020204" pitchFamily="34" charset="0"/>
                  <a:cs typeface="Arial" panose="020B0604020202020204" pitchFamily="34" charset="0"/>
                </a:rPr>
                <a:t>Le GNV</a:t>
              </a:r>
              <a:endParaRPr lang="fr-FR" sz="1600" b="1" strike="sngStrike" dirty="0">
                <a:solidFill>
                  <a:srgbClr val="FF0000"/>
                </a:solidFill>
                <a:latin typeface="Arial" panose="020B0604020202020204" pitchFamily="34" charset="0"/>
                <a:cs typeface="Arial" panose="020B0604020202020204" pitchFamily="34" charset="0"/>
              </a:endParaRPr>
            </a:p>
            <a:p>
              <a:endParaRPr lang="fr-FR" dirty="0"/>
            </a:p>
          </p:txBody>
        </p:sp>
      </p:grpSp>
      <p:grpSp>
        <p:nvGrpSpPr>
          <p:cNvPr id="21" name="Groupe 20"/>
          <p:cNvGrpSpPr/>
          <p:nvPr/>
        </p:nvGrpSpPr>
        <p:grpSpPr>
          <a:xfrm>
            <a:off x="7372970" y="1264411"/>
            <a:ext cx="1728000" cy="540000"/>
            <a:chOff x="7372970" y="1264411"/>
            <a:chExt cx="1728000" cy="540000"/>
          </a:xfrm>
        </p:grpSpPr>
        <p:sp>
          <p:nvSpPr>
            <p:cNvPr id="10" name="Rectangle à coins arrondis 9"/>
            <p:cNvSpPr/>
            <p:nvPr/>
          </p:nvSpPr>
          <p:spPr>
            <a:xfrm>
              <a:off x="7372970" y="1264411"/>
              <a:ext cx="1728000" cy="540000"/>
            </a:xfrm>
            <a:prstGeom prst="wedgeRoundRectCallout">
              <a:avLst>
                <a:gd name="adj1" fmla="val -31371"/>
                <a:gd name="adj2" fmla="val 82600"/>
                <a:gd name="adj3" fmla="val 16667"/>
              </a:avLst>
            </a:prstGeom>
            <a:solidFill>
              <a:schemeClr val="bg1"/>
            </a:solidFill>
            <a:ln>
              <a:solidFill>
                <a:srgbClr val="44A0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p:cNvSpPr txBox="1"/>
            <p:nvPr/>
          </p:nvSpPr>
          <p:spPr>
            <a:xfrm>
              <a:off x="7586678" y="1264412"/>
              <a:ext cx="1314964" cy="466049"/>
            </a:xfrm>
            <a:prstGeom prst="rect">
              <a:avLst/>
            </a:prstGeom>
            <a:noFill/>
          </p:spPr>
          <p:txBody>
            <a:bodyPr wrap="square" rtlCol="0">
              <a:spAutoFit/>
            </a:bodyPr>
            <a:lstStyle/>
            <a:p>
              <a:r>
                <a:rPr lang="fr-FR" sz="1600" b="1" dirty="0">
                  <a:latin typeface="Arial" panose="020B0604020202020204" pitchFamily="34" charset="0"/>
                  <a:cs typeface="Arial" panose="020B0604020202020204" pitchFamily="34" charset="0"/>
                </a:rPr>
                <a:t>L’électrique</a:t>
              </a:r>
              <a:r>
                <a:rPr lang="fr-FR" dirty="0"/>
                <a:t> </a:t>
              </a:r>
            </a:p>
          </p:txBody>
        </p:sp>
      </p:grpSp>
      <p:grpSp>
        <p:nvGrpSpPr>
          <p:cNvPr id="28" name="Groupe 27"/>
          <p:cNvGrpSpPr/>
          <p:nvPr/>
        </p:nvGrpSpPr>
        <p:grpSpPr>
          <a:xfrm>
            <a:off x="481327" y="4135729"/>
            <a:ext cx="4320000" cy="1534275"/>
            <a:chOff x="462076" y="4266963"/>
            <a:chExt cx="4320000" cy="1534275"/>
          </a:xfrm>
        </p:grpSpPr>
        <p:sp>
          <p:nvSpPr>
            <p:cNvPr id="22" name="Rectangle 21"/>
            <p:cNvSpPr/>
            <p:nvPr/>
          </p:nvSpPr>
          <p:spPr>
            <a:xfrm>
              <a:off x="462076" y="4266963"/>
              <a:ext cx="4320000" cy="1534275"/>
            </a:xfrm>
            <a:prstGeom prst="rect">
              <a:avLst/>
            </a:prstGeom>
            <a:solidFill>
              <a:schemeClr val="bg1"/>
            </a:solidFill>
            <a:ln>
              <a:solidFill>
                <a:srgbClr val="44A0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4" name="ZoneTexte 23"/>
            <p:cNvSpPr txBox="1"/>
            <p:nvPr/>
          </p:nvSpPr>
          <p:spPr>
            <a:xfrm>
              <a:off x="599975" y="4455272"/>
              <a:ext cx="4049027" cy="954107"/>
            </a:xfrm>
            <a:prstGeom prst="rect">
              <a:avLst/>
            </a:prstGeom>
            <a:noFill/>
          </p:spPr>
          <p:txBody>
            <a:bodyPr wrap="square" rtlCol="0">
              <a:spAutoFit/>
            </a:bodyPr>
            <a:lstStyle/>
            <a:p>
              <a:pPr marL="285750" indent="-285750">
                <a:buFont typeface="Wingdings" panose="05000000000000000000" pitchFamily="2" charset="2"/>
                <a:buChar char="Ø"/>
              </a:pPr>
              <a:r>
                <a:rPr lang="fr-FR" sz="1400" dirty="0">
                  <a:latin typeface="Arial" panose="020B0604020202020204" pitchFamily="34" charset="0"/>
                  <a:cs typeface="Arial" panose="020B0604020202020204" pitchFamily="34" charset="0"/>
                </a:rPr>
                <a:t>Une offre de VUL GNV est développée chez de nombreux constructeurs</a:t>
              </a:r>
            </a:p>
            <a:p>
              <a:pPr marL="285750" indent="-285750">
                <a:buFont typeface="Wingdings" panose="05000000000000000000" pitchFamily="2" charset="2"/>
                <a:buChar char="Ø"/>
              </a:pPr>
              <a:r>
                <a:rPr lang="fr-FR" sz="1400" dirty="0">
                  <a:latin typeface="Arial" panose="020B0604020202020204" pitchFamily="34" charset="0"/>
                  <a:cs typeface="Arial" panose="020B0604020202020204" pitchFamily="34" charset="0"/>
                </a:rPr>
                <a:t>Un avitaillement en cours de développement</a:t>
              </a:r>
            </a:p>
            <a:p>
              <a:endParaRPr lang="fr-FR" sz="1400" dirty="0"/>
            </a:p>
          </p:txBody>
        </p:sp>
      </p:grpSp>
      <p:grpSp>
        <p:nvGrpSpPr>
          <p:cNvPr id="29" name="Groupe 28"/>
          <p:cNvGrpSpPr/>
          <p:nvPr/>
        </p:nvGrpSpPr>
        <p:grpSpPr>
          <a:xfrm>
            <a:off x="6267613" y="4140570"/>
            <a:ext cx="4320000" cy="1690845"/>
            <a:chOff x="6248362" y="4271804"/>
            <a:chExt cx="4320000" cy="1690845"/>
          </a:xfrm>
        </p:grpSpPr>
        <p:sp>
          <p:nvSpPr>
            <p:cNvPr id="23" name="Rectangle 22"/>
            <p:cNvSpPr/>
            <p:nvPr/>
          </p:nvSpPr>
          <p:spPr>
            <a:xfrm>
              <a:off x="6248362" y="4271804"/>
              <a:ext cx="4320000" cy="1534276"/>
            </a:xfrm>
            <a:prstGeom prst="rect">
              <a:avLst/>
            </a:prstGeom>
            <a:solidFill>
              <a:schemeClr val="bg1"/>
            </a:solidFill>
            <a:ln>
              <a:solidFill>
                <a:srgbClr val="44A0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5" name="ZoneTexte 24"/>
            <p:cNvSpPr txBox="1"/>
            <p:nvPr/>
          </p:nvSpPr>
          <p:spPr>
            <a:xfrm>
              <a:off x="6359315" y="4362211"/>
              <a:ext cx="4206429" cy="1600438"/>
            </a:xfrm>
            <a:prstGeom prst="rect">
              <a:avLst/>
            </a:prstGeom>
            <a:noFill/>
          </p:spPr>
          <p:txBody>
            <a:bodyPr wrap="square" rtlCol="0">
              <a:spAutoFit/>
            </a:bodyPr>
            <a:lstStyle/>
            <a:p>
              <a:pPr marL="285750" indent="-285750">
                <a:buFont typeface="Wingdings" panose="05000000000000000000" pitchFamily="2" charset="2"/>
                <a:buChar char="Ø"/>
              </a:pPr>
              <a:r>
                <a:rPr lang="fr-FR" sz="1400" dirty="0">
                  <a:latin typeface="Arial" panose="020B0604020202020204" pitchFamily="34" charset="0"/>
                  <a:cs typeface="Arial" panose="020B0604020202020204" pitchFamily="34" charset="0"/>
                </a:rPr>
                <a:t>Une gamme d'utilitaire électrique proposée par la majorité des constructeurs en forte croissance</a:t>
              </a:r>
            </a:p>
            <a:p>
              <a:pPr marL="285750" indent="-285750">
                <a:buFont typeface="Wingdings" panose="05000000000000000000" pitchFamily="2" charset="2"/>
                <a:buChar char="Ø"/>
              </a:pPr>
              <a:r>
                <a:rPr lang="fr-FR" sz="1400" dirty="0">
                  <a:latin typeface="Arial" panose="020B0604020202020204" pitchFamily="34" charset="0"/>
                  <a:cs typeface="Arial" panose="020B0604020202020204" pitchFamily="34" charset="0"/>
                </a:rPr>
                <a:t>Un travail sur l'autonomie  des batteries et les bornes de recharge de la part des constructeurs est opéré</a:t>
              </a:r>
            </a:p>
            <a:p>
              <a:endParaRPr lang="fr-FR" sz="1400" dirty="0"/>
            </a:p>
          </p:txBody>
        </p:sp>
      </p:grpSp>
      <p:sp>
        <p:nvSpPr>
          <p:cNvPr id="27" name="Rectangle à coins arrondis 26">
            <a:hlinkClick r:id="rId5" action="ppaction://hlinksldjump"/>
          </p:cNvPr>
          <p:cNvSpPr/>
          <p:nvPr/>
        </p:nvSpPr>
        <p:spPr>
          <a:xfrm>
            <a:off x="3652084" y="302761"/>
            <a:ext cx="3769012" cy="560085"/>
          </a:xfrm>
          <a:prstGeom prst="roundRect">
            <a:avLst/>
          </a:prstGeom>
          <a:solidFill>
            <a:srgbClr val="AED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3900830" y="382748"/>
            <a:ext cx="3271520" cy="400110"/>
          </a:xfrm>
          <a:prstGeom prst="rect">
            <a:avLst/>
          </a:prstGeom>
          <a:noFill/>
        </p:spPr>
        <p:txBody>
          <a:bodyPr wrap="square" rtlCol="0">
            <a:spAutoFit/>
          </a:bodyPr>
          <a:lstStyle/>
          <a:p>
            <a:r>
              <a:rPr lang="fr-FR" sz="2000" b="1">
                <a:solidFill>
                  <a:schemeClr val="bg1"/>
                </a:solidFill>
                <a:latin typeface="Arial" panose="020B0604020202020204" pitchFamily="34" charset="0"/>
                <a:cs typeface="Arial" panose="020B0604020202020204" pitchFamily="34" charset="0"/>
              </a:rPr>
              <a:t>4 - Les moyens matériels </a:t>
            </a:r>
          </a:p>
        </p:txBody>
      </p:sp>
      <p:sp>
        <p:nvSpPr>
          <p:cNvPr id="9" name="ZoneTexte 8"/>
          <p:cNvSpPr txBox="1"/>
          <p:nvPr/>
        </p:nvSpPr>
        <p:spPr>
          <a:xfrm>
            <a:off x="1061109" y="5992996"/>
            <a:ext cx="1202966" cy="338555"/>
          </a:xfrm>
          <a:prstGeom prst="rect">
            <a:avLst/>
          </a:prstGeom>
          <a:noFill/>
        </p:spPr>
        <p:txBody>
          <a:bodyPr wrap="square" rtlCol="0">
            <a:spAutoFit/>
          </a:bodyPr>
          <a:lstStyle/>
          <a:p>
            <a:r>
              <a:rPr lang="fr-FR" sz="1600" b="1">
                <a:solidFill>
                  <a:schemeClr val="bg1"/>
                </a:solidFill>
                <a:latin typeface="Arial" panose="020B0604020202020204" pitchFamily="34" charset="0"/>
                <a:cs typeface="Arial" panose="020B0604020202020204" pitchFamily="34" charset="0"/>
              </a:rPr>
              <a:t>Précédent</a:t>
            </a:r>
          </a:p>
        </p:txBody>
      </p:sp>
      <p:sp>
        <p:nvSpPr>
          <p:cNvPr id="19" name="ZoneTexte 18"/>
          <p:cNvSpPr txBox="1"/>
          <p:nvPr/>
        </p:nvSpPr>
        <p:spPr>
          <a:xfrm>
            <a:off x="9232555" y="5990901"/>
            <a:ext cx="1094986" cy="338554"/>
          </a:xfrm>
          <a:prstGeom prst="rect">
            <a:avLst/>
          </a:prstGeom>
          <a:noFill/>
        </p:spPr>
        <p:txBody>
          <a:bodyPr wrap="square" rtlCol="0">
            <a:spAutoFit/>
          </a:bodyPr>
          <a:lstStyle/>
          <a:p>
            <a:r>
              <a:rPr lang="fr-FR" sz="1600" b="1">
                <a:solidFill>
                  <a:schemeClr val="bg1"/>
                </a:solidFill>
                <a:latin typeface="Arial" panose="020B0604020202020204" pitchFamily="34" charset="0"/>
                <a:cs typeface="Arial" panose="020B0604020202020204" pitchFamily="34" charset="0"/>
              </a:rPr>
              <a:t>Suivant</a:t>
            </a:r>
          </a:p>
        </p:txBody>
      </p:sp>
      <p:sp>
        <p:nvSpPr>
          <p:cNvPr id="30" name="Signe Plus 29">
            <a:extLst>
              <a:ext uri="{FF2B5EF4-FFF2-40B4-BE49-F238E27FC236}">
                <a16:creationId xmlns:a16="http://schemas.microsoft.com/office/drawing/2014/main" id="{0770F38B-5D03-1EF1-546C-A17DD610F240}"/>
              </a:ext>
            </a:extLst>
          </p:cNvPr>
          <p:cNvSpPr/>
          <p:nvPr/>
        </p:nvSpPr>
        <p:spPr>
          <a:xfrm>
            <a:off x="11903621" y="104686"/>
            <a:ext cx="205770" cy="183734"/>
          </a:xfrm>
          <a:prstGeom prst="mathPlus">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4" name="Groupe 33">
            <a:extLst>
              <a:ext uri="{FF2B5EF4-FFF2-40B4-BE49-F238E27FC236}">
                <a16:creationId xmlns:a16="http://schemas.microsoft.com/office/drawing/2014/main" id="{D818E22B-30D8-C967-69A0-AF9EB96DCDB2}"/>
              </a:ext>
            </a:extLst>
          </p:cNvPr>
          <p:cNvGrpSpPr/>
          <p:nvPr/>
        </p:nvGrpSpPr>
        <p:grpSpPr>
          <a:xfrm>
            <a:off x="6708272" y="2353433"/>
            <a:ext cx="3302822" cy="1756165"/>
            <a:chOff x="6708272" y="2353433"/>
            <a:chExt cx="3302822" cy="1756165"/>
          </a:xfrm>
        </p:grpSpPr>
        <p:grpSp>
          <p:nvGrpSpPr>
            <p:cNvPr id="18" name="Groupe 17"/>
            <p:cNvGrpSpPr/>
            <p:nvPr/>
          </p:nvGrpSpPr>
          <p:grpSpPr>
            <a:xfrm>
              <a:off x="6708272" y="2353433"/>
              <a:ext cx="3071776" cy="1586927"/>
              <a:chOff x="6463548" y="3126657"/>
              <a:chExt cx="3071776" cy="1586927"/>
            </a:xfrm>
          </p:grpSpPr>
          <p:sp>
            <p:nvSpPr>
              <p:cNvPr id="15" name="Cadre 14"/>
              <p:cNvSpPr/>
              <p:nvPr/>
            </p:nvSpPr>
            <p:spPr>
              <a:xfrm>
                <a:off x="6463548" y="3126657"/>
                <a:ext cx="3071776" cy="1586927"/>
              </a:xfrm>
              <a:prstGeom prst="frame">
                <a:avLst>
                  <a:gd name="adj1" fmla="val 5065"/>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6" name="Image 15">
                <a:extLst>
                  <a:ext uri="{FF2B5EF4-FFF2-40B4-BE49-F238E27FC236}">
                    <a16:creationId xmlns:a16="http://schemas.microsoft.com/office/drawing/2014/main" id="{1B267344-BAF1-9947-FB13-7DF47E8503AA}"/>
                  </a:ext>
                </a:extLst>
              </p:cNvPr>
              <p:cNvPicPr>
                <a:picLocks noChangeAspect="1"/>
              </p:cNvPicPr>
              <p:nvPr/>
            </p:nvPicPr>
            <p:blipFill>
              <a:blip r:embed="rId6"/>
              <a:stretch>
                <a:fillRect/>
              </a:stretch>
            </p:blipFill>
            <p:spPr>
              <a:xfrm>
                <a:off x="6537389" y="3201619"/>
                <a:ext cx="2924094" cy="1437004"/>
              </a:xfrm>
              <a:prstGeom prst="rect">
                <a:avLst/>
              </a:prstGeom>
            </p:spPr>
          </p:pic>
        </p:grpSp>
        <p:sp>
          <p:nvSpPr>
            <p:cNvPr id="32" name="Rectangle 31">
              <a:extLst>
                <a:ext uri="{FF2B5EF4-FFF2-40B4-BE49-F238E27FC236}">
                  <a16:creationId xmlns:a16="http://schemas.microsoft.com/office/drawing/2014/main" id="{98EB0CA8-1D49-ECCD-38C7-E3B8DC45DBA1}"/>
                </a:ext>
              </a:extLst>
            </p:cNvPr>
            <p:cNvSpPr/>
            <p:nvPr/>
          </p:nvSpPr>
          <p:spPr>
            <a:xfrm rot="16200000">
              <a:off x="9220859" y="3319363"/>
              <a:ext cx="1341260" cy="23921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1000" dirty="0"/>
                <a:t>Copyright e-stock</a:t>
              </a:r>
            </a:p>
          </p:txBody>
        </p:sp>
      </p:grpSp>
      <p:grpSp>
        <p:nvGrpSpPr>
          <p:cNvPr id="26" name="Groupe 25">
            <a:extLst>
              <a:ext uri="{FF2B5EF4-FFF2-40B4-BE49-F238E27FC236}">
                <a16:creationId xmlns:a16="http://schemas.microsoft.com/office/drawing/2014/main" id="{CB9D7C5E-8049-0749-5D4C-50BD83ECE76E}"/>
              </a:ext>
            </a:extLst>
          </p:cNvPr>
          <p:cNvGrpSpPr/>
          <p:nvPr/>
        </p:nvGrpSpPr>
        <p:grpSpPr>
          <a:xfrm>
            <a:off x="1022377" y="2278472"/>
            <a:ext cx="3296219" cy="1782857"/>
            <a:chOff x="1022377" y="2278472"/>
            <a:chExt cx="3296219" cy="1782857"/>
          </a:xfrm>
        </p:grpSpPr>
        <p:grpSp>
          <p:nvGrpSpPr>
            <p:cNvPr id="31" name="Groupe 30"/>
            <p:cNvGrpSpPr/>
            <p:nvPr/>
          </p:nvGrpSpPr>
          <p:grpSpPr>
            <a:xfrm>
              <a:off x="1022377" y="2278472"/>
              <a:ext cx="3071776" cy="1586927"/>
              <a:chOff x="1022377" y="2278472"/>
              <a:chExt cx="3071776" cy="1586927"/>
            </a:xfrm>
          </p:grpSpPr>
          <p:grpSp>
            <p:nvGrpSpPr>
              <p:cNvPr id="17" name="Groupe 16"/>
              <p:cNvGrpSpPr/>
              <p:nvPr/>
            </p:nvGrpSpPr>
            <p:grpSpPr>
              <a:xfrm>
                <a:off x="1022377" y="2278472"/>
                <a:ext cx="3071776" cy="1586927"/>
                <a:chOff x="989930" y="3126658"/>
                <a:chExt cx="3071776" cy="1586927"/>
              </a:xfrm>
            </p:grpSpPr>
            <p:sp>
              <p:nvSpPr>
                <p:cNvPr id="13" name="Cadre 12"/>
                <p:cNvSpPr/>
                <p:nvPr/>
              </p:nvSpPr>
              <p:spPr>
                <a:xfrm>
                  <a:off x="989930" y="3126658"/>
                  <a:ext cx="3071776" cy="1586927"/>
                </a:xfrm>
                <a:prstGeom prst="frame">
                  <a:avLst>
                    <a:gd name="adj1" fmla="val 5065"/>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3DD49172-1B4D-D4EF-2682-BE7712EA5F27}"/>
                    </a:ext>
                  </a:extLst>
                </p:cNvPr>
                <p:cNvPicPr>
                  <a:picLocks noChangeAspect="1"/>
                </p:cNvPicPr>
                <p:nvPr/>
              </p:nvPicPr>
              <p:blipFill>
                <a:blip r:embed="rId7"/>
                <a:stretch>
                  <a:fillRect/>
                </a:stretch>
              </p:blipFill>
              <p:spPr>
                <a:xfrm>
                  <a:off x="1069737" y="3201619"/>
                  <a:ext cx="2924126" cy="1437004"/>
                </a:xfrm>
                <a:prstGeom prst="rect">
                  <a:avLst/>
                </a:prstGeom>
              </p:spPr>
            </p:pic>
          </p:grpSp>
          <p:sp>
            <p:nvSpPr>
              <p:cNvPr id="6" name="Rectangle 5"/>
              <p:cNvSpPr/>
              <p:nvPr/>
            </p:nvSpPr>
            <p:spPr>
              <a:xfrm rot="182489">
                <a:off x="1756460" y="3327230"/>
                <a:ext cx="1788255" cy="264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3" name="Rectangle 32">
              <a:extLst>
                <a:ext uri="{FF2B5EF4-FFF2-40B4-BE49-F238E27FC236}">
                  <a16:creationId xmlns:a16="http://schemas.microsoft.com/office/drawing/2014/main" id="{C95F660B-644D-1007-BE30-9B49D073E76F}"/>
                </a:ext>
              </a:extLst>
            </p:cNvPr>
            <p:cNvSpPr/>
            <p:nvPr/>
          </p:nvSpPr>
          <p:spPr>
            <a:xfrm rot="16200000">
              <a:off x="3528361" y="3271094"/>
              <a:ext cx="1341260" cy="23921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1000" dirty="0"/>
                <a:t>Copyright e-stock</a:t>
              </a:r>
            </a:p>
          </p:txBody>
        </p:sp>
      </p:grpSp>
    </p:spTree>
    <p:extLst>
      <p:ext uri="{BB962C8B-B14F-4D97-AF65-F5344CB8AC3E}">
        <p14:creationId xmlns:p14="http://schemas.microsoft.com/office/powerpoint/2010/main" val="1451561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1000" fill="hold"/>
                                        <p:tgtEl>
                                          <p:spTgt spid="28"/>
                                        </p:tgtEl>
                                        <p:attrNameLst>
                                          <p:attrName>ppt_x</p:attrName>
                                        </p:attrNameLst>
                                      </p:cBhvr>
                                      <p:tavLst>
                                        <p:tav tm="0">
                                          <p:val>
                                            <p:strVal val="#ppt_x"/>
                                          </p:val>
                                        </p:tav>
                                        <p:tav tm="100000">
                                          <p:val>
                                            <p:strVal val="#ppt_x"/>
                                          </p:val>
                                        </p:tav>
                                      </p:tavLst>
                                    </p:anim>
                                    <p:anim calcmode="lin" valueType="num">
                                      <p:cBhvr additive="base">
                                        <p:cTn id="12" dur="1000" fill="hold"/>
                                        <p:tgtEl>
                                          <p:spTgt spid="2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1000" fill="hold"/>
                                        <p:tgtEl>
                                          <p:spTgt spid="21"/>
                                        </p:tgtEl>
                                        <p:attrNameLst>
                                          <p:attrName>ppt_x</p:attrName>
                                        </p:attrNameLst>
                                      </p:cBhvr>
                                      <p:tavLst>
                                        <p:tav tm="0">
                                          <p:val>
                                            <p:strVal val="#ppt_x"/>
                                          </p:val>
                                        </p:tav>
                                        <p:tav tm="100000">
                                          <p:val>
                                            <p:strVal val="#ppt_x"/>
                                          </p:val>
                                        </p:tav>
                                      </p:tavLst>
                                    </p:anim>
                                    <p:anim calcmode="lin" valueType="num">
                                      <p:cBhvr additive="base">
                                        <p:cTn id="22" dur="1000" fill="hold"/>
                                        <p:tgtEl>
                                          <p:spTgt spid="2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additive="base">
                                        <p:cTn id="25" dur="500" fill="hold"/>
                                        <p:tgtEl>
                                          <p:spTgt spid="34"/>
                                        </p:tgtEl>
                                        <p:attrNameLst>
                                          <p:attrName>ppt_x</p:attrName>
                                        </p:attrNameLst>
                                      </p:cBhvr>
                                      <p:tavLst>
                                        <p:tav tm="0">
                                          <p:val>
                                            <p:strVal val="#ppt_x"/>
                                          </p:val>
                                        </p:tav>
                                        <p:tav tm="100000">
                                          <p:val>
                                            <p:strVal val="#ppt_x"/>
                                          </p:val>
                                        </p:tav>
                                      </p:tavLst>
                                    </p:anim>
                                    <p:anim calcmode="lin" valueType="num">
                                      <p:cBhvr additive="base">
                                        <p:cTn id="26" dur="500" fill="hold"/>
                                        <p:tgtEl>
                                          <p:spTgt spid="34"/>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additive="base">
                                        <p:cTn id="29" dur="1000" fill="hold"/>
                                        <p:tgtEl>
                                          <p:spTgt spid="29"/>
                                        </p:tgtEl>
                                        <p:attrNameLst>
                                          <p:attrName>ppt_x</p:attrName>
                                        </p:attrNameLst>
                                      </p:cBhvr>
                                      <p:tavLst>
                                        <p:tav tm="0">
                                          <p:val>
                                            <p:strVal val="#ppt_x"/>
                                          </p:val>
                                        </p:tav>
                                        <p:tav tm="100000">
                                          <p:val>
                                            <p:strVal val="#ppt_x"/>
                                          </p:val>
                                        </p:tav>
                                      </p:tavLst>
                                    </p:anim>
                                    <p:anim calcmode="lin" valueType="num">
                                      <p:cBhvr additive="base">
                                        <p:cTn id="30" dur="10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a:hlinkClick r:id="rId3" action="ppaction://hlinksldjump"/>
          </p:cNvPr>
          <p:cNvSpPr/>
          <p:nvPr/>
        </p:nvSpPr>
        <p:spPr>
          <a:xfrm>
            <a:off x="768133" y="5754528"/>
            <a:ext cx="1620000" cy="540000"/>
          </a:xfrm>
          <a:prstGeom prst="round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à coins arrondis 2">
            <a:hlinkClick r:id="rId4" action="ppaction://hlinksldjump"/>
          </p:cNvPr>
          <p:cNvSpPr/>
          <p:nvPr/>
        </p:nvSpPr>
        <p:spPr>
          <a:xfrm>
            <a:off x="8898959" y="5757230"/>
            <a:ext cx="1620000" cy="540000"/>
          </a:xfrm>
          <a:prstGeom prst="round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5EC7DC65-52A1-7153-E07A-0CFA6CCC06A3}"/>
              </a:ext>
            </a:extLst>
          </p:cNvPr>
          <p:cNvPicPr>
            <a:picLocks noChangeAspect="1"/>
          </p:cNvPicPr>
          <p:nvPr/>
        </p:nvPicPr>
        <p:blipFill>
          <a:blip r:embed="rId5"/>
          <a:stretch>
            <a:fillRect/>
          </a:stretch>
        </p:blipFill>
        <p:spPr>
          <a:xfrm rot="10800000">
            <a:off x="10807318" y="5013064"/>
            <a:ext cx="1899540" cy="1899540"/>
          </a:xfrm>
          <a:prstGeom prst="rect">
            <a:avLst/>
          </a:prstGeom>
        </p:spPr>
      </p:pic>
      <p:sp>
        <p:nvSpPr>
          <p:cNvPr id="4" name="Espace réservé du numéro de diapositive 3"/>
          <p:cNvSpPr>
            <a:spLocks noGrp="1"/>
          </p:cNvSpPr>
          <p:nvPr>
            <p:ph type="sldNum" sz="quarter" idx="4"/>
          </p:nvPr>
        </p:nvSpPr>
        <p:spPr>
          <a:xfrm>
            <a:off x="8610600" y="6396415"/>
            <a:ext cx="2743200" cy="365125"/>
          </a:xfrm>
        </p:spPr>
        <p:txBody>
          <a:bodyPr/>
          <a:lstStyle/>
          <a:p>
            <a:fld id="{4C4E8528-8995-41C5-85C7-06E3E0B70F35}" type="slidenum">
              <a:rPr lang="fr-FR" smtClean="0"/>
              <a:t>24</a:t>
            </a:fld>
            <a:endParaRPr lang="fr-FR"/>
          </a:p>
        </p:txBody>
      </p:sp>
      <p:sp>
        <p:nvSpPr>
          <p:cNvPr id="7" name="ZoneTexte 6"/>
          <p:cNvSpPr txBox="1"/>
          <p:nvPr/>
        </p:nvSpPr>
        <p:spPr>
          <a:xfrm>
            <a:off x="526272" y="1289140"/>
            <a:ext cx="3409827" cy="369332"/>
          </a:xfrm>
          <a:prstGeom prst="rect">
            <a:avLst/>
          </a:prstGeom>
          <a:noFill/>
        </p:spPr>
        <p:txBody>
          <a:bodyPr wrap="square" rtlCol="0">
            <a:spAutoFit/>
          </a:bodyPr>
          <a:lstStyle/>
          <a:p>
            <a:r>
              <a:rPr lang="fr-FR" sz="1800" b="1" dirty="0">
                <a:latin typeface="Arial" panose="020B0604020202020204" pitchFamily="34" charset="0"/>
                <a:cs typeface="Arial" panose="020B0604020202020204" pitchFamily="34" charset="0"/>
              </a:rPr>
              <a:t>Évolution des véhicules</a:t>
            </a:r>
          </a:p>
        </p:txBody>
      </p:sp>
      <p:grpSp>
        <p:nvGrpSpPr>
          <p:cNvPr id="10" name="Groupe 9"/>
          <p:cNvGrpSpPr/>
          <p:nvPr/>
        </p:nvGrpSpPr>
        <p:grpSpPr>
          <a:xfrm>
            <a:off x="5932294" y="1536944"/>
            <a:ext cx="5421506" cy="3239700"/>
            <a:chOff x="5932294" y="1401259"/>
            <a:chExt cx="5421506" cy="3239700"/>
          </a:xfrm>
        </p:grpSpPr>
        <p:sp>
          <p:nvSpPr>
            <p:cNvPr id="8" name="Cadre 7"/>
            <p:cNvSpPr/>
            <p:nvPr/>
          </p:nvSpPr>
          <p:spPr>
            <a:xfrm>
              <a:off x="5932294" y="1401259"/>
              <a:ext cx="5421506" cy="3239700"/>
            </a:xfrm>
            <a:prstGeom prst="frame">
              <a:avLst>
                <a:gd name="adj1" fmla="val 3787"/>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a:extLst>
                <a:ext uri="{FF2B5EF4-FFF2-40B4-BE49-F238E27FC236}">
                  <a16:creationId xmlns:a16="http://schemas.microsoft.com/office/drawing/2014/main" id="{40866B2E-7505-CFC6-D642-091BA7F551A1}"/>
                </a:ext>
              </a:extLst>
            </p:cNvPr>
            <p:cNvPicPr>
              <a:picLocks noChangeAspect="1"/>
            </p:cNvPicPr>
            <p:nvPr/>
          </p:nvPicPr>
          <p:blipFill>
            <a:blip r:embed="rId6"/>
            <a:stretch>
              <a:fillRect/>
            </a:stretch>
          </p:blipFill>
          <p:spPr>
            <a:xfrm>
              <a:off x="6017342" y="1484794"/>
              <a:ext cx="5291721" cy="3069508"/>
            </a:xfrm>
            <a:prstGeom prst="rect">
              <a:avLst/>
            </a:prstGeom>
          </p:spPr>
        </p:pic>
      </p:grpSp>
      <p:grpSp>
        <p:nvGrpSpPr>
          <p:cNvPr id="15" name="Groupe 14"/>
          <p:cNvGrpSpPr/>
          <p:nvPr/>
        </p:nvGrpSpPr>
        <p:grpSpPr>
          <a:xfrm>
            <a:off x="526272" y="2282501"/>
            <a:ext cx="3859691" cy="2012274"/>
            <a:chOff x="526272" y="2282501"/>
            <a:chExt cx="3859691" cy="2012274"/>
          </a:xfrm>
        </p:grpSpPr>
        <p:sp>
          <p:nvSpPr>
            <p:cNvPr id="13" name="Rectangle 12"/>
            <p:cNvSpPr/>
            <p:nvPr/>
          </p:nvSpPr>
          <p:spPr>
            <a:xfrm>
              <a:off x="553310" y="2282501"/>
              <a:ext cx="3832653" cy="1752658"/>
            </a:xfrm>
            <a:prstGeom prst="rect">
              <a:avLst/>
            </a:prstGeom>
            <a:solidFill>
              <a:schemeClr val="bg1"/>
            </a:solidFill>
            <a:ln>
              <a:solidFill>
                <a:srgbClr val="44A0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p:cNvSpPr txBox="1"/>
            <p:nvPr/>
          </p:nvSpPr>
          <p:spPr>
            <a:xfrm>
              <a:off x="526272" y="2478893"/>
              <a:ext cx="3832653" cy="1815882"/>
            </a:xfrm>
            <a:prstGeom prst="rect">
              <a:avLst/>
            </a:prstGeom>
            <a:noFill/>
          </p:spPr>
          <p:txBody>
            <a:bodyPr wrap="square" rtlCol="0">
              <a:spAutoFit/>
            </a:bodyPr>
            <a:lstStyle/>
            <a:p>
              <a:pPr marL="342900" indent="-342900">
                <a:buFont typeface="Wingdings" panose="05000000000000000000" pitchFamily="2" charset="2"/>
                <a:buChar char="Ø"/>
              </a:pPr>
              <a:r>
                <a:rPr lang="fr-FR" sz="1400" dirty="0">
                  <a:latin typeface="Arial" panose="020B0604020202020204" pitchFamily="34" charset="0"/>
                  <a:cs typeface="Arial" panose="020B0604020202020204" pitchFamily="34" charset="0"/>
                </a:rPr>
                <a:t>Transition vers des véhicules propres et moins bruyants</a:t>
              </a:r>
            </a:p>
            <a:p>
              <a:endParaRPr lang="fr-FR" sz="14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fr-FR" sz="1400" dirty="0">
                  <a:latin typeface="Arial" panose="020B0604020202020204" pitchFamily="34" charset="0"/>
                  <a:cs typeface="Arial" panose="020B0604020202020204" pitchFamily="34" charset="0"/>
                </a:rPr>
                <a:t>Peut s’opérer par une politique incitative d’avantages fiscaux, pour l’achat de véhicules électriques, GNV ou hybrides </a:t>
              </a:r>
            </a:p>
            <a:p>
              <a:endParaRPr lang="fr-FR" sz="1400" dirty="0">
                <a:latin typeface="Arial" panose="020B0604020202020204" pitchFamily="34" charset="0"/>
                <a:cs typeface="Arial" panose="020B0604020202020204" pitchFamily="34" charset="0"/>
              </a:endParaRPr>
            </a:p>
            <a:p>
              <a:endParaRPr lang="fr-FR" sz="1400" dirty="0">
                <a:latin typeface="Arial" panose="020B0604020202020204" pitchFamily="34" charset="0"/>
                <a:cs typeface="Arial" panose="020B0604020202020204" pitchFamily="34" charset="0"/>
              </a:endParaRPr>
            </a:p>
          </p:txBody>
        </p:sp>
      </p:grpSp>
      <p:sp>
        <p:nvSpPr>
          <p:cNvPr id="16" name="Rectangle à coins arrondis 15">
            <a:hlinkClick r:id="rId7" action="ppaction://hlinksldjump"/>
          </p:cNvPr>
          <p:cNvSpPr/>
          <p:nvPr/>
        </p:nvSpPr>
        <p:spPr>
          <a:xfrm>
            <a:off x="3953224" y="308258"/>
            <a:ext cx="3902586" cy="560085"/>
          </a:xfrm>
          <a:prstGeom prst="roundRect">
            <a:avLst/>
          </a:prstGeom>
          <a:solidFill>
            <a:srgbClr val="AED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p:nvSpPr>
        <p:spPr>
          <a:xfrm>
            <a:off x="4277771" y="386388"/>
            <a:ext cx="3309045" cy="400110"/>
          </a:xfrm>
          <a:prstGeom prst="rect">
            <a:avLst/>
          </a:prstGeom>
          <a:noFill/>
        </p:spPr>
        <p:txBody>
          <a:bodyPr wrap="square" rtlCol="0">
            <a:spAutoFit/>
          </a:bodyPr>
          <a:lstStyle/>
          <a:p>
            <a:r>
              <a:rPr lang="fr-FR" sz="2000" b="1">
                <a:solidFill>
                  <a:schemeClr val="bg1"/>
                </a:solidFill>
                <a:latin typeface="Arial" panose="020B0604020202020204" pitchFamily="34" charset="0"/>
                <a:cs typeface="Arial" panose="020B0604020202020204" pitchFamily="34" charset="0"/>
              </a:rPr>
              <a:t>4 - Les moyens matériels</a:t>
            </a:r>
          </a:p>
        </p:txBody>
      </p:sp>
      <p:sp>
        <p:nvSpPr>
          <p:cNvPr id="12" name="ZoneTexte 11"/>
          <p:cNvSpPr txBox="1"/>
          <p:nvPr/>
        </p:nvSpPr>
        <p:spPr>
          <a:xfrm>
            <a:off x="1026916" y="5855251"/>
            <a:ext cx="1180256" cy="338554"/>
          </a:xfrm>
          <a:prstGeom prst="rect">
            <a:avLst/>
          </a:prstGeom>
          <a:noFill/>
        </p:spPr>
        <p:txBody>
          <a:bodyPr wrap="square" rtlCol="0">
            <a:spAutoFit/>
          </a:bodyPr>
          <a:lstStyle/>
          <a:p>
            <a:r>
              <a:rPr lang="fr-FR" sz="1600" b="1">
                <a:solidFill>
                  <a:schemeClr val="bg1"/>
                </a:solidFill>
                <a:latin typeface="Arial" panose="020B0604020202020204" pitchFamily="34" charset="0"/>
                <a:cs typeface="Arial" panose="020B0604020202020204" pitchFamily="34" charset="0"/>
              </a:rPr>
              <a:t>Précédent</a:t>
            </a:r>
          </a:p>
        </p:txBody>
      </p:sp>
      <p:sp>
        <p:nvSpPr>
          <p:cNvPr id="17" name="ZoneTexte 16"/>
          <p:cNvSpPr txBox="1"/>
          <p:nvPr/>
        </p:nvSpPr>
        <p:spPr>
          <a:xfrm>
            <a:off x="9263989" y="5855251"/>
            <a:ext cx="1079126" cy="338554"/>
          </a:xfrm>
          <a:prstGeom prst="rect">
            <a:avLst/>
          </a:prstGeom>
          <a:noFill/>
        </p:spPr>
        <p:txBody>
          <a:bodyPr wrap="square" rtlCol="0">
            <a:spAutoFit/>
          </a:bodyPr>
          <a:lstStyle/>
          <a:p>
            <a:r>
              <a:rPr lang="fr-FR" sz="1600" b="1">
                <a:solidFill>
                  <a:schemeClr val="bg1"/>
                </a:solidFill>
                <a:latin typeface="Arial" panose="020B0604020202020204" pitchFamily="34" charset="0"/>
                <a:cs typeface="Arial" panose="020B0604020202020204" pitchFamily="34" charset="0"/>
              </a:rPr>
              <a:t>Suivant</a:t>
            </a:r>
          </a:p>
        </p:txBody>
      </p:sp>
      <p:sp>
        <p:nvSpPr>
          <p:cNvPr id="6" name="Signe Plus 5">
            <a:extLst>
              <a:ext uri="{FF2B5EF4-FFF2-40B4-BE49-F238E27FC236}">
                <a16:creationId xmlns:a16="http://schemas.microsoft.com/office/drawing/2014/main" id="{1E952C32-093B-6616-F937-23D78D402BF5}"/>
              </a:ext>
            </a:extLst>
          </p:cNvPr>
          <p:cNvSpPr/>
          <p:nvPr/>
        </p:nvSpPr>
        <p:spPr>
          <a:xfrm>
            <a:off x="11903621" y="104686"/>
            <a:ext cx="205770" cy="183734"/>
          </a:xfrm>
          <a:prstGeom prst="mathPlus">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777033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ppt_x"/>
                                          </p:val>
                                        </p:tav>
                                        <p:tav tm="100000">
                                          <p:val>
                                            <p:strVal val="#ppt_x"/>
                                          </p:val>
                                        </p:tav>
                                      </p:tavLst>
                                    </p:anim>
                                    <p:anim calcmode="lin" valueType="num">
                                      <p:cBhvr additive="base">
                                        <p:cTn id="12" dur="10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000" fill="hold"/>
                                        <p:tgtEl>
                                          <p:spTgt spid="10"/>
                                        </p:tgtEl>
                                        <p:attrNameLst>
                                          <p:attrName>ppt_x</p:attrName>
                                        </p:attrNameLst>
                                      </p:cBhvr>
                                      <p:tavLst>
                                        <p:tav tm="0">
                                          <p:val>
                                            <p:strVal val="#ppt_x"/>
                                          </p:val>
                                        </p:tav>
                                        <p:tav tm="100000">
                                          <p:val>
                                            <p:strVal val="#ppt_x"/>
                                          </p:val>
                                        </p:tav>
                                      </p:tavLst>
                                    </p:anim>
                                    <p:anim calcmode="lin" valueType="num">
                                      <p:cBhvr additive="base">
                                        <p:cTn id="16"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a:hlinkClick r:id="rId2" action="ppaction://hlinksldjump"/>
          </p:cNvPr>
          <p:cNvSpPr/>
          <p:nvPr/>
        </p:nvSpPr>
        <p:spPr>
          <a:xfrm>
            <a:off x="715530" y="5896392"/>
            <a:ext cx="1620000" cy="540000"/>
          </a:xfrm>
          <a:prstGeom prst="round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à coins arrondis 2">
            <a:hlinkClick r:id="rId3" action="ppaction://hlinksldjump"/>
          </p:cNvPr>
          <p:cNvSpPr/>
          <p:nvPr/>
        </p:nvSpPr>
        <p:spPr>
          <a:xfrm>
            <a:off x="8459470" y="5896392"/>
            <a:ext cx="1620000" cy="540000"/>
          </a:xfrm>
          <a:prstGeom prst="round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5EC7DC65-52A1-7153-E07A-0CFA6CCC06A3}"/>
              </a:ext>
            </a:extLst>
          </p:cNvPr>
          <p:cNvPicPr>
            <a:picLocks noChangeAspect="1"/>
          </p:cNvPicPr>
          <p:nvPr/>
        </p:nvPicPr>
        <p:blipFill>
          <a:blip r:embed="rId4"/>
          <a:stretch>
            <a:fillRect/>
          </a:stretch>
        </p:blipFill>
        <p:spPr>
          <a:xfrm rot="10800000">
            <a:off x="10807318" y="5001265"/>
            <a:ext cx="1899540" cy="1899540"/>
          </a:xfrm>
          <a:prstGeom prst="rect">
            <a:avLst/>
          </a:prstGeom>
        </p:spPr>
      </p:pic>
      <p:sp>
        <p:nvSpPr>
          <p:cNvPr id="4" name="Espace réservé du numéro de diapositive 3"/>
          <p:cNvSpPr>
            <a:spLocks noGrp="1"/>
          </p:cNvSpPr>
          <p:nvPr>
            <p:ph type="sldNum" sz="quarter" idx="4"/>
          </p:nvPr>
        </p:nvSpPr>
        <p:spPr>
          <a:xfrm>
            <a:off x="8610600" y="6416735"/>
            <a:ext cx="2743200" cy="365125"/>
          </a:xfrm>
        </p:spPr>
        <p:txBody>
          <a:bodyPr/>
          <a:lstStyle/>
          <a:p>
            <a:fld id="{4C4E8528-8995-41C5-85C7-06E3E0B70F35}" type="slidenum">
              <a:rPr lang="fr-FR" smtClean="0"/>
              <a:t>25</a:t>
            </a:fld>
            <a:endParaRPr lang="fr-FR"/>
          </a:p>
        </p:txBody>
      </p:sp>
      <p:sp>
        <p:nvSpPr>
          <p:cNvPr id="7" name="ZoneTexte 6"/>
          <p:cNvSpPr txBox="1"/>
          <p:nvPr/>
        </p:nvSpPr>
        <p:spPr>
          <a:xfrm>
            <a:off x="460150" y="1136247"/>
            <a:ext cx="3339035" cy="369332"/>
          </a:xfrm>
          <a:prstGeom prst="rect">
            <a:avLst/>
          </a:prstGeom>
          <a:noFill/>
        </p:spPr>
        <p:txBody>
          <a:bodyPr wrap="square" rtlCol="0">
            <a:spAutoFit/>
          </a:bodyPr>
          <a:lstStyle/>
          <a:p>
            <a:r>
              <a:rPr lang="fr-FR" sz="1800" b="1" dirty="0">
                <a:latin typeface="Arial" panose="020B0604020202020204" pitchFamily="34" charset="0"/>
                <a:cs typeface="Arial" panose="020B0604020202020204" pitchFamily="34" charset="0"/>
              </a:rPr>
              <a:t>Les véhicules électriques</a:t>
            </a:r>
          </a:p>
        </p:txBody>
      </p:sp>
      <p:pic>
        <p:nvPicPr>
          <p:cNvPr id="8" name="Image 7">
            <a:extLst>
              <a:ext uri="{FF2B5EF4-FFF2-40B4-BE49-F238E27FC236}">
                <a16:creationId xmlns:a16="http://schemas.microsoft.com/office/drawing/2014/main" id="{EC12D85E-C98C-B8B3-2E5A-B8169BE9DDBA}"/>
              </a:ext>
            </a:extLst>
          </p:cNvPr>
          <p:cNvPicPr>
            <a:picLocks noChangeAspect="1"/>
          </p:cNvPicPr>
          <p:nvPr/>
        </p:nvPicPr>
        <p:blipFill>
          <a:blip r:embed="rId5"/>
          <a:stretch>
            <a:fillRect/>
          </a:stretch>
        </p:blipFill>
        <p:spPr>
          <a:xfrm>
            <a:off x="10471072" y="1136247"/>
            <a:ext cx="1261981" cy="1261981"/>
          </a:xfrm>
          <a:prstGeom prst="rect">
            <a:avLst/>
          </a:prstGeom>
        </p:spPr>
      </p:pic>
      <p:grpSp>
        <p:nvGrpSpPr>
          <p:cNvPr id="23" name="Groupe 22"/>
          <p:cNvGrpSpPr/>
          <p:nvPr/>
        </p:nvGrpSpPr>
        <p:grpSpPr>
          <a:xfrm>
            <a:off x="2089299" y="2218157"/>
            <a:ext cx="2124000" cy="576000"/>
            <a:chOff x="1213791" y="2206389"/>
            <a:chExt cx="2124000" cy="576000"/>
          </a:xfrm>
        </p:grpSpPr>
        <p:sp>
          <p:nvSpPr>
            <p:cNvPr id="10" name="Ellipse 9"/>
            <p:cNvSpPr/>
            <p:nvPr/>
          </p:nvSpPr>
          <p:spPr>
            <a:xfrm>
              <a:off x="1213791" y="2206389"/>
              <a:ext cx="2124000" cy="576000"/>
            </a:xfrm>
            <a:prstGeom prst="ellipse">
              <a:avLst/>
            </a:prstGeom>
            <a:solidFill>
              <a:schemeClr val="bg1"/>
            </a:solidFill>
            <a:ln>
              <a:solidFill>
                <a:srgbClr val="44A0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p:cNvSpPr txBox="1"/>
            <p:nvPr/>
          </p:nvSpPr>
          <p:spPr>
            <a:xfrm>
              <a:off x="1705049" y="2325112"/>
              <a:ext cx="1439443" cy="338554"/>
            </a:xfrm>
            <a:prstGeom prst="rect">
              <a:avLst/>
            </a:prstGeom>
            <a:noFill/>
          </p:spPr>
          <p:txBody>
            <a:bodyPr wrap="square" rtlCol="0">
              <a:spAutoFit/>
            </a:bodyPr>
            <a:lstStyle/>
            <a:p>
              <a:r>
                <a:rPr lang="fr-FR" sz="1600" b="1">
                  <a:latin typeface="Arial" panose="020B0604020202020204" pitchFamily="34" charset="0"/>
                  <a:cs typeface="Arial" panose="020B0604020202020204" pitchFamily="34" charset="0"/>
                </a:rPr>
                <a:t>Avantages</a:t>
              </a:r>
            </a:p>
          </p:txBody>
        </p:sp>
      </p:grpSp>
      <p:grpSp>
        <p:nvGrpSpPr>
          <p:cNvPr id="26" name="Groupe 25"/>
          <p:cNvGrpSpPr/>
          <p:nvPr/>
        </p:nvGrpSpPr>
        <p:grpSpPr>
          <a:xfrm>
            <a:off x="7697393" y="2218157"/>
            <a:ext cx="2124000" cy="576000"/>
            <a:chOff x="7697393" y="2218157"/>
            <a:chExt cx="2124000" cy="576000"/>
          </a:xfrm>
        </p:grpSpPr>
        <p:sp>
          <p:nvSpPr>
            <p:cNvPr id="12" name="Ellipse 11"/>
            <p:cNvSpPr/>
            <p:nvPr/>
          </p:nvSpPr>
          <p:spPr>
            <a:xfrm>
              <a:off x="7697393" y="2218157"/>
              <a:ext cx="2124000" cy="576000"/>
            </a:xfrm>
            <a:prstGeom prst="ellipse">
              <a:avLst/>
            </a:prstGeom>
            <a:solidFill>
              <a:schemeClr val="bg1"/>
            </a:solidFill>
            <a:ln>
              <a:solidFill>
                <a:srgbClr val="44A0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p:cNvSpPr txBox="1"/>
            <p:nvPr/>
          </p:nvSpPr>
          <p:spPr>
            <a:xfrm>
              <a:off x="7988218" y="2263557"/>
              <a:ext cx="1562838" cy="461665"/>
            </a:xfrm>
            <a:prstGeom prst="rect">
              <a:avLst/>
            </a:prstGeom>
            <a:noFill/>
          </p:spPr>
          <p:txBody>
            <a:bodyPr wrap="square" rtlCol="0">
              <a:spAutoFit/>
            </a:bodyPr>
            <a:lstStyle/>
            <a:p>
              <a:r>
                <a:rPr lang="fr-FR" sz="1600" b="1">
                  <a:latin typeface="Arial" panose="020B0604020202020204" pitchFamily="34" charset="0"/>
                  <a:cs typeface="Arial" panose="020B0604020202020204" pitchFamily="34" charset="0"/>
                </a:rPr>
                <a:t>Inconvénients</a:t>
              </a:r>
              <a:r>
                <a:rPr lang="fr-FR"/>
                <a:t> </a:t>
              </a:r>
            </a:p>
          </p:txBody>
        </p:sp>
      </p:grpSp>
      <p:grpSp>
        <p:nvGrpSpPr>
          <p:cNvPr id="27" name="Groupe 26"/>
          <p:cNvGrpSpPr/>
          <p:nvPr/>
        </p:nvGrpSpPr>
        <p:grpSpPr>
          <a:xfrm>
            <a:off x="593763" y="3248606"/>
            <a:ext cx="4878000" cy="1752658"/>
            <a:chOff x="593763" y="3248606"/>
            <a:chExt cx="4878000" cy="1584215"/>
          </a:xfrm>
        </p:grpSpPr>
        <p:sp>
          <p:nvSpPr>
            <p:cNvPr id="16" name="Rectangle 15"/>
            <p:cNvSpPr/>
            <p:nvPr/>
          </p:nvSpPr>
          <p:spPr>
            <a:xfrm>
              <a:off x="593763" y="3248606"/>
              <a:ext cx="4878000" cy="1584215"/>
            </a:xfrm>
            <a:prstGeom prst="rect">
              <a:avLst/>
            </a:prstGeom>
            <a:solidFill>
              <a:schemeClr val="bg1"/>
            </a:solidFill>
            <a:ln>
              <a:solidFill>
                <a:srgbClr val="44A0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p:cNvSpPr txBox="1"/>
            <p:nvPr/>
          </p:nvSpPr>
          <p:spPr>
            <a:xfrm>
              <a:off x="645015" y="3336515"/>
              <a:ext cx="4758258" cy="1384995"/>
            </a:xfrm>
            <a:prstGeom prst="rect">
              <a:avLst/>
            </a:prstGeom>
            <a:noFill/>
          </p:spPr>
          <p:txBody>
            <a:bodyPr wrap="square" rtlCol="0">
              <a:spAutoFit/>
            </a:bodyPr>
            <a:lstStyle/>
            <a:p>
              <a:pPr marL="285750" indent="-285750">
                <a:buFont typeface="Wingdings" panose="05000000000000000000" pitchFamily="2" charset="2"/>
                <a:buChar char="Ø"/>
              </a:pPr>
              <a:r>
                <a:rPr lang="fr-FR" sz="1400" dirty="0">
                  <a:latin typeface="Arial" panose="020B0604020202020204" pitchFamily="34" charset="0"/>
                  <a:cs typeface="Arial" panose="020B0604020202020204" pitchFamily="34" charset="0"/>
                </a:rPr>
                <a:t>Intéressant pour la livraison des colis en ville</a:t>
              </a:r>
            </a:p>
            <a:p>
              <a:pPr marL="285750" indent="-285750">
                <a:buFont typeface="Wingdings" panose="05000000000000000000" pitchFamily="2" charset="2"/>
                <a:buChar char="Ø"/>
              </a:pPr>
              <a:r>
                <a:rPr lang="fr-FR" sz="1400" dirty="0">
                  <a:latin typeface="Arial" panose="020B0604020202020204" pitchFamily="34" charset="0"/>
                  <a:cs typeface="Arial" panose="020B0604020202020204" pitchFamily="34" charset="0"/>
                </a:rPr>
                <a:t>Pas de bruit </a:t>
              </a:r>
            </a:p>
            <a:p>
              <a:pPr marL="285750" indent="-285750">
                <a:buFont typeface="Wingdings" panose="05000000000000000000" pitchFamily="2" charset="2"/>
                <a:buChar char="Ø"/>
              </a:pPr>
              <a:r>
                <a:rPr lang="fr-FR" sz="1400" dirty="0">
                  <a:latin typeface="Arial" panose="020B0604020202020204" pitchFamily="34" charset="0"/>
                  <a:cs typeface="Arial" panose="020B0604020202020204" pitchFamily="34" charset="0"/>
                </a:rPr>
                <a:t>Pas de pollution</a:t>
              </a:r>
            </a:p>
            <a:p>
              <a:pPr marL="285750" indent="-285750">
                <a:buFont typeface="Wingdings" panose="05000000000000000000" pitchFamily="2" charset="2"/>
                <a:buChar char="Ø"/>
              </a:pPr>
              <a:r>
                <a:rPr lang="fr-FR" sz="1400" dirty="0">
                  <a:latin typeface="Arial" panose="020B0604020202020204" pitchFamily="34" charset="0"/>
                  <a:cs typeface="Arial" panose="020B0604020202020204" pitchFamily="34" charset="0"/>
                </a:rPr>
                <a:t>Coût variable du carburant maitrisé</a:t>
              </a:r>
            </a:p>
            <a:p>
              <a:pPr marL="285750" indent="-285750">
                <a:buFont typeface="Wingdings" panose="05000000000000000000" pitchFamily="2" charset="2"/>
                <a:buChar char="Ø"/>
              </a:pPr>
              <a:r>
                <a:rPr lang="fr-FR" sz="1400" dirty="0">
                  <a:latin typeface="Arial" panose="020B0604020202020204" pitchFamily="34" charset="0"/>
                  <a:cs typeface="Arial" panose="020B0604020202020204" pitchFamily="34" charset="0"/>
                </a:rPr>
                <a:t>Peu de frais de maintenance</a:t>
              </a:r>
            </a:p>
            <a:p>
              <a:endParaRPr lang="fr-FR" sz="1400" dirty="0">
                <a:latin typeface="Arial" panose="020B0604020202020204" pitchFamily="34" charset="0"/>
                <a:cs typeface="Arial" panose="020B0604020202020204" pitchFamily="34" charset="0"/>
              </a:endParaRPr>
            </a:p>
          </p:txBody>
        </p:sp>
      </p:grpSp>
      <p:grpSp>
        <p:nvGrpSpPr>
          <p:cNvPr id="28" name="Groupe 27"/>
          <p:cNvGrpSpPr/>
          <p:nvPr/>
        </p:nvGrpSpPr>
        <p:grpSpPr>
          <a:xfrm>
            <a:off x="6475616" y="3248606"/>
            <a:ext cx="4878184" cy="1752658"/>
            <a:chOff x="6475616" y="3248606"/>
            <a:chExt cx="4878184" cy="1752658"/>
          </a:xfrm>
        </p:grpSpPr>
        <p:sp>
          <p:nvSpPr>
            <p:cNvPr id="18" name="Rectangle 17"/>
            <p:cNvSpPr/>
            <p:nvPr/>
          </p:nvSpPr>
          <p:spPr>
            <a:xfrm>
              <a:off x="6475616" y="3248606"/>
              <a:ext cx="4878184" cy="1752658"/>
            </a:xfrm>
            <a:prstGeom prst="rect">
              <a:avLst/>
            </a:prstGeom>
            <a:solidFill>
              <a:schemeClr val="bg1"/>
            </a:solidFill>
            <a:ln>
              <a:solidFill>
                <a:srgbClr val="44A0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p:cNvSpPr txBox="1"/>
            <p:nvPr/>
          </p:nvSpPr>
          <p:spPr>
            <a:xfrm>
              <a:off x="6505124" y="3348108"/>
              <a:ext cx="4667181" cy="1600438"/>
            </a:xfrm>
            <a:prstGeom prst="rect">
              <a:avLst/>
            </a:prstGeom>
            <a:noFill/>
          </p:spPr>
          <p:txBody>
            <a:bodyPr wrap="square" rtlCol="0">
              <a:spAutoFit/>
            </a:bodyPr>
            <a:lstStyle/>
            <a:p>
              <a:pPr marL="342900" indent="-342900">
                <a:buFont typeface="Wingdings" panose="05000000000000000000" pitchFamily="2" charset="2"/>
                <a:buChar char="Ø"/>
              </a:pPr>
              <a:r>
                <a:rPr lang="fr-FR" sz="1400" dirty="0">
                  <a:latin typeface="Arial" panose="020B0604020202020204" pitchFamily="34" charset="0"/>
                  <a:cs typeface="Arial" panose="020B0604020202020204" pitchFamily="34" charset="0"/>
                </a:rPr>
                <a:t>Coût à l’achat du véhicule (20 à 40 % plus cher </a:t>
              </a:r>
            </a:p>
            <a:p>
              <a:r>
                <a:rPr lang="fr-FR" sz="1400" dirty="0">
                  <a:latin typeface="Arial" panose="020B0604020202020204" pitchFamily="34" charset="0"/>
                  <a:cs typeface="Arial" panose="020B0604020202020204" pitchFamily="34" charset="0"/>
                </a:rPr>
                <a:t>       que le diesel) et à l’installations des infrastructures </a:t>
              </a:r>
            </a:p>
            <a:p>
              <a:r>
                <a:rPr lang="fr-FR" sz="1400" dirty="0">
                  <a:latin typeface="Arial" panose="020B0604020202020204" pitchFamily="34" charset="0"/>
                  <a:cs typeface="Arial" panose="020B0604020202020204" pitchFamily="34" charset="0"/>
                </a:rPr>
                <a:t>       de recharges</a:t>
              </a:r>
            </a:p>
            <a:p>
              <a:pPr marL="342900" indent="-342900">
                <a:buFont typeface="Wingdings" panose="05000000000000000000" pitchFamily="2" charset="2"/>
                <a:buChar char="Ø"/>
              </a:pPr>
              <a:r>
                <a:rPr lang="fr-FR" sz="1400" dirty="0">
                  <a:latin typeface="Arial" panose="020B0604020202020204" pitchFamily="34" charset="0"/>
                  <a:cs typeface="Arial" panose="020B0604020202020204" pitchFamily="34" charset="0"/>
                </a:rPr>
                <a:t>Autonomie faible (150 à 350 km)</a:t>
              </a:r>
            </a:p>
            <a:p>
              <a:pPr marL="342900" indent="-342900">
                <a:buFont typeface="Wingdings" panose="05000000000000000000" pitchFamily="2" charset="2"/>
                <a:buChar char="Ø"/>
              </a:pPr>
              <a:r>
                <a:rPr lang="fr-FR" sz="1400" dirty="0">
                  <a:latin typeface="Arial" panose="020B0604020202020204" pitchFamily="34" charset="0"/>
                  <a:cs typeface="Arial" panose="020B0604020202020204" pitchFamily="34" charset="0"/>
                </a:rPr>
                <a:t>Durée de chargement des batteries (bornes </a:t>
              </a:r>
            </a:p>
            <a:p>
              <a:r>
                <a:rPr lang="fr-FR" sz="1400" dirty="0">
                  <a:latin typeface="Arial" panose="020B0604020202020204" pitchFamily="34" charset="0"/>
                  <a:cs typeface="Arial" panose="020B0604020202020204" pitchFamily="34" charset="0"/>
                </a:rPr>
                <a:t>       de recharge encore insuffisantes)</a:t>
              </a:r>
            </a:p>
            <a:p>
              <a:pPr marL="342900" indent="-342900">
                <a:buFont typeface="Wingdings" panose="05000000000000000000" pitchFamily="2" charset="2"/>
                <a:buChar char="Ø"/>
              </a:pPr>
              <a:r>
                <a:rPr lang="fr-FR" sz="1400" dirty="0">
                  <a:latin typeface="Arial" panose="020B0604020202020204" pitchFamily="34" charset="0"/>
                  <a:cs typeface="Arial" panose="020B0604020202020204" pitchFamily="34" charset="0"/>
                </a:rPr>
                <a:t>Charge utile dégradée (poids des batteries)</a:t>
              </a:r>
            </a:p>
          </p:txBody>
        </p:sp>
      </p:grpSp>
      <p:sp>
        <p:nvSpPr>
          <p:cNvPr id="22" name="Rectangle à coins arrondis 21">
            <a:hlinkClick r:id="rId6" action="ppaction://hlinksldjump"/>
          </p:cNvPr>
          <p:cNvSpPr/>
          <p:nvPr/>
        </p:nvSpPr>
        <p:spPr>
          <a:xfrm>
            <a:off x="3679735" y="315131"/>
            <a:ext cx="3834207" cy="560085"/>
          </a:xfrm>
          <a:prstGeom prst="roundRect">
            <a:avLst/>
          </a:prstGeom>
          <a:solidFill>
            <a:srgbClr val="AED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p:cNvSpPr txBox="1"/>
          <p:nvPr/>
        </p:nvSpPr>
        <p:spPr>
          <a:xfrm>
            <a:off x="4055814" y="389170"/>
            <a:ext cx="3268681" cy="400110"/>
          </a:xfrm>
          <a:prstGeom prst="rect">
            <a:avLst/>
          </a:prstGeom>
          <a:noFill/>
        </p:spPr>
        <p:txBody>
          <a:bodyPr wrap="square" rtlCol="0">
            <a:spAutoFit/>
          </a:bodyPr>
          <a:lstStyle/>
          <a:p>
            <a:r>
              <a:rPr lang="fr-FR" sz="2000" b="1">
                <a:solidFill>
                  <a:schemeClr val="bg1"/>
                </a:solidFill>
                <a:latin typeface="Arial" panose="020B0604020202020204" pitchFamily="34" charset="0"/>
                <a:cs typeface="Arial" panose="020B0604020202020204" pitchFamily="34" charset="0"/>
              </a:rPr>
              <a:t>4 - Les moyens matériels </a:t>
            </a:r>
          </a:p>
        </p:txBody>
      </p:sp>
      <p:sp>
        <p:nvSpPr>
          <p:cNvPr id="11" name="ZoneTexte 10"/>
          <p:cNvSpPr txBox="1"/>
          <p:nvPr/>
        </p:nvSpPr>
        <p:spPr>
          <a:xfrm>
            <a:off x="921587" y="5988055"/>
            <a:ext cx="1262813" cy="338554"/>
          </a:xfrm>
          <a:prstGeom prst="rect">
            <a:avLst/>
          </a:prstGeom>
          <a:noFill/>
        </p:spPr>
        <p:txBody>
          <a:bodyPr wrap="square" rtlCol="0">
            <a:spAutoFit/>
          </a:bodyPr>
          <a:lstStyle/>
          <a:p>
            <a:r>
              <a:rPr lang="fr-FR" sz="1600" b="1">
                <a:solidFill>
                  <a:schemeClr val="bg1"/>
                </a:solidFill>
                <a:latin typeface="Arial" panose="020B0604020202020204" pitchFamily="34" charset="0"/>
                <a:cs typeface="Arial" panose="020B0604020202020204" pitchFamily="34" charset="0"/>
              </a:rPr>
              <a:t>Précédent</a:t>
            </a:r>
          </a:p>
        </p:txBody>
      </p:sp>
      <p:sp>
        <p:nvSpPr>
          <p:cNvPr id="15" name="ZoneTexte 14"/>
          <p:cNvSpPr txBox="1"/>
          <p:nvPr/>
        </p:nvSpPr>
        <p:spPr>
          <a:xfrm>
            <a:off x="8779760" y="5988055"/>
            <a:ext cx="1100544" cy="338554"/>
          </a:xfrm>
          <a:prstGeom prst="rect">
            <a:avLst/>
          </a:prstGeom>
          <a:noFill/>
        </p:spPr>
        <p:txBody>
          <a:bodyPr wrap="square" rtlCol="0">
            <a:spAutoFit/>
          </a:bodyPr>
          <a:lstStyle/>
          <a:p>
            <a:r>
              <a:rPr lang="fr-FR" sz="1600" b="1">
                <a:solidFill>
                  <a:schemeClr val="bg1"/>
                </a:solidFill>
                <a:latin typeface="Arial" panose="020B0604020202020204" pitchFamily="34" charset="0"/>
                <a:cs typeface="Arial" panose="020B0604020202020204" pitchFamily="34" charset="0"/>
              </a:rPr>
              <a:t>Suivant</a:t>
            </a:r>
          </a:p>
        </p:txBody>
      </p:sp>
      <p:sp>
        <p:nvSpPr>
          <p:cNvPr id="6" name="Signe Plus 5">
            <a:extLst>
              <a:ext uri="{FF2B5EF4-FFF2-40B4-BE49-F238E27FC236}">
                <a16:creationId xmlns:a16="http://schemas.microsoft.com/office/drawing/2014/main" id="{6CD72332-94E5-4E41-31B0-E60BC1C4DBFA}"/>
              </a:ext>
            </a:extLst>
          </p:cNvPr>
          <p:cNvSpPr/>
          <p:nvPr/>
        </p:nvSpPr>
        <p:spPr>
          <a:xfrm>
            <a:off x="11903621" y="104686"/>
            <a:ext cx="205770" cy="183734"/>
          </a:xfrm>
          <a:prstGeom prst="mathPlus">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0" name="Groupe 19">
            <a:extLst>
              <a:ext uri="{FF2B5EF4-FFF2-40B4-BE49-F238E27FC236}">
                <a16:creationId xmlns:a16="http://schemas.microsoft.com/office/drawing/2014/main" id="{8500D432-E22E-772D-4E7B-6DB9912C7CFC}"/>
              </a:ext>
            </a:extLst>
          </p:cNvPr>
          <p:cNvGrpSpPr/>
          <p:nvPr/>
        </p:nvGrpSpPr>
        <p:grpSpPr>
          <a:xfrm>
            <a:off x="4522150" y="1463392"/>
            <a:ext cx="2866392" cy="1645105"/>
            <a:chOff x="4522150" y="1463392"/>
            <a:chExt cx="2866392" cy="1645105"/>
          </a:xfrm>
        </p:grpSpPr>
        <p:sp>
          <p:nvSpPr>
            <p:cNvPr id="24" name="Rectangle 23">
              <a:extLst>
                <a:ext uri="{FF2B5EF4-FFF2-40B4-BE49-F238E27FC236}">
                  <a16:creationId xmlns:a16="http://schemas.microsoft.com/office/drawing/2014/main" id="{23861688-3099-2A2C-2CB6-ED5021A7A785}"/>
                </a:ext>
              </a:extLst>
            </p:cNvPr>
            <p:cNvSpPr/>
            <p:nvPr/>
          </p:nvSpPr>
          <p:spPr>
            <a:xfrm rot="16200000">
              <a:off x="6598307" y="2318262"/>
              <a:ext cx="1341260" cy="23921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1000" dirty="0"/>
                <a:t>Copyright e-stock</a:t>
              </a:r>
            </a:p>
          </p:txBody>
        </p:sp>
        <p:grpSp>
          <p:nvGrpSpPr>
            <p:cNvPr id="36" name="Groupe 35">
              <a:extLst>
                <a:ext uri="{FF2B5EF4-FFF2-40B4-BE49-F238E27FC236}">
                  <a16:creationId xmlns:a16="http://schemas.microsoft.com/office/drawing/2014/main" id="{15A0A6E9-F183-6417-EDA0-32563A4D0E58}"/>
                </a:ext>
              </a:extLst>
            </p:cNvPr>
            <p:cNvGrpSpPr/>
            <p:nvPr/>
          </p:nvGrpSpPr>
          <p:grpSpPr>
            <a:xfrm>
              <a:off x="4522150" y="1463392"/>
              <a:ext cx="2627182" cy="1485994"/>
              <a:chOff x="6463548" y="3126657"/>
              <a:chExt cx="3071776" cy="1586927"/>
            </a:xfrm>
          </p:grpSpPr>
          <p:sp>
            <p:nvSpPr>
              <p:cNvPr id="37" name="Cadre 36">
                <a:extLst>
                  <a:ext uri="{FF2B5EF4-FFF2-40B4-BE49-F238E27FC236}">
                    <a16:creationId xmlns:a16="http://schemas.microsoft.com/office/drawing/2014/main" id="{E2E1A139-79D9-E659-EB38-D0AC2A8F2AFD}"/>
                  </a:ext>
                </a:extLst>
              </p:cNvPr>
              <p:cNvSpPr/>
              <p:nvPr/>
            </p:nvSpPr>
            <p:spPr>
              <a:xfrm>
                <a:off x="6463548" y="3126657"/>
                <a:ext cx="3071776" cy="1586927"/>
              </a:xfrm>
              <a:prstGeom prst="frame">
                <a:avLst>
                  <a:gd name="adj1" fmla="val 5065"/>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8" name="Image 37">
                <a:extLst>
                  <a:ext uri="{FF2B5EF4-FFF2-40B4-BE49-F238E27FC236}">
                    <a16:creationId xmlns:a16="http://schemas.microsoft.com/office/drawing/2014/main" id="{EFC44382-AEC9-19B8-6E09-7227F7004A46}"/>
                  </a:ext>
                </a:extLst>
              </p:cNvPr>
              <p:cNvPicPr>
                <a:picLocks noChangeAspect="1"/>
              </p:cNvPicPr>
              <p:nvPr/>
            </p:nvPicPr>
            <p:blipFill>
              <a:blip r:embed="rId7"/>
              <a:stretch>
                <a:fillRect/>
              </a:stretch>
            </p:blipFill>
            <p:spPr>
              <a:xfrm>
                <a:off x="6537389" y="3201619"/>
                <a:ext cx="2924094" cy="1437004"/>
              </a:xfrm>
              <a:prstGeom prst="rect">
                <a:avLst/>
              </a:prstGeom>
            </p:spPr>
          </p:pic>
        </p:grpSp>
      </p:grpSp>
    </p:spTree>
    <p:extLst>
      <p:ext uri="{BB962C8B-B14F-4D97-AF65-F5344CB8AC3E}">
        <p14:creationId xmlns:p14="http://schemas.microsoft.com/office/powerpoint/2010/main" val="3266835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1000" fill="hold"/>
                                        <p:tgtEl>
                                          <p:spTgt spid="23"/>
                                        </p:tgtEl>
                                        <p:attrNameLst>
                                          <p:attrName>ppt_x</p:attrName>
                                        </p:attrNameLst>
                                      </p:cBhvr>
                                      <p:tavLst>
                                        <p:tav tm="0">
                                          <p:val>
                                            <p:strVal val="#ppt_x"/>
                                          </p:val>
                                        </p:tav>
                                        <p:tav tm="100000">
                                          <p:val>
                                            <p:strVal val="#ppt_x"/>
                                          </p:val>
                                        </p:tav>
                                      </p:tavLst>
                                    </p:anim>
                                    <p:anim calcmode="lin" valueType="num">
                                      <p:cBhvr additive="base">
                                        <p:cTn id="12" dur="10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1000" fill="hold"/>
                                        <p:tgtEl>
                                          <p:spTgt spid="27"/>
                                        </p:tgtEl>
                                        <p:attrNameLst>
                                          <p:attrName>ppt_x</p:attrName>
                                        </p:attrNameLst>
                                      </p:cBhvr>
                                      <p:tavLst>
                                        <p:tav tm="0">
                                          <p:val>
                                            <p:strVal val="#ppt_x"/>
                                          </p:val>
                                        </p:tav>
                                        <p:tav tm="100000">
                                          <p:val>
                                            <p:strVal val="#ppt_x"/>
                                          </p:val>
                                        </p:tav>
                                      </p:tavLst>
                                    </p:anim>
                                    <p:anim calcmode="lin" valueType="num">
                                      <p:cBhvr additive="base">
                                        <p:cTn id="16" dur="1000" fill="hold"/>
                                        <p:tgtEl>
                                          <p:spTgt spid="2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000" fill="hold"/>
                                        <p:tgtEl>
                                          <p:spTgt spid="26"/>
                                        </p:tgtEl>
                                        <p:attrNameLst>
                                          <p:attrName>ppt_x</p:attrName>
                                        </p:attrNameLst>
                                      </p:cBhvr>
                                      <p:tavLst>
                                        <p:tav tm="0">
                                          <p:val>
                                            <p:strVal val="#ppt_x"/>
                                          </p:val>
                                        </p:tav>
                                        <p:tav tm="100000">
                                          <p:val>
                                            <p:strVal val="#ppt_x"/>
                                          </p:val>
                                        </p:tav>
                                      </p:tavLst>
                                    </p:anim>
                                    <p:anim calcmode="lin" valueType="num">
                                      <p:cBhvr additive="base">
                                        <p:cTn id="26" dur="10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1000" fill="hold"/>
                                        <p:tgtEl>
                                          <p:spTgt spid="28"/>
                                        </p:tgtEl>
                                        <p:attrNameLst>
                                          <p:attrName>ppt_x</p:attrName>
                                        </p:attrNameLst>
                                      </p:cBhvr>
                                      <p:tavLst>
                                        <p:tav tm="0">
                                          <p:val>
                                            <p:strVal val="#ppt_x"/>
                                          </p:val>
                                        </p:tav>
                                        <p:tav tm="100000">
                                          <p:val>
                                            <p:strVal val="#ppt_x"/>
                                          </p:val>
                                        </p:tav>
                                      </p:tavLst>
                                    </p:anim>
                                    <p:anim calcmode="lin" valueType="num">
                                      <p:cBhvr additive="base">
                                        <p:cTn id="30" dur="10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a:hlinkClick r:id="rId3" action="ppaction://hlinksldjump"/>
          </p:cNvPr>
          <p:cNvSpPr/>
          <p:nvPr/>
        </p:nvSpPr>
        <p:spPr>
          <a:xfrm>
            <a:off x="1048642" y="6079193"/>
            <a:ext cx="1620000" cy="540000"/>
          </a:xfrm>
          <a:prstGeom prst="round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à coins arrondis 2">
            <a:hlinkClick r:id="rId4" action="ppaction://hlinksldjump"/>
          </p:cNvPr>
          <p:cNvSpPr/>
          <p:nvPr/>
        </p:nvSpPr>
        <p:spPr>
          <a:xfrm>
            <a:off x="8870871" y="6079193"/>
            <a:ext cx="1620000" cy="540000"/>
          </a:xfrm>
          <a:prstGeom prst="round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5EC7DC65-52A1-7153-E07A-0CFA6CCC06A3}"/>
              </a:ext>
            </a:extLst>
          </p:cNvPr>
          <p:cNvPicPr>
            <a:picLocks noChangeAspect="1"/>
          </p:cNvPicPr>
          <p:nvPr/>
        </p:nvPicPr>
        <p:blipFill>
          <a:blip r:embed="rId5"/>
          <a:stretch>
            <a:fillRect/>
          </a:stretch>
        </p:blipFill>
        <p:spPr>
          <a:xfrm rot="10800000">
            <a:off x="10807318" y="5001265"/>
            <a:ext cx="1899540" cy="1899540"/>
          </a:xfrm>
          <a:prstGeom prst="rect">
            <a:avLst/>
          </a:prstGeom>
        </p:spPr>
      </p:pic>
      <p:sp>
        <p:nvSpPr>
          <p:cNvPr id="4" name="Espace réservé du numéro de diapositive 3"/>
          <p:cNvSpPr>
            <a:spLocks noGrp="1"/>
          </p:cNvSpPr>
          <p:nvPr>
            <p:ph type="sldNum" sz="quarter" idx="4"/>
          </p:nvPr>
        </p:nvSpPr>
        <p:spPr>
          <a:xfrm>
            <a:off x="8610600" y="6416735"/>
            <a:ext cx="2743200" cy="365125"/>
          </a:xfrm>
        </p:spPr>
        <p:txBody>
          <a:bodyPr/>
          <a:lstStyle/>
          <a:p>
            <a:fld id="{4C4E8528-8995-41C5-85C7-06E3E0B70F35}" type="slidenum">
              <a:rPr lang="fr-FR" smtClean="0"/>
              <a:t>26</a:t>
            </a:fld>
            <a:endParaRPr lang="fr-FR"/>
          </a:p>
        </p:txBody>
      </p:sp>
      <p:sp>
        <p:nvSpPr>
          <p:cNvPr id="7" name="ZoneTexte 6"/>
          <p:cNvSpPr txBox="1"/>
          <p:nvPr/>
        </p:nvSpPr>
        <p:spPr>
          <a:xfrm>
            <a:off x="460150" y="1136247"/>
            <a:ext cx="3339035" cy="369332"/>
          </a:xfrm>
          <a:prstGeom prst="rect">
            <a:avLst/>
          </a:prstGeom>
          <a:noFill/>
        </p:spPr>
        <p:txBody>
          <a:bodyPr wrap="square" rtlCol="0">
            <a:spAutoFit/>
          </a:bodyPr>
          <a:lstStyle/>
          <a:p>
            <a:r>
              <a:rPr lang="fr-FR" sz="1800" b="1" dirty="0">
                <a:latin typeface="Arial" panose="020B0604020202020204" pitchFamily="34" charset="0"/>
                <a:cs typeface="Arial" panose="020B0604020202020204" pitchFamily="34" charset="0"/>
              </a:rPr>
              <a:t>Véhicules GNV/BioGNV</a:t>
            </a:r>
          </a:p>
        </p:txBody>
      </p:sp>
      <p:grpSp>
        <p:nvGrpSpPr>
          <p:cNvPr id="25" name="Groupe 24"/>
          <p:cNvGrpSpPr/>
          <p:nvPr/>
        </p:nvGrpSpPr>
        <p:grpSpPr>
          <a:xfrm>
            <a:off x="1881498" y="2206388"/>
            <a:ext cx="2124000" cy="576000"/>
            <a:chOff x="1213791" y="2206389"/>
            <a:chExt cx="2124000" cy="576000"/>
          </a:xfrm>
        </p:grpSpPr>
        <p:sp>
          <p:nvSpPr>
            <p:cNvPr id="10" name="Ellipse 9"/>
            <p:cNvSpPr/>
            <p:nvPr/>
          </p:nvSpPr>
          <p:spPr>
            <a:xfrm>
              <a:off x="1213791" y="2206389"/>
              <a:ext cx="2124000" cy="576000"/>
            </a:xfrm>
            <a:prstGeom prst="ellipse">
              <a:avLst/>
            </a:prstGeom>
            <a:solidFill>
              <a:schemeClr val="bg1"/>
            </a:solidFill>
            <a:ln>
              <a:solidFill>
                <a:srgbClr val="44A0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p:cNvSpPr txBox="1"/>
            <p:nvPr/>
          </p:nvSpPr>
          <p:spPr>
            <a:xfrm>
              <a:off x="1705049" y="2325112"/>
              <a:ext cx="1439443" cy="338554"/>
            </a:xfrm>
            <a:prstGeom prst="rect">
              <a:avLst/>
            </a:prstGeom>
            <a:noFill/>
          </p:spPr>
          <p:txBody>
            <a:bodyPr wrap="square" rtlCol="0">
              <a:spAutoFit/>
            </a:bodyPr>
            <a:lstStyle/>
            <a:p>
              <a:r>
                <a:rPr lang="fr-FR" sz="1600" b="1" dirty="0">
                  <a:latin typeface="Arial" panose="020B0604020202020204" pitchFamily="34" charset="0"/>
                  <a:cs typeface="Arial" panose="020B0604020202020204" pitchFamily="34" charset="0"/>
                </a:rPr>
                <a:t>Avantages</a:t>
              </a:r>
            </a:p>
          </p:txBody>
        </p:sp>
      </p:grpSp>
      <p:grpSp>
        <p:nvGrpSpPr>
          <p:cNvPr id="30" name="Groupe 29"/>
          <p:cNvGrpSpPr/>
          <p:nvPr/>
        </p:nvGrpSpPr>
        <p:grpSpPr>
          <a:xfrm>
            <a:off x="7697393" y="2218157"/>
            <a:ext cx="2124000" cy="576000"/>
            <a:chOff x="7697393" y="2218157"/>
            <a:chExt cx="2124000" cy="576000"/>
          </a:xfrm>
        </p:grpSpPr>
        <p:sp>
          <p:nvSpPr>
            <p:cNvPr id="12" name="Ellipse 11"/>
            <p:cNvSpPr/>
            <p:nvPr/>
          </p:nvSpPr>
          <p:spPr>
            <a:xfrm>
              <a:off x="7697393" y="2218157"/>
              <a:ext cx="2124000" cy="576000"/>
            </a:xfrm>
            <a:prstGeom prst="ellipse">
              <a:avLst/>
            </a:prstGeom>
            <a:solidFill>
              <a:schemeClr val="bg1"/>
            </a:solidFill>
            <a:ln>
              <a:solidFill>
                <a:srgbClr val="44A0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p:cNvSpPr txBox="1"/>
            <p:nvPr/>
          </p:nvSpPr>
          <p:spPr>
            <a:xfrm>
              <a:off x="7988218" y="2263557"/>
              <a:ext cx="1562838" cy="461665"/>
            </a:xfrm>
            <a:prstGeom prst="rect">
              <a:avLst/>
            </a:prstGeom>
            <a:noFill/>
          </p:spPr>
          <p:txBody>
            <a:bodyPr wrap="square" rtlCol="0">
              <a:spAutoFit/>
            </a:bodyPr>
            <a:lstStyle/>
            <a:p>
              <a:r>
                <a:rPr lang="fr-FR" sz="1600" b="1" dirty="0">
                  <a:latin typeface="Arial" panose="020B0604020202020204" pitchFamily="34" charset="0"/>
                  <a:cs typeface="Arial" panose="020B0604020202020204" pitchFamily="34" charset="0"/>
                </a:rPr>
                <a:t>Inconvénients</a:t>
              </a:r>
              <a:r>
                <a:rPr lang="fr-FR" dirty="0"/>
                <a:t> </a:t>
              </a:r>
            </a:p>
          </p:txBody>
        </p:sp>
      </p:grpSp>
      <p:grpSp>
        <p:nvGrpSpPr>
          <p:cNvPr id="28" name="Groupe 27"/>
          <p:cNvGrpSpPr/>
          <p:nvPr/>
        </p:nvGrpSpPr>
        <p:grpSpPr>
          <a:xfrm>
            <a:off x="229985" y="3210840"/>
            <a:ext cx="5667790" cy="2203457"/>
            <a:chOff x="348197" y="3200756"/>
            <a:chExt cx="5667790" cy="2110995"/>
          </a:xfrm>
        </p:grpSpPr>
        <p:sp>
          <p:nvSpPr>
            <p:cNvPr id="16" name="Rectangle 15"/>
            <p:cNvSpPr/>
            <p:nvPr/>
          </p:nvSpPr>
          <p:spPr>
            <a:xfrm>
              <a:off x="348197" y="3200756"/>
              <a:ext cx="5667790" cy="2110995"/>
            </a:xfrm>
            <a:prstGeom prst="rect">
              <a:avLst/>
            </a:prstGeom>
            <a:solidFill>
              <a:schemeClr val="bg1"/>
            </a:solidFill>
            <a:ln>
              <a:solidFill>
                <a:srgbClr val="44A0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p:cNvSpPr txBox="1"/>
            <p:nvPr/>
          </p:nvSpPr>
          <p:spPr>
            <a:xfrm>
              <a:off x="439568" y="3347202"/>
              <a:ext cx="5421101" cy="1665071"/>
            </a:xfrm>
            <a:prstGeom prst="rect">
              <a:avLst/>
            </a:prstGeom>
            <a:noFill/>
          </p:spPr>
          <p:txBody>
            <a:bodyPr wrap="square" rtlCol="0">
              <a:spAutoFit/>
            </a:bodyPr>
            <a:lstStyle/>
            <a:p>
              <a:pPr marL="285750" lvl="0" indent="-285750">
                <a:lnSpc>
                  <a:spcPct val="90000"/>
                </a:lnSpc>
                <a:buFont typeface="Wingdings" panose="05000000000000000000" pitchFamily="2" charset="2"/>
                <a:buChar char="Ø"/>
                <a:defRPr/>
              </a:pPr>
              <a:r>
                <a:rPr lang="fr-FR" sz="1400" dirty="0">
                  <a:latin typeface="Arial" panose="020B0604020202020204" pitchFamily="34" charset="0"/>
                  <a:cs typeface="Arial" panose="020B0604020202020204" pitchFamily="34" charset="0"/>
                </a:rPr>
                <a:t>Intéressant pour la livraison des plus gros colis</a:t>
              </a:r>
            </a:p>
            <a:p>
              <a:pPr marL="285750" lvl="0" indent="-285750">
                <a:lnSpc>
                  <a:spcPct val="90000"/>
                </a:lnSpc>
                <a:buFont typeface="Wingdings" panose="05000000000000000000" pitchFamily="2" charset="2"/>
                <a:buChar char="Ø"/>
                <a:defRPr/>
              </a:pPr>
              <a:r>
                <a:rPr lang="fr-FR" sz="1400" dirty="0">
                  <a:latin typeface="Arial" panose="020B0604020202020204" pitchFamily="34" charset="0"/>
                  <a:cs typeface="Arial" panose="020B0604020202020204" pitchFamily="34" charset="0"/>
                </a:rPr>
                <a:t>Génère moins d’émissions polluantes (95 % de particules fines et 50 % NOx en moins par rapport à la norme Euro VI diesel)*</a:t>
              </a:r>
            </a:p>
            <a:p>
              <a:pPr marL="285750" lvl="0" indent="-285750">
                <a:lnSpc>
                  <a:spcPct val="90000"/>
                </a:lnSpc>
                <a:buFont typeface="Wingdings" panose="05000000000000000000" pitchFamily="2" charset="2"/>
                <a:buChar char="Ø"/>
                <a:defRPr/>
              </a:pPr>
              <a:r>
                <a:rPr lang="fr-FR" sz="1400" dirty="0">
                  <a:latin typeface="Arial" panose="020B0604020202020204" pitchFamily="34" charset="0"/>
                  <a:cs typeface="Arial" panose="020B0604020202020204" pitchFamily="34" charset="0"/>
                </a:rPr>
                <a:t>Accès aux centres urbains (ZFE)</a:t>
              </a:r>
            </a:p>
            <a:p>
              <a:pPr marL="285750" lvl="0" indent="-285750">
                <a:lnSpc>
                  <a:spcPct val="90000"/>
                </a:lnSpc>
                <a:buFont typeface="Wingdings" panose="05000000000000000000" pitchFamily="2" charset="2"/>
                <a:buChar char="Ø"/>
                <a:defRPr/>
              </a:pPr>
              <a:r>
                <a:rPr lang="fr-FR" sz="1400" dirty="0">
                  <a:latin typeface="Arial" panose="020B0604020202020204" pitchFamily="34" charset="0"/>
                  <a:cs typeface="Arial" panose="020B0604020202020204" pitchFamily="34" charset="0"/>
                </a:rPr>
                <a:t>Génère deux fois moins de bruit que le diesel donc possibilité de livrer en horaires décalés</a:t>
              </a:r>
            </a:p>
            <a:p>
              <a:pPr marL="285750" lvl="0" indent="-285750">
                <a:lnSpc>
                  <a:spcPct val="90000"/>
                </a:lnSpc>
                <a:buFont typeface="Wingdings" panose="05000000000000000000" pitchFamily="2" charset="2"/>
                <a:buChar char="Ø"/>
                <a:defRPr/>
              </a:pPr>
              <a:r>
                <a:rPr lang="fr-FR" sz="1400" dirty="0">
                  <a:latin typeface="Arial" panose="020B0604020202020204" pitchFamily="34" charset="0"/>
                  <a:cs typeface="Arial" panose="020B0604020202020204" pitchFamily="34" charset="0"/>
                </a:rPr>
                <a:t>Maintenance simplifiée </a:t>
              </a:r>
            </a:p>
            <a:p>
              <a:endParaRPr lang="fr-FR" sz="1400" dirty="0">
                <a:latin typeface="Arial" panose="020B0604020202020204" pitchFamily="34" charset="0"/>
                <a:cs typeface="Arial" panose="020B0604020202020204" pitchFamily="34" charset="0"/>
              </a:endParaRPr>
            </a:p>
          </p:txBody>
        </p:sp>
      </p:grpSp>
      <p:grpSp>
        <p:nvGrpSpPr>
          <p:cNvPr id="32" name="Groupe 31"/>
          <p:cNvGrpSpPr/>
          <p:nvPr/>
        </p:nvGrpSpPr>
        <p:grpSpPr>
          <a:xfrm>
            <a:off x="6313501" y="3204056"/>
            <a:ext cx="5648514" cy="2289635"/>
            <a:chOff x="6313501" y="3237692"/>
            <a:chExt cx="5114741" cy="2289635"/>
          </a:xfrm>
        </p:grpSpPr>
        <p:sp>
          <p:nvSpPr>
            <p:cNvPr id="18" name="Rectangle 17"/>
            <p:cNvSpPr/>
            <p:nvPr/>
          </p:nvSpPr>
          <p:spPr>
            <a:xfrm>
              <a:off x="6313501" y="3237692"/>
              <a:ext cx="5114741" cy="2203457"/>
            </a:xfrm>
            <a:prstGeom prst="rect">
              <a:avLst/>
            </a:prstGeom>
            <a:solidFill>
              <a:schemeClr val="bg1"/>
            </a:solidFill>
            <a:ln>
              <a:solidFill>
                <a:srgbClr val="44A0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p:cNvSpPr txBox="1"/>
            <p:nvPr/>
          </p:nvSpPr>
          <p:spPr>
            <a:xfrm>
              <a:off x="6436687" y="3302102"/>
              <a:ext cx="4719483" cy="2225225"/>
            </a:xfrm>
            <a:prstGeom prst="rect">
              <a:avLst/>
            </a:prstGeom>
            <a:noFill/>
          </p:spPr>
          <p:txBody>
            <a:bodyPr wrap="square" rtlCol="0">
              <a:spAutoFit/>
            </a:bodyPr>
            <a:lstStyle/>
            <a:p>
              <a:pPr marL="285750" indent="-285750" algn="just">
                <a:lnSpc>
                  <a:spcPct val="90000"/>
                </a:lnSpc>
                <a:buFont typeface="Wingdings" panose="05000000000000000000" pitchFamily="2" charset="2"/>
                <a:buChar char="Ø"/>
                <a:defRPr/>
              </a:pPr>
              <a:r>
                <a:rPr lang="fr-FR" sz="1400" dirty="0">
                  <a:latin typeface="Arial" panose="020B0604020202020204" pitchFamily="34" charset="0"/>
                  <a:cs typeface="Arial" panose="020B0604020202020204" pitchFamily="34" charset="0"/>
                </a:rPr>
                <a:t>Prix d’achat entre 25 et 40 000 € plus cher que les véhicules diesel **</a:t>
              </a:r>
            </a:p>
            <a:p>
              <a:pPr marL="285750" indent="-285750" algn="just">
                <a:lnSpc>
                  <a:spcPct val="90000"/>
                </a:lnSpc>
                <a:buFont typeface="Wingdings" panose="05000000000000000000" pitchFamily="2" charset="2"/>
                <a:buChar char="Ø"/>
                <a:defRPr/>
              </a:pPr>
              <a:r>
                <a:rPr lang="fr-FR" sz="1400" dirty="0">
                  <a:latin typeface="Arial" panose="020B0604020202020204" pitchFamily="34" charset="0"/>
                  <a:cs typeface="Arial" panose="020B0604020202020204" pitchFamily="34" charset="0"/>
                </a:rPr>
                <a:t>Réservoirs plus volumineux qui impactent la charge utile néanmoins une dérogation de 1 à 2 tonnes est autorisée sur le PTAC par le code de la route (R312-4)</a:t>
              </a:r>
            </a:p>
            <a:p>
              <a:pPr marL="285750" indent="-285750" algn="just">
                <a:lnSpc>
                  <a:spcPct val="90000"/>
                </a:lnSpc>
                <a:buFont typeface="Wingdings" panose="05000000000000000000" pitchFamily="2" charset="2"/>
                <a:buChar char="Ø"/>
                <a:defRPr/>
              </a:pPr>
              <a:r>
                <a:rPr lang="fr-FR" sz="1400" dirty="0">
                  <a:latin typeface="Arial" panose="020B0604020202020204" pitchFamily="34" charset="0"/>
                  <a:cs typeface="Arial" panose="020B0604020202020204" pitchFamily="34" charset="0"/>
                </a:rPr>
                <a:t>Malgré la multiplication des zones d’avitaillement celles-ci demeurent insuffisantes et ne sont pas toujours accessibles aux véhicules lourds</a:t>
              </a:r>
            </a:p>
            <a:p>
              <a:pPr marL="285750" indent="-285750" algn="just">
                <a:lnSpc>
                  <a:spcPct val="90000"/>
                </a:lnSpc>
                <a:buFont typeface="Wingdings" panose="05000000000000000000" pitchFamily="2" charset="2"/>
                <a:buChar char="Ø"/>
                <a:defRPr/>
              </a:pPr>
              <a:r>
                <a:rPr lang="fr-FR" sz="1400" dirty="0">
                  <a:latin typeface="Arial" panose="020B0604020202020204" pitchFamily="34" charset="0"/>
                  <a:cs typeface="Arial" panose="020B0604020202020204" pitchFamily="34" charset="0"/>
                </a:rPr>
                <a:t>La dépendance de la France induit un manque de maitrise du coût du GNV </a:t>
              </a:r>
            </a:p>
          </p:txBody>
        </p:sp>
      </p:grpSp>
      <p:pic>
        <p:nvPicPr>
          <p:cNvPr id="26" name="Image 25">
            <a:extLst>
              <a:ext uri="{FF2B5EF4-FFF2-40B4-BE49-F238E27FC236}">
                <a16:creationId xmlns:a16="http://schemas.microsoft.com/office/drawing/2014/main" id="{0F9A52EC-8ADD-1190-94CF-8773811ABEDC}"/>
              </a:ext>
            </a:extLst>
          </p:cNvPr>
          <p:cNvPicPr>
            <a:picLocks noChangeAspect="1"/>
          </p:cNvPicPr>
          <p:nvPr/>
        </p:nvPicPr>
        <p:blipFill>
          <a:blip r:embed="rId6"/>
          <a:stretch>
            <a:fillRect/>
          </a:stretch>
        </p:blipFill>
        <p:spPr>
          <a:xfrm>
            <a:off x="10613180" y="1136247"/>
            <a:ext cx="1261981" cy="1261981"/>
          </a:xfrm>
          <a:prstGeom prst="rect">
            <a:avLst/>
          </a:prstGeom>
        </p:spPr>
      </p:pic>
      <p:grpSp>
        <p:nvGrpSpPr>
          <p:cNvPr id="29" name="Groupe 28"/>
          <p:cNvGrpSpPr/>
          <p:nvPr/>
        </p:nvGrpSpPr>
        <p:grpSpPr>
          <a:xfrm>
            <a:off x="229985" y="5444046"/>
            <a:ext cx="1400893" cy="246221"/>
            <a:chOff x="348196" y="5431179"/>
            <a:chExt cx="1400893" cy="246221"/>
          </a:xfrm>
        </p:grpSpPr>
        <p:sp>
          <p:nvSpPr>
            <p:cNvPr id="9" name="Rectangle 8"/>
            <p:cNvSpPr/>
            <p:nvPr/>
          </p:nvSpPr>
          <p:spPr>
            <a:xfrm>
              <a:off x="348196" y="5434681"/>
              <a:ext cx="1400893" cy="242719"/>
            </a:xfrm>
            <a:prstGeom prst="rect">
              <a:avLst/>
            </a:prstGeom>
            <a:solidFill>
              <a:schemeClr val="bg1"/>
            </a:solidFill>
            <a:ln>
              <a:solidFill>
                <a:srgbClr val="44A0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p:nvSpPr>
          <p:spPr>
            <a:xfrm>
              <a:off x="439569" y="5431179"/>
              <a:ext cx="1156409" cy="246221"/>
            </a:xfrm>
            <a:prstGeom prst="rect">
              <a:avLst/>
            </a:prstGeom>
            <a:noFill/>
          </p:spPr>
          <p:txBody>
            <a:bodyPr wrap="square" rtlCol="0">
              <a:spAutoFit/>
            </a:bodyPr>
            <a:lstStyle/>
            <a:p>
              <a:r>
                <a:rPr lang="fr-FR" sz="1000" dirty="0">
                  <a:latin typeface="Arial" panose="020B0604020202020204" pitchFamily="34" charset="0"/>
                  <a:cs typeface="Arial" panose="020B0604020202020204" pitchFamily="34" charset="0"/>
                </a:rPr>
                <a:t>* Source GRDF</a:t>
              </a:r>
            </a:p>
          </p:txBody>
        </p:sp>
      </p:grpSp>
      <p:grpSp>
        <p:nvGrpSpPr>
          <p:cNvPr id="33" name="Groupe 32"/>
          <p:cNvGrpSpPr/>
          <p:nvPr/>
        </p:nvGrpSpPr>
        <p:grpSpPr>
          <a:xfrm>
            <a:off x="6285761" y="5475457"/>
            <a:ext cx="1693993" cy="246221"/>
            <a:chOff x="6294225" y="5535015"/>
            <a:chExt cx="1693993" cy="246221"/>
          </a:xfrm>
        </p:grpSpPr>
        <p:sp>
          <p:nvSpPr>
            <p:cNvPr id="27" name="Rectangle 26"/>
            <p:cNvSpPr/>
            <p:nvPr/>
          </p:nvSpPr>
          <p:spPr>
            <a:xfrm>
              <a:off x="6313501" y="5535015"/>
              <a:ext cx="1674717" cy="242719"/>
            </a:xfrm>
            <a:prstGeom prst="rect">
              <a:avLst/>
            </a:prstGeom>
            <a:solidFill>
              <a:schemeClr val="bg1"/>
            </a:solidFill>
            <a:ln>
              <a:solidFill>
                <a:srgbClr val="44A0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p:cNvSpPr txBox="1"/>
            <p:nvPr/>
          </p:nvSpPr>
          <p:spPr>
            <a:xfrm>
              <a:off x="6294225" y="5535015"/>
              <a:ext cx="1563279" cy="246221"/>
            </a:xfrm>
            <a:prstGeom prst="rect">
              <a:avLst/>
            </a:prstGeom>
            <a:noFill/>
          </p:spPr>
          <p:txBody>
            <a:bodyPr wrap="square" rtlCol="0">
              <a:spAutoFit/>
            </a:bodyPr>
            <a:lstStyle/>
            <a:p>
              <a:r>
                <a:rPr lang="fr-FR" sz="1000" dirty="0">
                  <a:latin typeface="Arial" panose="020B0604020202020204" pitchFamily="34" charset="0"/>
                  <a:cs typeface="Arial" panose="020B0604020202020204" pitchFamily="34" charset="0"/>
                </a:rPr>
                <a:t>** Source gaz mobilité</a:t>
              </a:r>
            </a:p>
          </p:txBody>
        </p:sp>
      </p:grpSp>
      <p:sp>
        <p:nvSpPr>
          <p:cNvPr id="23" name="Rectangle à coins arrondis 22">
            <a:hlinkClick r:id="rId7" action="ppaction://hlinksldjump"/>
          </p:cNvPr>
          <p:cNvSpPr/>
          <p:nvPr/>
        </p:nvSpPr>
        <p:spPr>
          <a:xfrm>
            <a:off x="4005498" y="298933"/>
            <a:ext cx="3982720" cy="560085"/>
          </a:xfrm>
          <a:prstGeom prst="roundRect">
            <a:avLst/>
          </a:prstGeom>
          <a:solidFill>
            <a:srgbClr val="AED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p:cNvSpPr txBox="1"/>
          <p:nvPr/>
        </p:nvSpPr>
        <p:spPr>
          <a:xfrm>
            <a:off x="4436316" y="394303"/>
            <a:ext cx="3368040" cy="400110"/>
          </a:xfrm>
          <a:prstGeom prst="rect">
            <a:avLst/>
          </a:prstGeom>
          <a:noFill/>
        </p:spPr>
        <p:txBody>
          <a:bodyPr wrap="square" rtlCol="0">
            <a:spAutoFit/>
          </a:bodyPr>
          <a:lstStyle/>
          <a:p>
            <a:r>
              <a:rPr lang="fr-FR" sz="2000" b="1">
                <a:solidFill>
                  <a:schemeClr val="bg1"/>
                </a:solidFill>
                <a:latin typeface="Arial" panose="020B0604020202020204" pitchFamily="34" charset="0"/>
                <a:cs typeface="Arial" panose="020B0604020202020204" pitchFamily="34" charset="0"/>
              </a:rPr>
              <a:t>4 - Les moyens matériels </a:t>
            </a:r>
          </a:p>
        </p:txBody>
      </p:sp>
      <p:sp>
        <p:nvSpPr>
          <p:cNvPr id="21" name="ZoneTexte 20"/>
          <p:cNvSpPr txBox="1"/>
          <p:nvPr/>
        </p:nvSpPr>
        <p:spPr>
          <a:xfrm>
            <a:off x="1234249" y="6179916"/>
            <a:ext cx="1277723" cy="338554"/>
          </a:xfrm>
          <a:prstGeom prst="rect">
            <a:avLst/>
          </a:prstGeom>
          <a:noFill/>
        </p:spPr>
        <p:txBody>
          <a:bodyPr wrap="square" rtlCol="0">
            <a:spAutoFit/>
          </a:bodyPr>
          <a:lstStyle/>
          <a:p>
            <a:r>
              <a:rPr lang="fr-FR" sz="1600" b="1">
                <a:solidFill>
                  <a:schemeClr val="bg1"/>
                </a:solidFill>
                <a:latin typeface="Arial" panose="020B0604020202020204" pitchFamily="34" charset="0"/>
                <a:cs typeface="Arial" panose="020B0604020202020204" pitchFamily="34" charset="0"/>
              </a:rPr>
              <a:t>Précédent</a:t>
            </a:r>
          </a:p>
        </p:txBody>
      </p:sp>
      <p:sp>
        <p:nvSpPr>
          <p:cNvPr id="24" name="ZoneTexte 23"/>
          <p:cNvSpPr txBox="1"/>
          <p:nvPr/>
        </p:nvSpPr>
        <p:spPr>
          <a:xfrm>
            <a:off x="9148607" y="6176454"/>
            <a:ext cx="1131624" cy="338554"/>
          </a:xfrm>
          <a:prstGeom prst="rect">
            <a:avLst/>
          </a:prstGeom>
          <a:noFill/>
        </p:spPr>
        <p:txBody>
          <a:bodyPr wrap="square" rtlCol="0">
            <a:spAutoFit/>
          </a:bodyPr>
          <a:lstStyle/>
          <a:p>
            <a:r>
              <a:rPr lang="fr-FR" sz="1600" b="1">
                <a:solidFill>
                  <a:schemeClr val="bg1"/>
                </a:solidFill>
                <a:latin typeface="Arial" panose="020B0604020202020204" pitchFamily="34" charset="0"/>
                <a:cs typeface="Arial" panose="020B0604020202020204" pitchFamily="34" charset="0"/>
              </a:rPr>
              <a:t>Suivant</a:t>
            </a:r>
          </a:p>
        </p:txBody>
      </p:sp>
      <p:grpSp>
        <p:nvGrpSpPr>
          <p:cNvPr id="35" name="Groupe 34">
            <a:extLst>
              <a:ext uri="{FF2B5EF4-FFF2-40B4-BE49-F238E27FC236}">
                <a16:creationId xmlns:a16="http://schemas.microsoft.com/office/drawing/2014/main" id="{E91B5E1F-892C-5D5D-5BC6-57951EBB47FB}"/>
              </a:ext>
            </a:extLst>
          </p:cNvPr>
          <p:cNvGrpSpPr/>
          <p:nvPr/>
        </p:nvGrpSpPr>
        <p:grpSpPr>
          <a:xfrm>
            <a:off x="4373764" y="1505579"/>
            <a:ext cx="2960513" cy="1659440"/>
            <a:chOff x="4373764" y="1505579"/>
            <a:chExt cx="2960513" cy="1659440"/>
          </a:xfrm>
        </p:grpSpPr>
        <p:sp>
          <p:nvSpPr>
            <p:cNvPr id="34" name="Rectangle 33">
              <a:extLst>
                <a:ext uri="{FF2B5EF4-FFF2-40B4-BE49-F238E27FC236}">
                  <a16:creationId xmlns:a16="http://schemas.microsoft.com/office/drawing/2014/main" id="{53866864-D6DA-8806-B0C0-44361C37E074}"/>
                </a:ext>
              </a:extLst>
            </p:cNvPr>
            <p:cNvSpPr/>
            <p:nvPr/>
          </p:nvSpPr>
          <p:spPr>
            <a:xfrm rot="16200000">
              <a:off x="6544042" y="2374784"/>
              <a:ext cx="1341260" cy="23921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1000" dirty="0"/>
                <a:t>Copyright e-stock</a:t>
              </a:r>
            </a:p>
          </p:txBody>
        </p:sp>
        <p:grpSp>
          <p:nvGrpSpPr>
            <p:cNvPr id="37" name="Groupe 36"/>
            <p:cNvGrpSpPr/>
            <p:nvPr/>
          </p:nvGrpSpPr>
          <p:grpSpPr>
            <a:xfrm>
              <a:off x="4373764" y="1505579"/>
              <a:ext cx="2750243" cy="1485993"/>
              <a:chOff x="4373764" y="1618075"/>
              <a:chExt cx="2463587" cy="1373497"/>
            </a:xfrm>
          </p:grpSpPr>
          <p:sp>
            <p:nvSpPr>
              <p:cNvPr id="20" name="Cadre 19"/>
              <p:cNvSpPr/>
              <p:nvPr/>
            </p:nvSpPr>
            <p:spPr>
              <a:xfrm>
                <a:off x="4373764" y="1618075"/>
                <a:ext cx="2463587" cy="1373497"/>
              </a:xfrm>
              <a:prstGeom prst="frame">
                <a:avLst>
                  <a:gd name="adj1" fmla="val 4988"/>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2" name="Image 13" descr="Une image contenant diagramme&#10;&#10;Description générée automatiquement">
                <a:extLst>
                  <a:ext uri="{FF2B5EF4-FFF2-40B4-BE49-F238E27FC236}">
                    <a16:creationId xmlns:a16="http://schemas.microsoft.com/office/drawing/2014/main" id="{522757D3-F96A-FA3E-242A-3A483A1DDCC8}"/>
                  </a:ext>
                </a:extLst>
              </p:cNvPr>
              <p:cNvPicPr>
                <a:picLocks noChangeAspect="1"/>
              </p:cNvPicPr>
              <p:nvPr/>
            </p:nvPicPr>
            <p:blipFill>
              <a:blip r:embed="rId8"/>
              <a:stretch>
                <a:fillRect/>
              </a:stretch>
            </p:blipFill>
            <p:spPr>
              <a:xfrm>
                <a:off x="4436316" y="1682681"/>
                <a:ext cx="2341898" cy="1243070"/>
              </a:xfrm>
              <a:prstGeom prst="rect">
                <a:avLst/>
              </a:prstGeom>
            </p:spPr>
          </p:pic>
          <p:sp>
            <p:nvSpPr>
              <p:cNvPr id="6" name="Rectangle 5"/>
              <p:cNvSpPr/>
              <p:nvPr/>
            </p:nvSpPr>
            <p:spPr>
              <a:xfrm rot="163188">
                <a:off x="5097609" y="2532687"/>
                <a:ext cx="1188000" cy="2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31" name="Signe Plus 30">
            <a:extLst>
              <a:ext uri="{FF2B5EF4-FFF2-40B4-BE49-F238E27FC236}">
                <a16:creationId xmlns:a16="http://schemas.microsoft.com/office/drawing/2014/main" id="{266CE3AE-7C10-6979-C564-FF485A538226}"/>
              </a:ext>
            </a:extLst>
          </p:cNvPr>
          <p:cNvSpPr/>
          <p:nvPr/>
        </p:nvSpPr>
        <p:spPr>
          <a:xfrm>
            <a:off x="11903621" y="104686"/>
            <a:ext cx="205770" cy="183734"/>
          </a:xfrm>
          <a:prstGeom prst="mathPlus">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27166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1000" fill="hold"/>
                                        <p:tgtEl>
                                          <p:spTgt spid="25"/>
                                        </p:tgtEl>
                                        <p:attrNameLst>
                                          <p:attrName>ppt_x</p:attrName>
                                        </p:attrNameLst>
                                      </p:cBhvr>
                                      <p:tavLst>
                                        <p:tav tm="0">
                                          <p:val>
                                            <p:strVal val="#ppt_x"/>
                                          </p:val>
                                        </p:tav>
                                        <p:tav tm="100000">
                                          <p:val>
                                            <p:strVal val="#ppt_x"/>
                                          </p:val>
                                        </p:tav>
                                      </p:tavLst>
                                    </p:anim>
                                    <p:anim calcmode="lin" valueType="num">
                                      <p:cBhvr additive="base">
                                        <p:cTn id="12" dur="1000" fill="hold"/>
                                        <p:tgtEl>
                                          <p:spTgt spid="2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1000" fill="hold"/>
                                        <p:tgtEl>
                                          <p:spTgt spid="28"/>
                                        </p:tgtEl>
                                        <p:attrNameLst>
                                          <p:attrName>ppt_x</p:attrName>
                                        </p:attrNameLst>
                                      </p:cBhvr>
                                      <p:tavLst>
                                        <p:tav tm="0">
                                          <p:val>
                                            <p:strVal val="#ppt_x"/>
                                          </p:val>
                                        </p:tav>
                                        <p:tav tm="100000">
                                          <p:val>
                                            <p:strVal val="#ppt_x"/>
                                          </p:val>
                                        </p:tav>
                                      </p:tavLst>
                                    </p:anim>
                                    <p:anim calcmode="lin" valueType="num">
                                      <p:cBhvr additive="base">
                                        <p:cTn id="16" dur="1000" fill="hold"/>
                                        <p:tgtEl>
                                          <p:spTgt spid="2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1000" fill="hold"/>
                                        <p:tgtEl>
                                          <p:spTgt spid="29"/>
                                        </p:tgtEl>
                                        <p:attrNameLst>
                                          <p:attrName>ppt_x</p:attrName>
                                        </p:attrNameLst>
                                      </p:cBhvr>
                                      <p:tavLst>
                                        <p:tav tm="0">
                                          <p:val>
                                            <p:strVal val="#ppt_x"/>
                                          </p:val>
                                        </p:tav>
                                        <p:tav tm="100000">
                                          <p:val>
                                            <p:strVal val="#ppt_x"/>
                                          </p:val>
                                        </p:tav>
                                      </p:tavLst>
                                    </p:anim>
                                    <p:anim calcmode="lin" valueType="num">
                                      <p:cBhvr additive="base">
                                        <p:cTn id="20" dur="1000" fill="hold"/>
                                        <p:tgtEl>
                                          <p:spTgt spid="2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500" fill="hold"/>
                                        <p:tgtEl>
                                          <p:spTgt spid="35"/>
                                        </p:tgtEl>
                                        <p:attrNameLst>
                                          <p:attrName>ppt_x</p:attrName>
                                        </p:attrNameLst>
                                      </p:cBhvr>
                                      <p:tavLst>
                                        <p:tav tm="0">
                                          <p:val>
                                            <p:strVal val="#ppt_x"/>
                                          </p:val>
                                        </p:tav>
                                        <p:tav tm="100000">
                                          <p:val>
                                            <p:strVal val="#ppt_x"/>
                                          </p:val>
                                        </p:tav>
                                      </p:tavLst>
                                    </p:anim>
                                    <p:anim calcmode="lin" valueType="num">
                                      <p:cBhvr additive="base">
                                        <p:cTn id="2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anim calcmode="lin" valueType="num">
                                      <p:cBhvr additive="base">
                                        <p:cTn id="29" dur="1000" fill="hold"/>
                                        <p:tgtEl>
                                          <p:spTgt spid="30"/>
                                        </p:tgtEl>
                                        <p:attrNameLst>
                                          <p:attrName>ppt_x</p:attrName>
                                        </p:attrNameLst>
                                      </p:cBhvr>
                                      <p:tavLst>
                                        <p:tav tm="0">
                                          <p:val>
                                            <p:strVal val="#ppt_x"/>
                                          </p:val>
                                        </p:tav>
                                        <p:tav tm="100000">
                                          <p:val>
                                            <p:strVal val="#ppt_x"/>
                                          </p:val>
                                        </p:tav>
                                      </p:tavLst>
                                    </p:anim>
                                    <p:anim calcmode="lin" valueType="num">
                                      <p:cBhvr additive="base">
                                        <p:cTn id="30" dur="1000" fill="hold"/>
                                        <p:tgtEl>
                                          <p:spTgt spid="30"/>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2"/>
                                        </p:tgtEl>
                                        <p:attrNameLst>
                                          <p:attrName>style.visibility</p:attrName>
                                        </p:attrNameLst>
                                      </p:cBhvr>
                                      <p:to>
                                        <p:strVal val="visible"/>
                                      </p:to>
                                    </p:set>
                                    <p:anim calcmode="lin" valueType="num">
                                      <p:cBhvr additive="base">
                                        <p:cTn id="33" dur="1000" fill="hold"/>
                                        <p:tgtEl>
                                          <p:spTgt spid="32"/>
                                        </p:tgtEl>
                                        <p:attrNameLst>
                                          <p:attrName>ppt_x</p:attrName>
                                        </p:attrNameLst>
                                      </p:cBhvr>
                                      <p:tavLst>
                                        <p:tav tm="0">
                                          <p:val>
                                            <p:strVal val="#ppt_x"/>
                                          </p:val>
                                        </p:tav>
                                        <p:tav tm="100000">
                                          <p:val>
                                            <p:strVal val="#ppt_x"/>
                                          </p:val>
                                        </p:tav>
                                      </p:tavLst>
                                    </p:anim>
                                    <p:anim calcmode="lin" valueType="num">
                                      <p:cBhvr additive="base">
                                        <p:cTn id="34" dur="1000" fill="hold"/>
                                        <p:tgtEl>
                                          <p:spTgt spid="32"/>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additive="base">
                                        <p:cTn id="37" dur="1000" fill="hold"/>
                                        <p:tgtEl>
                                          <p:spTgt spid="33"/>
                                        </p:tgtEl>
                                        <p:attrNameLst>
                                          <p:attrName>ppt_x</p:attrName>
                                        </p:attrNameLst>
                                      </p:cBhvr>
                                      <p:tavLst>
                                        <p:tav tm="0">
                                          <p:val>
                                            <p:strVal val="#ppt_x"/>
                                          </p:val>
                                        </p:tav>
                                        <p:tav tm="100000">
                                          <p:val>
                                            <p:strVal val="#ppt_x"/>
                                          </p:val>
                                        </p:tav>
                                      </p:tavLst>
                                    </p:anim>
                                    <p:anim calcmode="lin" valueType="num">
                                      <p:cBhvr additive="base">
                                        <p:cTn id="38" dur="10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a:hlinkClick r:id="rId2" action="ppaction://hlinksldjump"/>
          </p:cNvPr>
          <p:cNvSpPr/>
          <p:nvPr/>
        </p:nvSpPr>
        <p:spPr>
          <a:xfrm>
            <a:off x="967798" y="5924301"/>
            <a:ext cx="1620000" cy="540000"/>
          </a:xfrm>
          <a:prstGeom prst="round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à coins arrondis 2">
            <a:hlinkClick r:id="rId3" action="ppaction://hlinksldjump"/>
          </p:cNvPr>
          <p:cNvSpPr/>
          <p:nvPr/>
        </p:nvSpPr>
        <p:spPr>
          <a:xfrm>
            <a:off x="8799749" y="5924301"/>
            <a:ext cx="1620000" cy="540000"/>
          </a:xfrm>
          <a:prstGeom prst="round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5EC7DC65-52A1-7153-E07A-0CFA6CCC06A3}"/>
              </a:ext>
            </a:extLst>
          </p:cNvPr>
          <p:cNvPicPr>
            <a:picLocks noChangeAspect="1"/>
          </p:cNvPicPr>
          <p:nvPr/>
        </p:nvPicPr>
        <p:blipFill>
          <a:blip r:embed="rId4"/>
          <a:stretch>
            <a:fillRect/>
          </a:stretch>
        </p:blipFill>
        <p:spPr>
          <a:xfrm rot="10800000">
            <a:off x="10807318" y="5001265"/>
            <a:ext cx="1899540" cy="1899540"/>
          </a:xfrm>
          <a:prstGeom prst="rect">
            <a:avLst/>
          </a:prstGeom>
        </p:spPr>
      </p:pic>
      <p:sp>
        <p:nvSpPr>
          <p:cNvPr id="4" name="Espace réservé du numéro de diapositive 3"/>
          <p:cNvSpPr>
            <a:spLocks noGrp="1"/>
          </p:cNvSpPr>
          <p:nvPr>
            <p:ph type="sldNum" sz="quarter" idx="4"/>
          </p:nvPr>
        </p:nvSpPr>
        <p:spPr>
          <a:xfrm>
            <a:off x="8610600" y="6416735"/>
            <a:ext cx="2743200" cy="365125"/>
          </a:xfrm>
        </p:spPr>
        <p:txBody>
          <a:bodyPr/>
          <a:lstStyle/>
          <a:p>
            <a:fld id="{4C4E8528-8995-41C5-85C7-06E3E0B70F35}" type="slidenum">
              <a:rPr lang="fr-FR" smtClean="0"/>
              <a:t>27</a:t>
            </a:fld>
            <a:endParaRPr lang="fr-FR"/>
          </a:p>
        </p:txBody>
      </p:sp>
      <p:sp>
        <p:nvSpPr>
          <p:cNvPr id="7" name="ZoneTexte 6"/>
          <p:cNvSpPr txBox="1"/>
          <p:nvPr/>
        </p:nvSpPr>
        <p:spPr>
          <a:xfrm>
            <a:off x="2499360" y="1094987"/>
            <a:ext cx="7303074" cy="369332"/>
          </a:xfrm>
          <a:prstGeom prst="rect">
            <a:avLst/>
          </a:prstGeom>
          <a:noFill/>
        </p:spPr>
        <p:txBody>
          <a:bodyPr wrap="square" rtlCol="0">
            <a:spAutoFit/>
          </a:bodyPr>
          <a:lstStyle/>
          <a:p>
            <a:pPr algn="ctr"/>
            <a:r>
              <a:rPr lang="fr-FR" sz="1800" b="1" dirty="0">
                <a:latin typeface="Arial" panose="020B0604020202020204" pitchFamily="34" charset="0"/>
                <a:cs typeface="Arial" panose="020B0604020202020204" pitchFamily="34" charset="0"/>
              </a:rPr>
              <a:t>Exemple GNC : les stations d’avitaillement Total énergies</a:t>
            </a:r>
          </a:p>
        </p:txBody>
      </p:sp>
      <p:grpSp>
        <p:nvGrpSpPr>
          <p:cNvPr id="14" name="Groupe 13"/>
          <p:cNvGrpSpPr/>
          <p:nvPr/>
        </p:nvGrpSpPr>
        <p:grpSpPr>
          <a:xfrm>
            <a:off x="322706" y="2359740"/>
            <a:ext cx="5246285" cy="2501017"/>
            <a:chOff x="322706" y="2359740"/>
            <a:chExt cx="5246285" cy="2501017"/>
          </a:xfrm>
        </p:grpSpPr>
        <p:sp>
          <p:nvSpPr>
            <p:cNvPr id="8" name="Rectangle à coins arrondis 7"/>
            <p:cNvSpPr/>
            <p:nvPr/>
          </p:nvSpPr>
          <p:spPr>
            <a:xfrm>
              <a:off x="322706" y="2359740"/>
              <a:ext cx="5246285" cy="2501017"/>
            </a:xfrm>
            <a:prstGeom prst="roundRect">
              <a:avLst/>
            </a:prstGeom>
            <a:solidFill>
              <a:schemeClr val="bg1"/>
            </a:solidFill>
            <a:ln>
              <a:solidFill>
                <a:srgbClr val="44A09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p:cNvSpPr txBox="1"/>
            <p:nvPr/>
          </p:nvSpPr>
          <p:spPr>
            <a:xfrm>
              <a:off x="466643" y="2554435"/>
              <a:ext cx="4958409" cy="2288832"/>
            </a:xfrm>
            <a:prstGeom prst="rect">
              <a:avLst/>
            </a:prstGeom>
            <a:noFill/>
          </p:spPr>
          <p:txBody>
            <a:bodyPr wrap="square" rtlCol="0">
              <a:spAutoFit/>
            </a:bodyPr>
            <a:lstStyle/>
            <a:p>
              <a:pPr marL="342900" indent="-342900">
                <a:buFont typeface="Wingdings" panose="05000000000000000000" pitchFamily="2" charset="2"/>
                <a:buChar char="Ø"/>
              </a:pPr>
              <a:r>
                <a:rPr lang="fr-FR" sz="1400" dirty="0">
                  <a:latin typeface="Arial" panose="020B0604020202020204" pitchFamily="34" charset="0"/>
                  <a:cs typeface="Arial" panose="020B0604020202020204" pitchFamily="34" charset="0"/>
                </a:rPr>
                <a:t>Au 1</a:t>
              </a:r>
              <a:r>
                <a:rPr lang="fr-FR" sz="1400" baseline="30000" dirty="0">
                  <a:latin typeface="Arial" panose="020B0604020202020204" pitchFamily="34" charset="0"/>
                  <a:cs typeface="Arial" panose="020B0604020202020204" pitchFamily="34" charset="0"/>
                </a:rPr>
                <a:t>er</a:t>
              </a:r>
              <a:r>
                <a:rPr lang="fr-FR" sz="1400" dirty="0">
                  <a:latin typeface="Arial" panose="020B0604020202020204" pitchFamily="34" charset="0"/>
                  <a:cs typeface="Arial" panose="020B0604020202020204" pitchFamily="34" charset="0"/>
                </a:rPr>
                <a:t> semestre 2023, </a:t>
              </a:r>
              <a:r>
                <a:rPr lang="fr-FR" sz="1400" dirty="0">
                  <a:solidFill>
                    <a:prstClr val="black"/>
                  </a:solidFill>
                  <a:latin typeface="Arial" panose="020B0604020202020204" pitchFamily="34" charset="0"/>
                  <a:cs typeface="Arial" panose="020B0604020202020204" pitchFamily="34" charset="0"/>
                </a:rPr>
                <a:t>selon des chiffres confirmés par l'AFGNV (</a:t>
              </a:r>
              <a:r>
                <a:rPr lang="fr-FR" sz="1400" dirty="0">
                  <a:latin typeface="Arial" panose="020B0604020202020204" pitchFamily="34" charset="0"/>
                  <a:cs typeface="Arial" panose="020B0604020202020204" pitchFamily="34" charset="0"/>
                </a:rPr>
                <a:t>Association française du gaz naturel </a:t>
              </a:r>
              <a:r>
                <a:rPr lang="fr-FR" sz="1400" dirty="0">
                  <a:solidFill>
                    <a:prstClr val="black"/>
                  </a:solidFill>
                  <a:latin typeface="Arial" panose="020B0604020202020204" pitchFamily="34" charset="0"/>
                  <a:cs typeface="Arial" panose="020B0604020202020204" pitchFamily="34" charset="0"/>
                </a:rPr>
                <a:t>véhicules), 122 stations GNC et 43 stations GNL sont ouvertes sur l'ensemble du territoire, pour accueillir les conducteurs de véhicules utilisant ce carburant. </a:t>
              </a:r>
            </a:p>
            <a:p>
              <a:pPr marL="285750" lvl="0" indent="-285750" defTabSz="914400">
                <a:lnSpc>
                  <a:spcPct val="90000"/>
                </a:lnSpc>
                <a:spcBef>
                  <a:spcPts val="1000"/>
                </a:spcBef>
                <a:buFont typeface="Wingdings" panose="05000000000000000000" pitchFamily="2" charset="2"/>
                <a:buChar char="Ø"/>
                <a:defRPr/>
              </a:pPr>
              <a:r>
                <a:rPr lang="fr-FR" sz="1400" dirty="0">
                  <a:solidFill>
                    <a:prstClr val="black"/>
                  </a:solidFill>
                  <a:latin typeface="Arial" panose="020B0604020202020204" pitchFamily="34" charset="0"/>
                  <a:cs typeface="Arial" panose="020B0604020202020204" pitchFamily="34" charset="0"/>
                </a:rPr>
                <a:t>17 stations Total </a:t>
              </a:r>
              <a:r>
                <a:rPr lang="fr-FR" sz="1400" dirty="0" err="1">
                  <a:solidFill>
                    <a:prstClr val="black"/>
                  </a:solidFill>
                  <a:latin typeface="Arial" panose="020B0604020202020204" pitchFamily="34" charset="0"/>
                  <a:cs typeface="Arial" panose="020B0604020202020204" pitchFamily="34" charset="0"/>
                </a:rPr>
                <a:t>Energies</a:t>
              </a:r>
              <a:r>
                <a:rPr lang="fr-FR" sz="1400" dirty="0">
                  <a:solidFill>
                    <a:prstClr val="black"/>
                  </a:solidFill>
                  <a:latin typeface="Arial" panose="020B0604020202020204" pitchFamily="34" charset="0"/>
                  <a:cs typeface="Arial" panose="020B0604020202020204" pitchFamily="34" charset="0"/>
                </a:rPr>
                <a:t>/AS24 accessibles sur le territoire national (</a:t>
              </a:r>
              <a:r>
                <a:rPr lang="fr-FR" sz="1400" dirty="0">
                  <a:latin typeface="Arial" panose="020B0604020202020204" pitchFamily="34" charset="0"/>
                  <a:cs typeface="Arial" panose="020B0604020202020204" pitchFamily="34" charset="0"/>
                </a:rPr>
                <a:t>objectif affiché de 450 stations-services GNV en Europe d’ici 2025, dont 110 implantées </a:t>
              </a:r>
              <a:r>
                <a:rPr lang="fr-FR" sz="1400" dirty="0">
                  <a:solidFill>
                    <a:prstClr val="black"/>
                  </a:solidFill>
                  <a:latin typeface="Arial" panose="020B0604020202020204" pitchFamily="34" charset="0"/>
                  <a:cs typeface="Arial" panose="020B0604020202020204" pitchFamily="34" charset="0"/>
                </a:rPr>
                <a:t>en France).</a:t>
              </a:r>
              <a:endParaRPr lang="fr-FR" sz="1400" dirty="0">
                <a:solidFill>
                  <a:prstClr val="black"/>
                </a:solidFill>
              </a:endParaRPr>
            </a:p>
            <a:p>
              <a:endParaRPr lang="fr-FR" sz="1400" dirty="0"/>
            </a:p>
          </p:txBody>
        </p:sp>
      </p:grpSp>
      <p:sp>
        <p:nvSpPr>
          <p:cNvPr id="15" name="Rectangle à coins arrondis 14">
            <a:hlinkClick r:id="rId5" action="ppaction://hlinksldjump"/>
          </p:cNvPr>
          <p:cNvSpPr/>
          <p:nvPr/>
        </p:nvSpPr>
        <p:spPr>
          <a:xfrm>
            <a:off x="3964038" y="305188"/>
            <a:ext cx="3696602" cy="560085"/>
          </a:xfrm>
          <a:prstGeom prst="roundRect">
            <a:avLst/>
          </a:prstGeom>
          <a:solidFill>
            <a:srgbClr val="AED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p:cNvSpPr txBox="1"/>
          <p:nvPr/>
        </p:nvSpPr>
        <p:spPr>
          <a:xfrm>
            <a:off x="4135120" y="396899"/>
            <a:ext cx="3423920" cy="400110"/>
          </a:xfrm>
          <a:prstGeom prst="rect">
            <a:avLst/>
          </a:prstGeom>
          <a:noFill/>
        </p:spPr>
        <p:txBody>
          <a:bodyPr wrap="square" rtlCol="0">
            <a:spAutoFit/>
          </a:bodyPr>
          <a:lstStyle/>
          <a:p>
            <a:r>
              <a:rPr lang="fr-FR" sz="2000" b="1">
                <a:solidFill>
                  <a:schemeClr val="bg1"/>
                </a:solidFill>
                <a:latin typeface="Arial" panose="020B0604020202020204" pitchFamily="34" charset="0"/>
                <a:cs typeface="Arial" panose="020B0604020202020204" pitchFamily="34" charset="0"/>
              </a:rPr>
              <a:t>4 - Les moyens matériels  </a:t>
            </a:r>
          </a:p>
        </p:txBody>
      </p:sp>
      <p:sp>
        <p:nvSpPr>
          <p:cNvPr id="16" name="ZoneTexte 15"/>
          <p:cNvSpPr txBox="1"/>
          <p:nvPr/>
        </p:nvSpPr>
        <p:spPr>
          <a:xfrm>
            <a:off x="1182230" y="6015943"/>
            <a:ext cx="1268034" cy="338554"/>
          </a:xfrm>
          <a:prstGeom prst="rect">
            <a:avLst/>
          </a:prstGeom>
          <a:noFill/>
        </p:spPr>
        <p:txBody>
          <a:bodyPr wrap="square" rtlCol="0">
            <a:spAutoFit/>
          </a:bodyPr>
          <a:lstStyle/>
          <a:p>
            <a:r>
              <a:rPr lang="fr-FR" sz="1600" b="1">
                <a:solidFill>
                  <a:schemeClr val="bg1"/>
                </a:solidFill>
                <a:latin typeface="Arial" panose="020B0604020202020204" pitchFamily="34" charset="0"/>
                <a:cs typeface="Arial" panose="020B0604020202020204" pitchFamily="34" charset="0"/>
              </a:rPr>
              <a:t>Précédent</a:t>
            </a:r>
          </a:p>
        </p:txBody>
      </p:sp>
      <p:sp>
        <p:nvSpPr>
          <p:cNvPr id="17" name="ZoneTexte 16"/>
          <p:cNvSpPr txBox="1"/>
          <p:nvPr/>
        </p:nvSpPr>
        <p:spPr>
          <a:xfrm>
            <a:off x="9091644" y="6015943"/>
            <a:ext cx="1234631" cy="338554"/>
          </a:xfrm>
          <a:prstGeom prst="rect">
            <a:avLst/>
          </a:prstGeom>
          <a:noFill/>
        </p:spPr>
        <p:txBody>
          <a:bodyPr wrap="square" rtlCol="0">
            <a:spAutoFit/>
          </a:bodyPr>
          <a:lstStyle/>
          <a:p>
            <a:r>
              <a:rPr lang="fr-FR" sz="1600" b="1">
                <a:solidFill>
                  <a:schemeClr val="bg1"/>
                </a:solidFill>
                <a:latin typeface="Arial" panose="020B0604020202020204" pitchFamily="34" charset="0"/>
                <a:cs typeface="Arial" panose="020B0604020202020204" pitchFamily="34" charset="0"/>
              </a:rPr>
              <a:t>Suivant</a:t>
            </a:r>
          </a:p>
        </p:txBody>
      </p:sp>
      <p:sp>
        <p:nvSpPr>
          <p:cNvPr id="6" name="Signe Plus 5">
            <a:extLst>
              <a:ext uri="{FF2B5EF4-FFF2-40B4-BE49-F238E27FC236}">
                <a16:creationId xmlns:a16="http://schemas.microsoft.com/office/drawing/2014/main" id="{CB7E8D5B-AA55-5A4C-3C25-4A8747DC9663}"/>
              </a:ext>
            </a:extLst>
          </p:cNvPr>
          <p:cNvSpPr/>
          <p:nvPr/>
        </p:nvSpPr>
        <p:spPr>
          <a:xfrm>
            <a:off x="11903621" y="104686"/>
            <a:ext cx="205770" cy="183734"/>
          </a:xfrm>
          <a:prstGeom prst="mathPlus">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3" name="Groupe 12">
            <a:extLst>
              <a:ext uri="{FF2B5EF4-FFF2-40B4-BE49-F238E27FC236}">
                <a16:creationId xmlns:a16="http://schemas.microsoft.com/office/drawing/2014/main" id="{2293E927-9A6F-C0BA-EB3A-B95F4BE49798}"/>
              </a:ext>
            </a:extLst>
          </p:cNvPr>
          <p:cNvGrpSpPr/>
          <p:nvPr/>
        </p:nvGrpSpPr>
        <p:grpSpPr>
          <a:xfrm>
            <a:off x="6447788" y="1919957"/>
            <a:ext cx="5421506" cy="3239700"/>
            <a:chOff x="6447788" y="1919957"/>
            <a:chExt cx="5421506" cy="3239700"/>
          </a:xfrm>
        </p:grpSpPr>
        <p:pic>
          <p:nvPicPr>
            <p:cNvPr id="12" name="Image 11">
              <a:extLst>
                <a:ext uri="{FF2B5EF4-FFF2-40B4-BE49-F238E27FC236}">
                  <a16:creationId xmlns:a16="http://schemas.microsoft.com/office/drawing/2014/main" id="{E1AB9530-A4CB-8AAB-FF5F-2A0FF5C25383}"/>
                </a:ext>
              </a:extLst>
            </p:cNvPr>
            <p:cNvPicPr>
              <a:picLocks noChangeAspect="1"/>
            </p:cNvPicPr>
            <p:nvPr/>
          </p:nvPicPr>
          <p:blipFill>
            <a:blip r:embed="rId6"/>
            <a:stretch>
              <a:fillRect/>
            </a:stretch>
          </p:blipFill>
          <p:spPr>
            <a:xfrm>
              <a:off x="6542271" y="2078350"/>
              <a:ext cx="4874167" cy="3006199"/>
            </a:xfrm>
            <a:prstGeom prst="rect">
              <a:avLst/>
            </a:prstGeom>
          </p:spPr>
        </p:pic>
        <p:sp>
          <p:nvSpPr>
            <p:cNvPr id="11" name="Cadre 10">
              <a:extLst>
                <a:ext uri="{FF2B5EF4-FFF2-40B4-BE49-F238E27FC236}">
                  <a16:creationId xmlns:a16="http://schemas.microsoft.com/office/drawing/2014/main" id="{67610DD6-7CA2-6D4D-713A-FF87237D7A3A}"/>
                </a:ext>
              </a:extLst>
            </p:cNvPr>
            <p:cNvSpPr/>
            <p:nvPr/>
          </p:nvSpPr>
          <p:spPr>
            <a:xfrm>
              <a:off x="6447788" y="1919957"/>
              <a:ext cx="5421506" cy="3239700"/>
            </a:xfrm>
            <a:prstGeom prst="frame">
              <a:avLst>
                <a:gd name="adj1" fmla="val 3787"/>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8" name="ZoneTexte 17">
            <a:extLst>
              <a:ext uri="{FF2B5EF4-FFF2-40B4-BE49-F238E27FC236}">
                <a16:creationId xmlns:a16="http://schemas.microsoft.com/office/drawing/2014/main" id="{F16E368C-4732-9402-0BF6-18FE13843BD9}"/>
              </a:ext>
            </a:extLst>
          </p:cNvPr>
          <p:cNvSpPr txBox="1"/>
          <p:nvPr/>
        </p:nvSpPr>
        <p:spPr>
          <a:xfrm>
            <a:off x="775562" y="4947820"/>
            <a:ext cx="2670551" cy="230832"/>
          </a:xfrm>
          <a:prstGeom prst="rect">
            <a:avLst/>
          </a:prstGeom>
          <a:noFill/>
        </p:spPr>
        <p:txBody>
          <a:bodyPr wrap="square">
            <a:spAutoFit/>
          </a:bodyPr>
          <a:lstStyle/>
          <a:p>
            <a:pPr lvl="0" defTabSz="914400">
              <a:lnSpc>
                <a:spcPct val="90000"/>
              </a:lnSpc>
              <a:spcBef>
                <a:spcPts val="1000"/>
              </a:spcBef>
              <a:defRPr/>
            </a:pPr>
            <a:r>
              <a:rPr lang="fr-FR" sz="1000" dirty="0">
                <a:latin typeface="Arial" panose="020B0604020202020204" pitchFamily="34" charset="0"/>
                <a:cs typeface="Arial" panose="020B0604020202020204" pitchFamily="34" charset="0"/>
              </a:rPr>
              <a:t>Source : https://mobility.totalenergies.com/</a:t>
            </a:r>
          </a:p>
        </p:txBody>
      </p:sp>
    </p:spTree>
    <p:extLst>
      <p:ext uri="{BB962C8B-B14F-4D97-AF65-F5344CB8AC3E}">
        <p14:creationId xmlns:p14="http://schemas.microsoft.com/office/powerpoint/2010/main" val="1966622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000" fill="hold"/>
                                        <p:tgtEl>
                                          <p:spTgt spid="14"/>
                                        </p:tgtEl>
                                        <p:attrNameLst>
                                          <p:attrName>ppt_x</p:attrName>
                                        </p:attrNameLst>
                                      </p:cBhvr>
                                      <p:tavLst>
                                        <p:tav tm="0">
                                          <p:val>
                                            <p:strVal val="#ppt_x"/>
                                          </p:val>
                                        </p:tav>
                                        <p:tav tm="100000">
                                          <p:val>
                                            <p:strVal val="#ppt_x"/>
                                          </p:val>
                                        </p:tav>
                                      </p:tavLst>
                                    </p:anim>
                                    <p:anim calcmode="lin" valueType="num">
                                      <p:cBhvr additive="base">
                                        <p:cTn id="12" dur="10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a:hlinkClick r:id="rId3" action="ppaction://hlinksldjump"/>
          </p:cNvPr>
          <p:cNvSpPr/>
          <p:nvPr/>
        </p:nvSpPr>
        <p:spPr>
          <a:xfrm>
            <a:off x="848880" y="6078181"/>
            <a:ext cx="1620000" cy="540000"/>
          </a:xfrm>
          <a:prstGeom prst="round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à coins arrondis 2">
            <a:hlinkClick r:id="rId4" action="ppaction://hlinksldjump"/>
          </p:cNvPr>
          <p:cNvSpPr/>
          <p:nvPr/>
        </p:nvSpPr>
        <p:spPr>
          <a:xfrm>
            <a:off x="8570480" y="6078181"/>
            <a:ext cx="1620000" cy="540000"/>
          </a:xfrm>
          <a:prstGeom prst="round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5EC7DC65-52A1-7153-E07A-0CFA6CCC06A3}"/>
              </a:ext>
            </a:extLst>
          </p:cNvPr>
          <p:cNvPicPr>
            <a:picLocks noChangeAspect="1"/>
          </p:cNvPicPr>
          <p:nvPr/>
        </p:nvPicPr>
        <p:blipFill>
          <a:blip r:embed="rId5"/>
          <a:stretch>
            <a:fillRect/>
          </a:stretch>
        </p:blipFill>
        <p:spPr>
          <a:xfrm rot="10800000">
            <a:off x="10807318" y="5001265"/>
            <a:ext cx="1899540" cy="1899540"/>
          </a:xfrm>
          <a:prstGeom prst="rect">
            <a:avLst/>
          </a:prstGeom>
        </p:spPr>
      </p:pic>
      <p:sp>
        <p:nvSpPr>
          <p:cNvPr id="4" name="Espace réservé du numéro de diapositive 3"/>
          <p:cNvSpPr>
            <a:spLocks noGrp="1"/>
          </p:cNvSpPr>
          <p:nvPr>
            <p:ph type="sldNum" sz="quarter" idx="4"/>
          </p:nvPr>
        </p:nvSpPr>
        <p:spPr>
          <a:xfrm>
            <a:off x="8610600" y="6416735"/>
            <a:ext cx="2743200" cy="365125"/>
          </a:xfrm>
        </p:spPr>
        <p:txBody>
          <a:bodyPr/>
          <a:lstStyle/>
          <a:p>
            <a:fld id="{4C4E8528-8995-41C5-85C7-06E3E0B70F35}" type="slidenum">
              <a:rPr lang="fr-FR" smtClean="0"/>
              <a:t>28</a:t>
            </a:fld>
            <a:endParaRPr lang="fr-FR"/>
          </a:p>
        </p:txBody>
      </p:sp>
      <p:grpSp>
        <p:nvGrpSpPr>
          <p:cNvPr id="19" name="Groupe 18"/>
          <p:cNvGrpSpPr/>
          <p:nvPr/>
        </p:nvGrpSpPr>
        <p:grpSpPr>
          <a:xfrm>
            <a:off x="1280652" y="998721"/>
            <a:ext cx="9681988" cy="666446"/>
            <a:chOff x="1280652" y="998721"/>
            <a:chExt cx="9681988" cy="666446"/>
          </a:xfrm>
        </p:grpSpPr>
        <p:sp>
          <p:nvSpPr>
            <p:cNvPr id="7" name="ZoneTexte 6"/>
            <p:cNvSpPr txBox="1"/>
            <p:nvPr/>
          </p:nvSpPr>
          <p:spPr>
            <a:xfrm>
              <a:off x="2241157" y="998721"/>
              <a:ext cx="6542384" cy="338554"/>
            </a:xfrm>
            <a:prstGeom prst="rect">
              <a:avLst/>
            </a:prstGeom>
            <a:noFill/>
          </p:spPr>
          <p:txBody>
            <a:bodyPr wrap="square" rtlCol="0">
              <a:spAutoFit/>
            </a:bodyPr>
            <a:lstStyle/>
            <a:p>
              <a:pPr algn="ctr"/>
              <a:r>
                <a:rPr lang="fr-FR" sz="1600" b="1" dirty="0">
                  <a:latin typeface="Arial" panose="020B0604020202020204" pitchFamily="34" charset="0"/>
                  <a:cs typeface="Arial" panose="020B0604020202020204" pitchFamily="34" charset="0"/>
                </a:rPr>
                <a:t>Exemple électricité : les stations d’avitaillement Engie</a:t>
              </a:r>
            </a:p>
          </p:txBody>
        </p:sp>
        <p:sp>
          <p:nvSpPr>
            <p:cNvPr id="16" name="ZoneTexte 15"/>
            <p:cNvSpPr txBox="1"/>
            <p:nvPr/>
          </p:nvSpPr>
          <p:spPr>
            <a:xfrm>
              <a:off x="1280652" y="1357390"/>
              <a:ext cx="9681988" cy="307777"/>
            </a:xfrm>
            <a:prstGeom prst="rect">
              <a:avLst/>
            </a:prstGeom>
            <a:noFill/>
          </p:spPr>
          <p:txBody>
            <a:bodyPr wrap="square" rtlCol="0">
              <a:spAutoFit/>
            </a:bodyPr>
            <a:lstStyle/>
            <a:p>
              <a:r>
                <a:rPr lang="fr-FR" sz="1400">
                  <a:solidFill>
                    <a:srgbClr val="000000"/>
                  </a:solidFill>
                  <a:latin typeface="Arial" panose="020B0604020202020204" pitchFamily="34" charset="0"/>
                  <a:cs typeface="Arial" panose="020B0604020202020204" pitchFamily="34" charset="0"/>
                </a:rPr>
                <a:t>On distingue trois principaux types de bornes de recharge pour véhicules électriques au premier semestre 2023 :</a:t>
              </a:r>
              <a:endParaRPr lang="fr-FR" sz="1400">
                <a:latin typeface="Arial" panose="020B0604020202020204" pitchFamily="34" charset="0"/>
                <a:cs typeface="Arial" panose="020B0604020202020204" pitchFamily="34" charset="0"/>
              </a:endParaRPr>
            </a:p>
          </p:txBody>
        </p:sp>
      </p:grpSp>
      <p:grpSp>
        <p:nvGrpSpPr>
          <p:cNvPr id="21" name="Groupe 20"/>
          <p:cNvGrpSpPr/>
          <p:nvPr/>
        </p:nvGrpSpPr>
        <p:grpSpPr>
          <a:xfrm>
            <a:off x="410001" y="1745014"/>
            <a:ext cx="6495760" cy="3925177"/>
            <a:chOff x="410001" y="1745014"/>
            <a:chExt cx="6495760" cy="3925177"/>
          </a:xfrm>
        </p:grpSpPr>
        <p:grpSp>
          <p:nvGrpSpPr>
            <p:cNvPr id="20" name="Groupe 19"/>
            <p:cNvGrpSpPr/>
            <p:nvPr/>
          </p:nvGrpSpPr>
          <p:grpSpPr>
            <a:xfrm>
              <a:off x="410001" y="1745014"/>
              <a:ext cx="5246285" cy="3925177"/>
              <a:chOff x="410001" y="1745014"/>
              <a:chExt cx="5246285" cy="3925177"/>
            </a:xfrm>
          </p:grpSpPr>
          <p:sp>
            <p:nvSpPr>
              <p:cNvPr id="8" name="Rectangle à coins arrondis 7"/>
              <p:cNvSpPr/>
              <p:nvPr/>
            </p:nvSpPr>
            <p:spPr>
              <a:xfrm>
                <a:off x="410001" y="1745014"/>
                <a:ext cx="5246285" cy="3754633"/>
              </a:xfrm>
              <a:prstGeom prst="roundRect">
                <a:avLst/>
              </a:prstGeom>
              <a:solidFill>
                <a:schemeClr val="bg1"/>
              </a:solidFill>
              <a:ln>
                <a:solidFill>
                  <a:srgbClr val="44A09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p:cNvSpPr txBox="1"/>
              <p:nvPr/>
            </p:nvSpPr>
            <p:spPr>
              <a:xfrm>
                <a:off x="540357" y="1915317"/>
                <a:ext cx="4958409" cy="3754874"/>
              </a:xfrm>
              <a:prstGeom prst="rect">
                <a:avLst/>
              </a:prstGeom>
              <a:noFill/>
            </p:spPr>
            <p:txBody>
              <a:bodyPr wrap="square" rtlCol="0">
                <a:spAutoFit/>
              </a:bodyPr>
              <a:lstStyle/>
              <a:p>
                <a:pPr marL="228600" lvl="0" indent="-228600" defTabSz="914400">
                  <a:lnSpc>
                    <a:spcPct val="90000"/>
                  </a:lnSpc>
                  <a:spcBef>
                    <a:spcPts val="1000"/>
                  </a:spcBef>
                  <a:buFont typeface="Wingdings" panose="05000000000000000000" pitchFamily="2" charset="2"/>
                  <a:buChar char="Ø"/>
                  <a:defRPr/>
                </a:pPr>
                <a:r>
                  <a:rPr lang="fr-FR" sz="1400" b="1" dirty="0">
                    <a:solidFill>
                      <a:srgbClr val="374649"/>
                    </a:solidFill>
                    <a:latin typeface="Arial" panose="020B0604020202020204" pitchFamily="34" charset="0"/>
                    <a:cs typeface="Arial" panose="020B0604020202020204" pitchFamily="34" charset="0"/>
                  </a:rPr>
                  <a:t>Les prises domestiques : </a:t>
                </a:r>
                <a:r>
                  <a:rPr lang="fr-FR" sz="1400" dirty="0">
                    <a:solidFill>
                      <a:srgbClr val="374649"/>
                    </a:solidFill>
                    <a:latin typeface="Arial" panose="020B0604020202020204" pitchFamily="34" charset="0"/>
                    <a:cs typeface="Arial" panose="020B0604020202020204" pitchFamily="34" charset="0"/>
                  </a:rPr>
                  <a:t>puissance maximale 3,2 KW destinées aux véhicules légers – temps de charge entre 10 et 12 heures</a:t>
                </a:r>
                <a:endParaRPr lang="fr-FR" sz="1400" dirty="0">
                  <a:latin typeface="Arial" panose="020B0604020202020204" pitchFamily="34" charset="0"/>
                  <a:cs typeface="Arial" panose="020B0604020202020204" pitchFamily="34" charset="0"/>
                </a:endParaRPr>
              </a:p>
              <a:p>
                <a:pPr marL="228600" lvl="0" indent="-228600" defTabSz="914400">
                  <a:lnSpc>
                    <a:spcPct val="90000"/>
                  </a:lnSpc>
                  <a:spcBef>
                    <a:spcPts val="1000"/>
                  </a:spcBef>
                  <a:buFont typeface="Wingdings" panose="05000000000000000000" pitchFamily="2" charset="2"/>
                  <a:buChar char="Ø"/>
                  <a:defRPr/>
                </a:pPr>
                <a:r>
                  <a:rPr lang="fr-FR" sz="1400" b="1" dirty="0">
                    <a:solidFill>
                      <a:srgbClr val="374649"/>
                    </a:solidFill>
                    <a:latin typeface="Arial" panose="020B0604020202020204" pitchFamily="34" charset="0"/>
                    <a:cs typeface="Arial" panose="020B0604020202020204" pitchFamily="34" charset="0"/>
                  </a:rPr>
                  <a:t>Les bornes de recharge : </a:t>
                </a:r>
                <a:r>
                  <a:rPr lang="fr-FR" sz="1400" dirty="0">
                    <a:solidFill>
                      <a:srgbClr val="374649"/>
                    </a:solidFill>
                    <a:latin typeface="Arial" panose="020B0604020202020204" pitchFamily="34" charset="0"/>
                    <a:cs typeface="Arial" panose="020B0604020202020204" pitchFamily="34" charset="0"/>
                  </a:rPr>
                  <a:t>pour des recharges standards à accélérées (7 à 22 KW, Pour une borne offrant une recharge de 7 kW de puissance, une centaine de kilomètres peut être récupérée en 3 heures environ à titre d’exemple </a:t>
                </a:r>
                <a:r>
                  <a:rPr lang="fr-FR" sz="1400" dirty="0">
                    <a:latin typeface="Arial" panose="020B0604020202020204" pitchFamily="34" charset="0"/>
                    <a:cs typeface="Arial" panose="020B0604020202020204" pitchFamily="34" charset="0"/>
                  </a:rPr>
                  <a:t>indicatif).</a:t>
                </a:r>
              </a:p>
              <a:p>
                <a:pPr marL="228600" lvl="0" indent="-228600" defTabSz="914400">
                  <a:lnSpc>
                    <a:spcPct val="90000"/>
                  </a:lnSpc>
                  <a:spcBef>
                    <a:spcPts val="1000"/>
                  </a:spcBef>
                  <a:buFont typeface="Wingdings" panose="05000000000000000000" pitchFamily="2" charset="2"/>
                  <a:buChar char="Ø"/>
                  <a:defRPr/>
                </a:pPr>
                <a:r>
                  <a:rPr lang="fr-FR" sz="1400" b="1" dirty="0">
                    <a:solidFill>
                      <a:srgbClr val="374649"/>
                    </a:solidFill>
                    <a:latin typeface="Arial" panose="020B0604020202020204" pitchFamily="34" charset="0"/>
                    <a:cs typeface="Arial" panose="020B0604020202020204" pitchFamily="34" charset="0"/>
                  </a:rPr>
                  <a:t>Les bornes de recharge dites « rapides » </a:t>
                </a:r>
                <a:r>
                  <a:rPr lang="fr-FR" sz="1400" dirty="0">
                    <a:solidFill>
                      <a:srgbClr val="374649"/>
                    </a:solidFill>
                    <a:latin typeface="Arial" panose="020B0604020202020204" pitchFamily="34" charset="0"/>
                    <a:cs typeface="Arial" panose="020B0604020202020204" pitchFamily="34" charset="0"/>
                  </a:rPr>
                  <a:t>proposent généralement des bornes délivrant du courant continue, d’une puissance généralement de 50kW </a:t>
                </a:r>
                <a:r>
                  <a:rPr lang="fr-FR" sz="1400" dirty="0">
                    <a:latin typeface="Arial" panose="020B0604020202020204" pitchFamily="34" charset="0"/>
                    <a:cs typeface="Arial" panose="020B0604020202020204" pitchFamily="34" charset="0"/>
                  </a:rPr>
                  <a:t>(temps </a:t>
                </a:r>
                <a:r>
                  <a:rPr lang="fr-FR" sz="1400" dirty="0">
                    <a:solidFill>
                      <a:srgbClr val="374649"/>
                    </a:solidFill>
                    <a:latin typeface="Arial" panose="020B0604020202020204" pitchFamily="34" charset="0"/>
                    <a:cs typeface="Arial" panose="020B0604020202020204" pitchFamily="34" charset="0"/>
                  </a:rPr>
                  <a:t>de charge 10 minutes)</a:t>
                </a:r>
              </a:p>
              <a:p>
                <a:pPr lvl="0" defTabSz="914400">
                  <a:lnSpc>
                    <a:spcPct val="90000"/>
                  </a:lnSpc>
                  <a:spcBef>
                    <a:spcPts val="1000"/>
                  </a:spcBef>
                  <a:defRPr/>
                </a:pPr>
                <a:r>
                  <a:rPr lang="fr-FR" sz="1400" b="1" dirty="0">
                    <a:solidFill>
                      <a:srgbClr val="374649"/>
                    </a:solidFill>
                    <a:latin typeface="Arial" panose="020B0604020202020204" pitchFamily="34" charset="0"/>
                    <a:cs typeface="Arial" panose="020B0604020202020204" pitchFamily="34" charset="0"/>
                  </a:rPr>
                  <a:t>Les bornes de recharge dites « Haute puissance » </a:t>
                </a:r>
                <a:r>
                  <a:rPr lang="fr-FR" sz="1400" dirty="0">
                    <a:solidFill>
                      <a:srgbClr val="374649"/>
                    </a:solidFill>
                    <a:latin typeface="Arial" panose="020B0604020202020204" pitchFamily="34" charset="0"/>
                    <a:cs typeface="Arial" panose="020B0604020202020204" pitchFamily="34" charset="0"/>
                  </a:rPr>
                  <a:t>ou super chargeurs : ces bornes peuvent atteindre une puissance jusqu’à 350 kW. </a:t>
                </a:r>
              </a:p>
              <a:p>
                <a:endParaRPr lang="fr-FR" dirty="0"/>
              </a:p>
            </p:txBody>
          </p:sp>
        </p:grpSp>
        <p:sp>
          <p:nvSpPr>
            <p:cNvPr id="17" name="ZoneTexte 16">
              <a:extLst>
                <a:ext uri="{FF2B5EF4-FFF2-40B4-BE49-F238E27FC236}">
                  <a16:creationId xmlns:a16="http://schemas.microsoft.com/office/drawing/2014/main" id="{F8F2EF10-20EB-49F1-F30B-4C5CB7C0ED24}"/>
                </a:ext>
              </a:extLst>
            </p:cNvPr>
            <p:cNvSpPr txBox="1"/>
            <p:nvPr/>
          </p:nvSpPr>
          <p:spPr>
            <a:xfrm>
              <a:off x="3019561" y="5172554"/>
              <a:ext cx="3886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000" dirty="0">
                  <a:latin typeface="Arial" panose="020B0604020202020204" pitchFamily="34" charset="0"/>
                  <a:cs typeface="Arial" panose="020B0604020202020204" pitchFamily="34" charset="0"/>
                </a:rPr>
                <a:t>Source : https://mobiliteverte.engie.fr/</a:t>
              </a:r>
            </a:p>
          </p:txBody>
        </p:sp>
      </p:grpSp>
      <p:sp>
        <p:nvSpPr>
          <p:cNvPr id="18" name="Rectangle à coins arrondis 17">
            <a:hlinkClick r:id="rId6" action="ppaction://hlinksldjump"/>
          </p:cNvPr>
          <p:cNvSpPr/>
          <p:nvPr/>
        </p:nvSpPr>
        <p:spPr>
          <a:xfrm>
            <a:off x="4046354" y="299365"/>
            <a:ext cx="3982720" cy="560085"/>
          </a:xfrm>
          <a:prstGeom prst="roundRect">
            <a:avLst/>
          </a:prstGeom>
          <a:solidFill>
            <a:srgbClr val="AED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p:cNvSpPr txBox="1"/>
          <p:nvPr/>
        </p:nvSpPr>
        <p:spPr>
          <a:xfrm>
            <a:off x="4370391" y="379352"/>
            <a:ext cx="3502510" cy="400110"/>
          </a:xfrm>
          <a:prstGeom prst="rect">
            <a:avLst/>
          </a:prstGeom>
          <a:noFill/>
        </p:spPr>
        <p:txBody>
          <a:bodyPr wrap="square" rtlCol="0">
            <a:spAutoFit/>
          </a:bodyPr>
          <a:lstStyle/>
          <a:p>
            <a:r>
              <a:rPr lang="fr-FR" sz="2000" b="1">
                <a:solidFill>
                  <a:schemeClr val="bg1"/>
                </a:solidFill>
                <a:latin typeface="Arial" panose="020B0604020202020204" pitchFamily="34" charset="0"/>
                <a:cs typeface="Arial" panose="020B0604020202020204" pitchFamily="34" charset="0"/>
              </a:rPr>
              <a:t>4 - Les moyens matériels  </a:t>
            </a:r>
          </a:p>
        </p:txBody>
      </p:sp>
      <p:sp>
        <p:nvSpPr>
          <p:cNvPr id="13" name="ZoneTexte 12"/>
          <p:cNvSpPr txBox="1"/>
          <p:nvPr/>
        </p:nvSpPr>
        <p:spPr>
          <a:xfrm>
            <a:off x="1107081" y="6178904"/>
            <a:ext cx="1294523" cy="338554"/>
          </a:xfrm>
          <a:prstGeom prst="rect">
            <a:avLst/>
          </a:prstGeom>
          <a:noFill/>
        </p:spPr>
        <p:txBody>
          <a:bodyPr wrap="square" rtlCol="0">
            <a:spAutoFit/>
          </a:bodyPr>
          <a:lstStyle/>
          <a:p>
            <a:r>
              <a:rPr lang="fr-FR" sz="1600" b="1" dirty="0">
                <a:solidFill>
                  <a:schemeClr val="bg1"/>
                </a:solidFill>
                <a:latin typeface="Arial" panose="020B0604020202020204" pitchFamily="34" charset="0"/>
                <a:cs typeface="Arial" panose="020B0604020202020204" pitchFamily="34" charset="0"/>
              </a:rPr>
              <a:t>Précédent</a:t>
            </a:r>
          </a:p>
        </p:txBody>
      </p:sp>
      <p:sp>
        <p:nvSpPr>
          <p:cNvPr id="14" name="ZoneTexte 13"/>
          <p:cNvSpPr txBox="1"/>
          <p:nvPr/>
        </p:nvSpPr>
        <p:spPr>
          <a:xfrm>
            <a:off x="8957184" y="6178904"/>
            <a:ext cx="1137569" cy="338554"/>
          </a:xfrm>
          <a:prstGeom prst="rect">
            <a:avLst/>
          </a:prstGeom>
          <a:noFill/>
        </p:spPr>
        <p:txBody>
          <a:bodyPr wrap="square" rtlCol="0">
            <a:spAutoFit/>
          </a:bodyPr>
          <a:lstStyle/>
          <a:p>
            <a:r>
              <a:rPr lang="fr-FR" sz="1600" b="1" dirty="0">
                <a:solidFill>
                  <a:schemeClr val="bg1"/>
                </a:solidFill>
                <a:latin typeface="Arial" panose="020B0604020202020204" pitchFamily="34" charset="0"/>
                <a:cs typeface="Arial" panose="020B0604020202020204" pitchFamily="34" charset="0"/>
              </a:rPr>
              <a:t>Suivant</a:t>
            </a:r>
          </a:p>
        </p:txBody>
      </p:sp>
      <p:sp>
        <p:nvSpPr>
          <p:cNvPr id="6" name="Signe Plus 5">
            <a:extLst>
              <a:ext uri="{FF2B5EF4-FFF2-40B4-BE49-F238E27FC236}">
                <a16:creationId xmlns:a16="http://schemas.microsoft.com/office/drawing/2014/main" id="{EF494D94-5EC7-7D5A-6E8F-29E39B539EDE}"/>
              </a:ext>
            </a:extLst>
          </p:cNvPr>
          <p:cNvSpPr/>
          <p:nvPr/>
        </p:nvSpPr>
        <p:spPr>
          <a:xfrm>
            <a:off x="11903621" y="104686"/>
            <a:ext cx="205770" cy="183734"/>
          </a:xfrm>
          <a:prstGeom prst="mathPlus">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1" name="Groupe 10">
            <a:extLst>
              <a:ext uri="{FF2B5EF4-FFF2-40B4-BE49-F238E27FC236}">
                <a16:creationId xmlns:a16="http://schemas.microsoft.com/office/drawing/2014/main" id="{31B994C4-9998-2CA5-EF9E-A0B1FC4B2DBB}"/>
              </a:ext>
            </a:extLst>
          </p:cNvPr>
          <p:cNvGrpSpPr/>
          <p:nvPr/>
        </p:nvGrpSpPr>
        <p:grpSpPr>
          <a:xfrm>
            <a:off x="6381550" y="2042193"/>
            <a:ext cx="4542589" cy="2874595"/>
            <a:chOff x="6381550" y="2042193"/>
            <a:chExt cx="4542589" cy="2874595"/>
          </a:xfrm>
        </p:grpSpPr>
        <p:pic>
          <p:nvPicPr>
            <p:cNvPr id="15" name="Image 14">
              <a:extLst>
                <a:ext uri="{FF2B5EF4-FFF2-40B4-BE49-F238E27FC236}">
                  <a16:creationId xmlns:a16="http://schemas.microsoft.com/office/drawing/2014/main" id="{A296F9B1-1D30-7852-ADA2-0E6D0245414E}"/>
                </a:ext>
              </a:extLst>
            </p:cNvPr>
            <p:cNvPicPr>
              <a:picLocks noChangeAspect="1"/>
            </p:cNvPicPr>
            <p:nvPr/>
          </p:nvPicPr>
          <p:blipFill>
            <a:blip r:embed="rId7"/>
            <a:stretch>
              <a:fillRect/>
            </a:stretch>
          </p:blipFill>
          <p:spPr>
            <a:xfrm>
              <a:off x="6490647" y="2115837"/>
              <a:ext cx="4298366" cy="2694324"/>
            </a:xfrm>
            <a:prstGeom prst="rect">
              <a:avLst/>
            </a:prstGeom>
          </p:spPr>
        </p:pic>
        <p:sp>
          <p:nvSpPr>
            <p:cNvPr id="10" name="Cadre 9">
              <a:extLst>
                <a:ext uri="{FF2B5EF4-FFF2-40B4-BE49-F238E27FC236}">
                  <a16:creationId xmlns:a16="http://schemas.microsoft.com/office/drawing/2014/main" id="{A68FAAFD-26E1-3438-C875-BD4F1C48A770}"/>
                </a:ext>
              </a:extLst>
            </p:cNvPr>
            <p:cNvSpPr/>
            <p:nvPr/>
          </p:nvSpPr>
          <p:spPr>
            <a:xfrm>
              <a:off x="6381550" y="2042193"/>
              <a:ext cx="4542589" cy="2874595"/>
            </a:xfrm>
            <a:prstGeom prst="frame">
              <a:avLst>
                <a:gd name="adj1" fmla="val 3787"/>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821661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1000" fill="hold"/>
                                        <p:tgtEl>
                                          <p:spTgt spid="21"/>
                                        </p:tgtEl>
                                        <p:attrNameLst>
                                          <p:attrName>ppt_x</p:attrName>
                                        </p:attrNameLst>
                                      </p:cBhvr>
                                      <p:tavLst>
                                        <p:tav tm="0">
                                          <p:val>
                                            <p:strVal val="#ppt_x"/>
                                          </p:val>
                                        </p:tav>
                                        <p:tav tm="100000">
                                          <p:val>
                                            <p:strVal val="#ppt_x"/>
                                          </p:val>
                                        </p:tav>
                                      </p:tavLst>
                                    </p:anim>
                                    <p:anim calcmode="lin" valueType="num">
                                      <p:cBhvr additive="base">
                                        <p:cTn id="12" dur="10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nvPr>
        </p:nvSpPr>
        <p:spPr/>
        <p:txBody>
          <a:bodyPr/>
          <a:lstStyle/>
          <a:p>
            <a:fld id="{4C4E8528-8995-41C5-85C7-06E3E0B70F35}" type="slidenum">
              <a:rPr lang="fr-FR" smtClean="0"/>
              <a:t>29</a:t>
            </a:fld>
            <a:endParaRPr lang="fr-FR"/>
          </a:p>
        </p:txBody>
      </p:sp>
      <p:sp>
        <p:nvSpPr>
          <p:cNvPr id="4" name="ZoneTexte 3"/>
          <p:cNvSpPr txBox="1"/>
          <p:nvPr/>
        </p:nvSpPr>
        <p:spPr>
          <a:xfrm>
            <a:off x="613533" y="1098054"/>
            <a:ext cx="3285942" cy="369332"/>
          </a:xfrm>
          <a:prstGeom prst="rect">
            <a:avLst/>
          </a:prstGeom>
          <a:noFill/>
        </p:spPr>
        <p:txBody>
          <a:bodyPr wrap="square" rtlCol="0">
            <a:spAutoFit/>
          </a:bodyPr>
          <a:lstStyle/>
          <a:p>
            <a:r>
              <a:rPr lang="fr-FR" sz="1800" b="1">
                <a:latin typeface="Arial" panose="020B0604020202020204" pitchFamily="34" charset="0"/>
                <a:cs typeface="Arial" panose="020B0604020202020204" pitchFamily="34" charset="0"/>
              </a:rPr>
              <a:t>Les aires de livraisons</a:t>
            </a:r>
          </a:p>
        </p:txBody>
      </p:sp>
      <p:sp>
        <p:nvSpPr>
          <p:cNvPr id="5" name="ZoneTexte 4"/>
          <p:cNvSpPr txBox="1"/>
          <p:nvPr/>
        </p:nvSpPr>
        <p:spPr>
          <a:xfrm>
            <a:off x="578138" y="1566414"/>
            <a:ext cx="6642673" cy="307777"/>
          </a:xfrm>
          <a:prstGeom prst="rect">
            <a:avLst/>
          </a:prstGeom>
          <a:noFill/>
        </p:spPr>
        <p:txBody>
          <a:bodyPr wrap="square" rtlCol="0">
            <a:spAutoFit/>
          </a:bodyPr>
          <a:lstStyle/>
          <a:p>
            <a:r>
              <a:rPr lang="fr-FR" sz="1400">
                <a:latin typeface="Arial" panose="020B0604020202020204" pitchFamily="34" charset="0"/>
                <a:cs typeface="Arial" panose="020B0604020202020204" pitchFamily="34" charset="0"/>
              </a:rPr>
              <a:t>Indispensables dans la chaine de livraison de la logistique urbaine, elles sont : </a:t>
            </a:r>
          </a:p>
        </p:txBody>
      </p:sp>
      <p:sp>
        <p:nvSpPr>
          <p:cNvPr id="6" name="Rectangle à coins arrondis 5">
            <a:hlinkClick r:id="rId2" action="ppaction://hlinksldjump"/>
          </p:cNvPr>
          <p:cNvSpPr/>
          <p:nvPr/>
        </p:nvSpPr>
        <p:spPr>
          <a:xfrm>
            <a:off x="1280160" y="5793166"/>
            <a:ext cx="1620000" cy="540000"/>
          </a:xfrm>
          <a:prstGeom prst="round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à coins arrondis 6">
            <a:hlinkClick r:id="rId3" action="ppaction://hlinksldjump"/>
          </p:cNvPr>
          <p:cNvSpPr/>
          <p:nvPr/>
        </p:nvSpPr>
        <p:spPr>
          <a:xfrm>
            <a:off x="8990727" y="5793166"/>
            <a:ext cx="1620000" cy="540000"/>
          </a:xfrm>
          <a:prstGeom prst="round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6" name="Groupe 25"/>
          <p:cNvGrpSpPr/>
          <p:nvPr/>
        </p:nvGrpSpPr>
        <p:grpSpPr>
          <a:xfrm>
            <a:off x="927184" y="3539612"/>
            <a:ext cx="3243660" cy="1657719"/>
            <a:chOff x="927184" y="3539612"/>
            <a:chExt cx="3243660" cy="1657719"/>
          </a:xfrm>
        </p:grpSpPr>
        <p:sp>
          <p:nvSpPr>
            <p:cNvPr id="11" name="Cadre 10"/>
            <p:cNvSpPr/>
            <p:nvPr/>
          </p:nvSpPr>
          <p:spPr>
            <a:xfrm>
              <a:off x="927184" y="3539612"/>
              <a:ext cx="3243660" cy="1657719"/>
            </a:xfrm>
            <a:prstGeom prst="frame">
              <a:avLst>
                <a:gd name="adj1" fmla="val 5463"/>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Image 11" descr="Une image contenant diagramme, Site web&#10;&#10;Description générée automatiquement">
              <a:extLst>
                <a:ext uri="{FF2B5EF4-FFF2-40B4-BE49-F238E27FC236}">
                  <a16:creationId xmlns:a16="http://schemas.microsoft.com/office/drawing/2014/main" id="{18CE7B08-900C-A0F0-08BF-BB69EC44FD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489" y="3625999"/>
              <a:ext cx="3032268" cy="1484944"/>
            </a:xfrm>
            <a:prstGeom prst="rect">
              <a:avLst/>
            </a:prstGeom>
          </p:spPr>
        </p:pic>
      </p:grpSp>
      <p:grpSp>
        <p:nvGrpSpPr>
          <p:cNvPr id="27" name="Groupe 26"/>
          <p:cNvGrpSpPr/>
          <p:nvPr/>
        </p:nvGrpSpPr>
        <p:grpSpPr>
          <a:xfrm>
            <a:off x="1280159" y="2271487"/>
            <a:ext cx="2160000" cy="936000"/>
            <a:chOff x="1280159" y="2271487"/>
            <a:chExt cx="2160000" cy="936000"/>
          </a:xfrm>
        </p:grpSpPr>
        <p:sp>
          <p:nvSpPr>
            <p:cNvPr id="16" name="Rectangle à coins arrondis 15"/>
            <p:cNvSpPr/>
            <p:nvPr/>
          </p:nvSpPr>
          <p:spPr>
            <a:xfrm>
              <a:off x="1280159" y="2271487"/>
              <a:ext cx="2160000" cy="936000"/>
            </a:xfrm>
            <a:prstGeom prst="roundRect">
              <a:avLst/>
            </a:prstGeom>
            <a:solidFill>
              <a:schemeClr val="bg1"/>
            </a:solidFill>
            <a:ln>
              <a:solidFill>
                <a:srgbClr val="44A0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p:cNvSpPr txBox="1"/>
            <p:nvPr/>
          </p:nvSpPr>
          <p:spPr>
            <a:xfrm>
              <a:off x="1312607" y="2585598"/>
              <a:ext cx="1963546" cy="307777"/>
            </a:xfrm>
            <a:prstGeom prst="rect">
              <a:avLst/>
            </a:prstGeom>
            <a:noFill/>
          </p:spPr>
          <p:txBody>
            <a:bodyPr wrap="square" rtlCol="0">
              <a:spAutoFit/>
            </a:bodyPr>
            <a:lstStyle/>
            <a:p>
              <a:pPr algn="ctr"/>
              <a:r>
                <a:rPr lang="fr-FR" sz="1400" dirty="0">
                  <a:latin typeface="Arial" panose="020B0604020202020204" pitchFamily="34" charset="0"/>
                  <a:cs typeface="Arial" panose="020B0604020202020204" pitchFamily="34" charset="0"/>
                </a:rPr>
                <a:t>1. Réglementées</a:t>
              </a:r>
            </a:p>
          </p:txBody>
        </p:sp>
      </p:grpSp>
      <p:grpSp>
        <p:nvGrpSpPr>
          <p:cNvPr id="28" name="Groupe 27"/>
          <p:cNvGrpSpPr/>
          <p:nvPr/>
        </p:nvGrpSpPr>
        <p:grpSpPr>
          <a:xfrm>
            <a:off x="4909186" y="2259688"/>
            <a:ext cx="2340000" cy="936000"/>
            <a:chOff x="4909186" y="2259688"/>
            <a:chExt cx="2340000" cy="936000"/>
          </a:xfrm>
        </p:grpSpPr>
        <p:sp>
          <p:nvSpPr>
            <p:cNvPr id="18" name="Rectangle à coins arrondis 17"/>
            <p:cNvSpPr/>
            <p:nvPr/>
          </p:nvSpPr>
          <p:spPr>
            <a:xfrm>
              <a:off x="4909186" y="2259688"/>
              <a:ext cx="2340000" cy="936000"/>
            </a:xfrm>
            <a:prstGeom prst="roundRect">
              <a:avLst/>
            </a:prstGeom>
            <a:solidFill>
              <a:schemeClr val="bg1"/>
            </a:solidFill>
            <a:ln>
              <a:solidFill>
                <a:srgbClr val="44A0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ZoneTexte 19"/>
            <p:cNvSpPr txBox="1"/>
            <p:nvPr/>
          </p:nvSpPr>
          <p:spPr>
            <a:xfrm>
              <a:off x="4992771" y="2379826"/>
              <a:ext cx="2206457" cy="738664"/>
            </a:xfrm>
            <a:prstGeom prst="rect">
              <a:avLst/>
            </a:prstGeom>
            <a:noFill/>
          </p:spPr>
          <p:txBody>
            <a:bodyPr wrap="square" rtlCol="0">
              <a:spAutoFit/>
            </a:bodyPr>
            <a:lstStyle/>
            <a:p>
              <a:pPr algn="ctr"/>
              <a:r>
                <a:rPr lang="fr-FR" sz="1400" dirty="0">
                  <a:latin typeface="Arial" panose="020B0604020202020204" pitchFamily="34" charset="0"/>
                  <a:cs typeface="Arial" panose="020B0604020202020204" pitchFamily="34" charset="0"/>
                </a:rPr>
                <a:t>2. Souvent occupées par des véhicules particuliers en stationnement</a:t>
              </a:r>
            </a:p>
          </p:txBody>
        </p:sp>
      </p:grpSp>
      <p:grpSp>
        <p:nvGrpSpPr>
          <p:cNvPr id="29" name="Groupe 28"/>
          <p:cNvGrpSpPr/>
          <p:nvPr/>
        </p:nvGrpSpPr>
        <p:grpSpPr>
          <a:xfrm>
            <a:off x="8785013" y="2320375"/>
            <a:ext cx="2340000" cy="936000"/>
            <a:chOff x="8785013" y="2320375"/>
            <a:chExt cx="2340000" cy="936000"/>
          </a:xfrm>
        </p:grpSpPr>
        <p:sp>
          <p:nvSpPr>
            <p:cNvPr id="19" name="Rectangle à coins arrondis 18"/>
            <p:cNvSpPr/>
            <p:nvPr/>
          </p:nvSpPr>
          <p:spPr>
            <a:xfrm>
              <a:off x="8785013" y="2320375"/>
              <a:ext cx="2340000" cy="936000"/>
            </a:xfrm>
            <a:prstGeom prst="roundRect">
              <a:avLst/>
            </a:prstGeom>
            <a:solidFill>
              <a:schemeClr val="bg1"/>
            </a:solidFill>
            <a:ln>
              <a:solidFill>
                <a:srgbClr val="44A0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ZoneTexte 20"/>
            <p:cNvSpPr txBox="1"/>
            <p:nvPr/>
          </p:nvSpPr>
          <p:spPr>
            <a:xfrm>
              <a:off x="8917421" y="2412784"/>
              <a:ext cx="2129557" cy="738664"/>
            </a:xfrm>
            <a:prstGeom prst="rect">
              <a:avLst/>
            </a:prstGeom>
            <a:noFill/>
          </p:spPr>
          <p:txBody>
            <a:bodyPr wrap="square" rtlCol="0">
              <a:spAutoFit/>
            </a:bodyPr>
            <a:lstStyle/>
            <a:p>
              <a:pPr algn="ctr"/>
              <a:r>
                <a:rPr lang="fr-FR" sz="1400" dirty="0">
                  <a:latin typeface="Arial" panose="020B0604020202020204" pitchFamily="34" charset="0"/>
                  <a:cs typeface="Arial" panose="020B0604020202020204" pitchFamily="34" charset="0"/>
                </a:rPr>
                <a:t>3- Souvent insuffisantes, mal dimensionnées et mal positionnées</a:t>
              </a:r>
            </a:p>
          </p:txBody>
        </p:sp>
      </p:grpSp>
      <p:grpSp>
        <p:nvGrpSpPr>
          <p:cNvPr id="25" name="Groupe 24"/>
          <p:cNvGrpSpPr/>
          <p:nvPr/>
        </p:nvGrpSpPr>
        <p:grpSpPr>
          <a:xfrm>
            <a:off x="4567085" y="3539612"/>
            <a:ext cx="3243660" cy="1657719"/>
            <a:chOff x="4567085" y="3539612"/>
            <a:chExt cx="3243660" cy="1657719"/>
          </a:xfrm>
        </p:grpSpPr>
        <p:sp>
          <p:nvSpPr>
            <p:cNvPr id="13" name="Cadre 12"/>
            <p:cNvSpPr/>
            <p:nvPr/>
          </p:nvSpPr>
          <p:spPr>
            <a:xfrm>
              <a:off x="4567085" y="3539612"/>
              <a:ext cx="3243660" cy="1657719"/>
            </a:xfrm>
            <a:prstGeom prst="frame">
              <a:avLst>
                <a:gd name="adj1" fmla="val 5463"/>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2" name="Image 7" descr="Une image contenant texte, plein air, route, voiture&#10;&#10;Description générée automatiquement">
              <a:extLst>
                <a:ext uri="{FF2B5EF4-FFF2-40B4-BE49-F238E27FC236}">
                  <a16:creationId xmlns:a16="http://schemas.microsoft.com/office/drawing/2014/main" id="{57819EA7-0BFE-3914-9271-222BF92655A6}"/>
                </a:ext>
              </a:extLst>
            </p:cNvPr>
            <p:cNvPicPr>
              <a:picLocks noChangeAspect="1"/>
            </p:cNvPicPr>
            <p:nvPr/>
          </p:nvPicPr>
          <p:blipFill>
            <a:blip r:embed="rId5"/>
            <a:stretch>
              <a:fillRect/>
            </a:stretch>
          </p:blipFill>
          <p:spPr>
            <a:xfrm>
              <a:off x="4655083" y="3621500"/>
              <a:ext cx="3067661" cy="1489443"/>
            </a:xfrm>
            <a:prstGeom prst="rect">
              <a:avLst/>
            </a:prstGeom>
          </p:spPr>
        </p:pic>
      </p:grpSp>
      <p:grpSp>
        <p:nvGrpSpPr>
          <p:cNvPr id="24" name="Groupe 23"/>
          <p:cNvGrpSpPr/>
          <p:nvPr/>
        </p:nvGrpSpPr>
        <p:grpSpPr>
          <a:xfrm>
            <a:off x="8288596" y="3539611"/>
            <a:ext cx="3243660" cy="1657719"/>
            <a:chOff x="8288596" y="3539611"/>
            <a:chExt cx="3243660" cy="1657719"/>
          </a:xfrm>
        </p:grpSpPr>
        <p:sp>
          <p:nvSpPr>
            <p:cNvPr id="14" name="Cadre 13"/>
            <p:cNvSpPr/>
            <p:nvPr/>
          </p:nvSpPr>
          <p:spPr>
            <a:xfrm>
              <a:off x="8288596" y="3539611"/>
              <a:ext cx="3243660" cy="1657719"/>
            </a:xfrm>
            <a:prstGeom prst="frame">
              <a:avLst>
                <a:gd name="adj1" fmla="val 5463"/>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3" name="Image 13" descr="Une image contenant texte, route, plein air, voiture&#10;&#10;Description générée automatiquement">
              <a:extLst>
                <a:ext uri="{FF2B5EF4-FFF2-40B4-BE49-F238E27FC236}">
                  <a16:creationId xmlns:a16="http://schemas.microsoft.com/office/drawing/2014/main" id="{325D7ED7-2ED1-A4D0-E16E-E2514015E69A}"/>
                </a:ext>
              </a:extLst>
            </p:cNvPr>
            <p:cNvPicPr>
              <a:picLocks noChangeAspect="1"/>
            </p:cNvPicPr>
            <p:nvPr/>
          </p:nvPicPr>
          <p:blipFill>
            <a:blip r:embed="rId6"/>
            <a:stretch>
              <a:fillRect/>
            </a:stretch>
          </p:blipFill>
          <p:spPr>
            <a:xfrm>
              <a:off x="8371185" y="3621500"/>
              <a:ext cx="3067664" cy="1489443"/>
            </a:xfrm>
            <a:prstGeom prst="rect">
              <a:avLst/>
            </a:prstGeom>
          </p:spPr>
        </p:pic>
      </p:grpSp>
      <p:sp>
        <p:nvSpPr>
          <p:cNvPr id="30" name="Rectangle à coins arrondis 29">
            <a:hlinkClick r:id="rId7" action="ppaction://hlinksldjump"/>
          </p:cNvPr>
          <p:cNvSpPr/>
          <p:nvPr/>
        </p:nvSpPr>
        <p:spPr>
          <a:xfrm>
            <a:off x="4254035" y="314026"/>
            <a:ext cx="3737407" cy="560085"/>
          </a:xfrm>
          <a:prstGeom prst="roundRect">
            <a:avLst/>
          </a:prstGeom>
          <a:solidFill>
            <a:srgbClr val="AED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p:cNvSpPr txBox="1"/>
          <p:nvPr/>
        </p:nvSpPr>
        <p:spPr>
          <a:xfrm>
            <a:off x="4425716" y="394013"/>
            <a:ext cx="3394043" cy="400110"/>
          </a:xfrm>
          <a:prstGeom prst="rect">
            <a:avLst/>
          </a:prstGeom>
          <a:noFill/>
        </p:spPr>
        <p:txBody>
          <a:bodyPr wrap="square" rtlCol="0">
            <a:spAutoFit/>
          </a:bodyPr>
          <a:lstStyle/>
          <a:p>
            <a:r>
              <a:rPr lang="fr-FR" sz="2000" b="1">
                <a:solidFill>
                  <a:schemeClr val="bg1"/>
                </a:solidFill>
                <a:latin typeface="Arial" panose="020B0604020202020204" pitchFamily="34" charset="0"/>
                <a:cs typeface="Arial" panose="020B0604020202020204" pitchFamily="34" charset="0"/>
              </a:rPr>
              <a:t>4 - Les moyens matériels</a:t>
            </a:r>
          </a:p>
        </p:txBody>
      </p:sp>
      <p:sp>
        <p:nvSpPr>
          <p:cNvPr id="9" name="ZoneTexte 8"/>
          <p:cNvSpPr txBox="1"/>
          <p:nvPr/>
        </p:nvSpPr>
        <p:spPr>
          <a:xfrm>
            <a:off x="1560094" y="5895861"/>
            <a:ext cx="1246168" cy="338554"/>
          </a:xfrm>
          <a:prstGeom prst="rect">
            <a:avLst/>
          </a:prstGeom>
          <a:noFill/>
        </p:spPr>
        <p:txBody>
          <a:bodyPr wrap="square" rtlCol="0">
            <a:spAutoFit/>
          </a:bodyPr>
          <a:lstStyle/>
          <a:p>
            <a:r>
              <a:rPr lang="fr-FR" sz="1600" b="1">
                <a:solidFill>
                  <a:schemeClr val="bg1"/>
                </a:solidFill>
                <a:latin typeface="Arial" panose="020B0604020202020204" pitchFamily="34" charset="0"/>
                <a:cs typeface="Arial" panose="020B0604020202020204" pitchFamily="34" charset="0"/>
              </a:rPr>
              <a:t>Précédent</a:t>
            </a:r>
          </a:p>
        </p:txBody>
      </p:sp>
      <p:sp>
        <p:nvSpPr>
          <p:cNvPr id="10" name="ZoneTexte 9"/>
          <p:cNvSpPr txBox="1"/>
          <p:nvPr/>
        </p:nvSpPr>
        <p:spPr>
          <a:xfrm>
            <a:off x="9339008" y="5895861"/>
            <a:ext cx="1034135" cy="338554"/>
          </a:xfrm>
          <a:prstGeom prst="rect">
            <a:avLst/>
          </a:prstGeom>
          <a:noFill/>
        </p:spPr>
        <p:txBody>
          <a:bodyPr wrap="square" rtlCol="0">
            <a:spAutoFit/>
          </a:bodyPr>
          <a:lstStyle/>
          <a:p>
            <a:r>
              <a:rPr lang="fr-FR" sz="1600" b="1">
                <a:solidFill>
                  <a:schemeClr val="bg1"/>
                </a:solidFill>
                <a:latin typeface="Arial" panose="020B0604020202020204" pitchFamily="34" charset="0"/>
                <a:cs typeface="Arial" panose="020B0604020202020204" pitchFamily="34" charset="0"/>
              </a:rPr>
              <a:t>Suivant</a:t>
            </a:r>
          </a:p>
        </p:txBody>
      </p:sp>
    </p:spTree>
    <p:extLst>
      <p:ext uri="{BB962C8B-B14F-4D97-AF65-F5344CB8AC3E}">
        <p14:creationId xmlns:p14="http://schemas.microsoft.com/office/powerpoint/2010/main" val="2030678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additive="base">
                                        <p:cTn id="17" dur="1000" fill="hold"/>
                                        <p:tgtEl>
                                          <p:spTgt spid="27"/>
                                        </p:tgtEl>
                                        <p:attrNameLst>
                                          <p:attrName>ppt_x</p:attrName>
                                        </p:attrNameLst>
                                      </p:cBhvr>
                                      <p:tavLst>
                                        <p:tav tm="0">
                                          <p:val>
                                            <p:strVal val="#ppt_x"/>
                                          </p:val>
                                        </p:tav>
                                        <p:tav tm="100000">
                                          <p:val>
                                            <p:strVal val="#ppt_x"/>
                                          </p:val>
                                        </p:tav>
                                      </p:tavLst>
                                    </p:anim>
                                    <p:anim calcmode="lin" valueType="num">
                                      <p:cBhvr additive="base">
                                        <p:cTn id="18" dur="1000" fill="hold"/>
                                        <p:tgtEl>
                                          <p:spTgt spid="2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1000" fill="hold"/>
                                        <p:tgtEl>
                                          <p:spTgt spid="26"/>
                                        </p:tgtEl>
                                        <p:attrNameLst>
                                          <p:attrName>ppt_x</p:attrName>
                                        </p:attrNameLst>
                                      </p:cBhvr>
                                      <p:tavLst>
                                        <p:tav tm="0">
                                          <p:val>
                                            <p:strVal val="#ppt_x"/>
                                          </p:val>
                                        </p:tav>
                                        <p:tav tm="100000">
                                          <p:val>
                                            <p:strVal val="#ppt_x"/>
                                          </p:val>
                                        </p:tav>
                                      </p:tavLst>
                                    </p:anim>
                                    <p:anim calcmode="lin" valueType="num">
                                      <p:cBhvr additive="base">
                                        <p:cTn id="22"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500" fill="hold"/>
                                        <p:tgtEl>
                                          <p:spTgt spid="28"/>
                                        </p:tgtEl>
                                        <p:attrNameLst>
                                          <p:attrName>ppt_x</p:attrName>
                                        </p:attrNameLst>
                                      </p:cBhvr>
                                      <p:tavLst>
                                        <p:tav tm="0">
                                          <p:val>
                                            <p:strVal val="#ppt_x"/>
                                          </p:val>
                                        </p:tav>
                                        <p:tav tm="100000">
                                          <p:val>
                                            <p:strVal val="#ppt_x"/>
                                          </p:val>
                                        </p:tav>
                                      </p:tavLst>
                                    </p:anim>
                                    <p:anim calcmode="lin" valueType="num">
                                      <p:cBhvr additive="base">
                                        <p:cTn id="28" dur="500" fill="hold"/>
                                        <p:tgtEl>
                                          <p:spTgt spid="2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1000" fill="hold"/>
                                        <p:tgtEl>
                                          <p:spTgt spid="25"/>
                                        </p:tgtEl>
                                        <p:attrNameLst>
                                          <p:attrName>ppt_x</p:attrName>
                                        </p:attrNameLst>
                                      </p:cBhvr>
                                      <p:tavLst>
                                        <p:tav tm="0">
                                          <p:val>
                                            <p:strVal val="#ppt_x"/>
                                          </p:val>
                                        </p:tav>
                                        <p:tav tm="100000">
                                          <p:val>
                                            <p:strVal val="#ppt_x"/>
                                          </p:val>
                                        </p:tav>
                                      </p:tavLst>
                                    </p:anim>
                                    <p:anim calcmode="lin" valueType="num">
                                      <p:cBhvr additive="base">
                                        <p:cTn id="32"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additive="base">
                                        <p:cTn id="37" dur="1000" fill="hold"/>
                                        <p:tgtEl>
                                          <p:spTgt spid="29"/>
                                        </p:tgtEl>
                                        <p:attrNameLst>
                                          <p:attrName>ppt_x</p:attrName>
                                        </p:attrNameLst>
                                      </p:cBhvr>
                                      <p:tavLst>
                                        <p:tav tm="0">
                                          <p:val>
                                            <p:strVal val="#ppt_x"/>
                                          </p:val>
                                        </p:tav>
                                        <p:tav tm="100000">
                                          <p:val>
                                            <p:strVal val="#ppt_x"/>
                                          </p:val>
                                        </p:tav>
                                      </p:tavLst>
                                    </p:anim>
                                    <p:anim calcmode="lin" valueType="num">
                                      <p:cBhvr additive="base">
                                        <p:cTn id="38" dur="1000" fill="hold"/>
                                        <p:tgtEl>
                                          <p:spTgt spid="29"/>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additive="base">
                                        <p:cTn id="41" dur="1000" fill="hold"/>
                                        <p:tgtEl>
                                          <p:spTgt spid="24"/>
                                        </p:tgtEl>
                                        <p:attrNameLst>
                                          <p:attrName>ppt_x</p:attrName>
                                        </p:attrNameLst>
                                      </p:cBhvr>
                                      <p:tavLst>
                                        <p:tav tm="0">
                                          <p:val>
                                            <p:strVal val="#ppt_x"/>
                                          </p:val>
                                        </p:tav>
                                        <p:tav tm="100000">
                                          <p:val>
                                            <p:strVal val="#ppt_x"/>
                                          </p:val>
                                        </p:tav>
                                      </p:tavLst>
                                    </p:anim>
                                    <p:anim calcmode="lin" valueType="num">
                                      <p:cBhvr additive="base">
                                        <p:cTn id="42"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à coins arrondis 23">
            <a:hlinkClick r:id="" action="ppaction://noaction"/>
          </p:cNvPr>
          <p:cNvSpPr/>
          <p:nvPr/>
        </p:nvSpPr>
        <p:spPr>
          <a:xfrm>
            <a:off x="9525470" y="6031418"/>
            <a:ext cx="1620000" cy="540000"/>
          </a:xfrm>
          <a:prstGeom prst="round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à coins arrondis 25">
            <a:hlinkClick r:id="" action="ppaction://noaction"/>
          </p:cNvPr>
          <p:cNvSpPr/>
          <p:nvPr/>
        </p:nvSpPr>
        <p:spPr>
          <a:xfrm>
            <a:off x="529716" y="6062724"/>
            <a:ext cx="1620000" cy="540000"/>
          </a:xfrm>
          <a:prstGeom prst="round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ZoneTexte 33"/>
          <p:cNvSpPr txBox="1"/>
          <p:nvPr/>
        </p:nvSpPr>
        <p:spPr>
          <a:xfrm>
            <a:off x="9890248" y="6132141"/>
            <a:ext cx="973393" cy="338554"/>
          </a:xfrm>
          <a:prstGeom prst="rect">
            <a:avLst/>
          </a:prstGeom>
          <a:noFill/>
        </p:spPr>
        <p:txBody>
          <a:bodyPr wrap="square" rtlCol="0">
            <a:spAutoFit/>
          </a:bodyPr>
          <a:lstStyle/>
          <a:p>
            <a:r>
              <a:rPr lang="fr-FR" sz="1600" b="1" dirty="0">
                <a:solidFill>
                  <a:schemeClr val="bg1"/>
                </a:solidFill>
                <a:latin typeface="Arial" panose="020B0604020202020204" pitchFamily="34" charset="0"/>
                <a:cs typeface="Arial" panose="020B0604020202020204" pitchFamily="34" charset="0"/>
              </a:rPr>
              <a:t>Suivant</a:t>
            </a:r>
          </a:p>
        </p:txBody>
      </p:sp>
      <p:sp>
        <p:nvSpPr>
          <p:cNvPr id="35" name="ZoneTexte 34"/>
          <p:cNvSpPr txBox="1"/>
          <p:nvPr/>
        </p:nvSpPr>
        <p:spPr>
          <a:xfrm>
            <a:off x="743013" y="6163447"/>
            <a:ext cx="1209367" cy="338554"/>
          </a:xfrm>
          <a:prstGeom prst="rect">
            <a:avLst/>
          </a:prstGeom>
          <a:noFill/>
        </p:spPr>
        <p:txBody>
          <a:bodyPr wrap="square" rtlCol="0">
            <a:spAutoFit/>
          </a:bodyPr>
          <a:lstStyle/>
          <a:p>
            <a:r>
              <a:rPr lang="fr-FR" sz="1600" b="1" dirty="0">
                <a:solidFill>
                  <a:schemeClr val="bg1"/>
                </a:solidFill>
                <a:latin typeface="Arial" panose="020B0604020202020204" pitchFamily="34" charset="0"/>
                <a:cs typeface="Arial" panose="020B0604020202020204" pitchFamily="34" charset="0"/>
              </a:rPr>
              <a:t>Précédent</a:t>
            </a:r>
          </a:p>
        </p:txBody>
      </p:sp>
      <p:pic>
        <p:nvPicPr>
          <p:cNvPr id="33" name="Image 32">
            <a:extLst>
              <a:ext uri="{FF2B5EF4-FFF2-40B4-BE49-F238E27FC236}">
                <a16:creationId xmlns:a16="http://schemas.microsoft.com/office/drawing/2014/main" id="{5EC7DC65-52A1-7153-E07A-0CFA6CCC06A3}"/>
              </a:ext>
            </a:extLst>
          </p:cNvPr>
          <p:cNvPicPr>
            <a:picLocks noChangeAspect="1"/>
          </p:cNvPicPr>
          <p:nvPr/>
        </p:nvPicPr>
        <p:blipFill>
          <a:blip r:embed="rId3"/>
          <a:stretch>
            <a:fillRect/>
          </a:stretch>
        </p:blipFill>
        <p:spPr>
          <a:xfrm rot="10800000">
            <a:off x="10805869" y="5123380"/>
            <a:ext cx="1899540" cy="1899540"/>
          </a:xfrm>
          <a:prstGeom prst="rect">
            <a:avLst/>
          </a:prstGeom>
        </p:spPr>
      </p:pic>
      <p:sp>
        <p:nvSpPr>
          <p:cNvPr id="28" name="Rectangle à coins arrondis 27">
            <a:hlinkClick r:id="rId4" action="ppaction://hlinksldjump"/>
          </p:cNvPr>
          <p:cNvSpPr/>
          <p:nvPr/>
        </p:nvSpPr>
        <p:spPr>
          <a:xfrm>
            <a:off x="4704816" y="110267"/>
            <a:ext cx="1950720" cy="560085"/>
          </a:xfrm>
          <a:prstGeom prst="roundRect">
            <a:avLst/>
          </a:prstGeom>
          <a:solidFill>
            <a:srgbClr val="AED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ZoneTexte 31"/>
          <p:cNvSpPr txBox="1"/>
          <p:nvPr/>
        </p:nvSpPr>
        <p:spPr>
          <a:xfrm>
            <a:off x="4985648" y="167597"/>
            <a:ext cx="1502945" cy="400110"/>
          </a:xfrm>
          <a:prstGeom prst="rect">
            <a:avLst/>
          </a:prstGeom>
          <a:noFill/>
        </p:spPr>
        <p:txBody>
          <a:bodyPr wrap="square" rtlCol="0">
            <a:spAutoFit/>
          </a:bodyPr>
          <a:lstStyle/>
          <a:p>
            <a:r>
              <a:rPr lang="fr-FR" sz="2000" b="1">
                <a:solidFill>
                  <a:schemeClr val="bg1"/>
                </a:solidFill>
                <a:latin typeface="Arial" panose="020B0604020202020204" pitchFamily="34" charset="0"/>
                <a:cs typeface="Arial" panose="020B0604020202020204" pitchFamily="34" charset="0"/>
              </a:rPr>
              <a:t>Sommaire</a:t>
            </a:r>
          </a:p>
        </p:txBody>
      </p:sp>
      <p:sp>
        <p:nvSpPr>
          <p:cNvPr id="25" name="Espace réservé du numéro de diapositive 24"/>
          <p:cNvSpPr>
            <a:spLocks noGrp="1"/>
          </p:cNvSpPr>
          <p:nvPr>
            <p:ph type="sldNum" sz="quarter" idx="4"/>
          </p:nvPr>
        </p:nvSpPr>
        <p:spPr>
          <a:xfrm>
            <a:off x="8572005" y="6438911"/>
            <a:ext cx="2743200" cy="365125"/>
          </a:xfrm>
        </p:spPr>
        <p:txBody>
          <a:bodyPr/>
          <a:lstStyle/>
          <a:p>
            <a:fld id="{4C4E8528-8995-41C5-85C7-06E3E0B70F35}" type="slidenum">
              <a:rPr lang="fr-FR" smtClean="0"/>
              <a:t>3</a:t>
            </a:fld>
            <a:endParaRPr lang="fr-FR"/>
          </a:p>
        </p:txBody>
      </p:sp>
      <p:grpSp>
        <p:nvGrpSpPr>
          <p:cNvPr id="15" name="Groupe 14"/>
          <p:cNvGrpSpPr/>
          <p:nvPr/>
        </p:nvGrpSpPr>
        <p:grpSpPr>
          <a:xfrm>
            <a:off x="2801876" y="1022361"/>
            <a:ext cx="6234918" cy="603984"/>
            <a:chOff x="2801876" y="1022361"/>
            <a:chExt cx="6234918" cy="603984"/>
          </a:xfrm>
        </p:grpSpPr>
        <p:sp>
          <p:nvSpPr>
            <p:cNvPr id="3" name="Rectangle 2"/>
            <p:cNvSpPr/>
            <p:nvPr/>
          </p:nvSpPr>
          <p:spPr>
            <a:xfrm>
              <a:off x="2882052" y="1022361"/>
              <a:ext cx="360000" cy="324000"/>
            </a:xfrm>
            <a:prstGeom prst="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Rectangle 44">
              <a:hlinkClick r:id="rId4" action="ppaction://hlinksldjump"/>
            </p:cNvPr>
            <p:cNvSpPr/>
            <p:nvPr/>
          </p:nvSpPr>
          <p:spPr>
            <a:xfrm>
              <a:off x="3144079" y="1211635"/>
              <a:ext cx="5892715" cy="252000"/>
            </a:xfrm>
            <a:prstGeom prst="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ZoneTexte 26"/>
            <p:cNvSpPr txBox="1"/>
            <p:nvPr/>
          </p:nvSpPr>
          <p:spPr>
            <a:xfrm>
              <a:off x="2801876" y="1195458"/>
              <a:ext cx="5524139" cy="430887"/>
            </a:xfrm>
            <a:prstGeom prst="rect">
              <a:avLst/>
            </a:prstGeom>
            <a:noFill/>
          </p:spPr>
          <p:txBody>
            <a:bodyPr wrap="square" rtlCol="0">
              <a:spAutoFit/>
            </a:bodyPr>
            <a:lstStyle/>
            <a:p>
              <a:pPr algn="ctr"/>
              <a:r>
                <a:rPr lang="fr-FR" sz="1050" b="1" dirty="0">
                  <a:solidFill>
                    <a:schemeClr val="bg1"/>
                  </a:solidFill>
                  <a:latin typeface="Arial" panose="020B0604020202020204" pitchFamily="34" charset="0"/>
                  <a:cs typeface="Arial" panose="020B0604020202020204" pitchFamily="34" charset="0"/>
                </a:rPr>
                <a:t>Contexte et problématique de la livraison du dernier……............ 4 à 8</a:t>
              </a:r>
            </a:p>
            <a:p>
              <a:pPr algn="ctr"/>
              <a:endParaRPr lang="fr-FR" sz="1050" b="1" dirty="0">
                <a:solidFill>
                  <a:schemeClr val="bg1"/>
                </a:solidFill>
                <a:latin typeface="Arial" panose="020B0604020202020204" pitchFamily="34" charset="0"/>
                <a:cs typeface="Arial" panose="020B0604020202020204" pitchFamily="34" charset="0"/>
              </a:endParaRPr>
            </a:p>
          </p:txBody>
        </p:sp>
        <p:sp>
          <p:nvSpPr>
            <p:cNvPr id="68" name="ZoneTexte 67"/>
            <p:cNvSpPr txBox="1"/>
            <p:nvPr/>
          </p:nvSpPr>
          <p:spPr>
            <a:xfrm>
              <a:off x="2933706" y="1053508"/>
              <a:ext cx="172372" cy="261610"/>
            </a:xfrm>
            <a:prstGeom prst="rect">
              <a:avLst/>
            </a:prstGeom>
            <a:noFill/>
          </p:spPr>
          <p:txBody>
            <a:bodyPr wrap="square" rtlCol="0">
              <a:spAutoFit/>
            </a:bodyPr>
            <a:lstStyle/>
            <a:p>
              <a:r>
                <a:rPr lang="fr-FR" sz="1100" b="1">
                  <a:solidFill>
                    <a:schemeClr val="bg1"/>
                  </a:solidFill>
                  <a:latin typeface="Arial" panose="020B0604020202020204" pitchFamily="34" charset="0"/>
                  <a:cs typeface="Arial" panose="020B0604020202020204" pitchFamily="34" charset="0"/>
                </a:rPr>
                <a:t>1</a:t>
              </a:r>
            </a:p>
          </p:txBody>
        </p:sp>
      </p:grpSp>
      <p:grpSp>
        <p:nvGrpSpPr>
          <p:cNvPr id="5" name="Groupe 4"/>
          <p:cNvGrpSpPr/>
          <p:nvPr/>
        </p:nvGrpSpPr>
        <p:grpSpPr>
          <a:xfrm>
            <a:off x="2801876" y="1543334"/>
            <a:ext cx="6228352" cy="426621"/>
            <a:chOff x="2801876" y="1543334"/>
            <a:chExt cx="6228352" cy="426621"/>
          </a:xfrm>
        </p:grpSpPr>
        <p:sp>
          <p:nvSpPr>
            <p:cNvPr id="37" name="Rectangle 36">
              <a:hlinkClick r:id="rId5" action="ppaction://hlinksldjump"/>
            </p:cNvPr>
            <p:cNvSpPr/>
            <p:nvPr/>
          </p:nvSpPr>
          <p:spPr>
            <a:xfrm>
              <a:off x="3137513" y="1709558"/>
              <a:ext cx="5892715" cy="252000"/>
            </a:xfrm>
            <a:prstGeom prst="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Rectangle 48"/>
            <p:cNvSpPr/>
            <p:nvPr/>
          </p:nvSpPr>
          <p:spPr>
            <a:xfrm>
              <a:off x="2868379" y="1543334"/>
              <a:ext cx="360000" cy="324000"/>
            </a:xfrm>
            <a:prstGeom prst="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ZoneTexte 28"/>
            <p:cNvSpPr txBox="1"/>
            <p:nvPr/>
          </p:nvSpPr>
          <p:spPr>
            <a:xfrm>
              <a:off x="2801876" y="1708345"/>
              <a:ext cx="5622721" cy="261610"/>
            </a:xfrm>
            <a:prstGeom prst="rect">
              <a:avLst/>
            </a:prstGeom>
            <a:noFill/>
          </p:spPr>
          <p:txBody>
            <a:bodyPr wrap="square" rtlCol="0">
              <a:spAutoFit/>
            </a:bodyPr>
            <a:lstStyle/>
            <a:p>
              <a:pPr algn="ctr"/>
              <a:r>
                <a:rPr lang="fr-FR" sz="1050" b="1">
                  <a:solidFill>
                    <a:schemeClr val="bg1"/>
                  </a:solidFill>
                  <a:latin typeface="Arial" panose="020B0604020202020204" pitchFamily="34" charset="0"/>
                  <a:cs typeface="Arial" panose="020B0604020202020204" pitchFamily="34" charset="0"/>
                </a:rPr>
                <a:t>Les différents intervenants dans la livraison du dernier km …... 9 à 10</a:t>
              </a:r>
            </a:p>
          </p:txBody>
        </p:sp>
        <p:sp>
          <p:nvSpPr>
            <p:cNvPr id="69" name="ZoneTexte 68"/>
            <p:cNvSpPr txBox="1"/>
            <p:nvPr/>
          </p:nvSpPr>
          <p:spPr>
            <a:xfrm>
              <a:off x="2927690" y="1549792"/>
              <a:ext cx="336519" cy="261610"/>
            </a:xfrm>
            <a:prstGeom prst="rect">
              <a:avLst/>
            </a:prstGeom>
            <a:noFill/>
          </p:spPr>
          <p:txBody>
            <a:bodyPr wrap="square" rtlCol="0">
              <a:spAutoFit/>
            </a:bodyPr>
            <a:lstStyle/>
            <a:p>
              <a:r>
                <a:rPr lang="fr-FR" sz="1100" b="1">
                  <a:solidFill>
                    <a:schemeClr val="bg1"/>
                  </a:solidFill>
                  <a:latin typeface="Arial" panose="020B0604020202020204" pitchFamily="34" charset="0"/>
                  <a:cs typeface="Arial" panose="020B0604020202020204" pitchFamily="34" charset="0"/>
                </a:rPr>
                <a:t>2</a:t>
              </a:r>
            </a:p>
          </p:txBody>
        </p:sp>
      </p:grpSp>
      <p:grpSp>
        <p:nvGrpSpPr>
          <p:cNvPr id="6" name="Groupe 5"/>
          <p:cNvGrpSpPr/>
          <p:nvPr/>
        </p:nvGrpSpPr>
        <p:grpSpPr>
          <a:xfrm>
            <a:off x="2868459" y="2004972"/>
            <a:ext cx="6165459" cy="433546"/>
            <a:chOff x="2868459" y="2004972"/>
            <a:chExt cx="6165459" cy="433546"/>
          </a:xfrm>
        </p:grpSpPr>
        <p:sp>
          <p:nvSpPr>
            <p:cNvPr id="38" name="Rectangle 37">
              <a:hlinkClick r:id="rId6" action="ppaction://hlinksldjump"/>
            </p:cNvPr>
            <p:cNvSpPr/>
            <p:nvPr/>
          </p:nvSpPr>
          <p:spPr>
            <a:xfrm>
              <a:off x="3141203" y="2185305"/>
              <a:ext cx="5892715" cy="252000"/>
            </a:xfrm>
            <a:prstGeom prst="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Rectangle 49"/>
            <p:cNvSpPr/>
            <p:nvPr/>
          </p:nvSpPr>
          <p:spPr>
            <a:xfrm>
              <a:off x="2868459" y="2004972"/>
              <a:ext cx="360000" cy="324000"/>
            </a:xfrm>
            <a:prstGeom prst="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ZoneTexte 58"/>
            <p:cNvSpPr txBox="1"/>
            <p:nvPr/>
          </p:nvSpPr>
          <p:spPr>
            <a:xfrm>
              <a:off x="3180849" y="2176908"/>
              <a:ext cx="5849379" cy="261610"/>
            </a:xfrm>
            <a:prstGeom prst="rect">
              <a:avLst/>
            </a:prstGeom>
            <a:noFill/>
          </p:spPr>
          <p:txBody>
            <a:bodyPr wrap="square" rtlCol="0">
              <a:spAutoFit/>
            </a:bodyPr>
            <a:lstStyle/>
            <a:p>
              <a:r>
                <a:rPr lang="fr-FR" sz="1050" b="1">
                  <a:solidFill>
                    <a:schemeClr val="bg1"/>
                  </a:solidFill>
                  <a:latin typeface="Arial" panose="020B0604020202020204" pitchFamily="34" charset="0"/>
                  <a:cs typeface="Arial" panose="020B0604020202020204" pitchFamily="34" charset="0"/>
                </a:rPr>
                <a:t>Les réglementations nationales et locales……………………………11 à 18</a:t>
              </a:r>
            </a:p>
          </p:txBody>
        </p:sp>
        <p:sp>
          <p:nvSpPr>
            <p:cNvPr id="70" name="ZoneTexte 69"/>
            <p:cNvSpPr txBox="1"/>
            <p:nvPr/>
          </p:nvSpPr>
          <p:spPr>
            <a:xfrm>
              <a:off x="2939892" y="2038033"/>
              <a:ext cx="270648" cy="252000"/>
            </a:xfrm>
            <a:prstGeom prst="rect">
              <a:avLst/>
            </a:prstGeom>
            <a:noFill/>
          </p:spPr>
          <p:txBody>
            <a:bodyPr wrap="square" rtlCol="0">
              <a:spAutoFit/>
            </a:bodyPr>
            <a:lstStyle/>
            <a:p>
              <a:r>
                <a:rPr lang="fr-FR" sz="1100" b="1">
                  <a:solidFill>
                    <a:schemeClr val="bg1"/>
                  </a:solidFill>
                  <a:latin typeface="Arial" panose="020B0604020202020204" pitchFamily="34" charset="0"/>
                  <a:cs typeface="Arial" panose="020B0604020202020204" pitchFamily="34" charset="0"/>
                </a:rPr>
                <a:t>3</a:t>
              </a:r>
            </a:p>
          </p:txBody>
        </p:sp>
      </p:grpSp>
      <p:grpSp>
        <p:nvGrpSpPr>
          <p:cNvPr id="2" name="Groupe 1"/>
          <p:cNvGrpSpPr/>
          <p:nvPr/>
        </p:nvGrpSpPr>
        <p:grpSpPr>
          <a:xfrm>
            <a:off x="2880647" y="2502098"/>
            <a:ext cx="6162898" cy="431145"/>
            <a:chOff x="2880647" y="2502098"/>
            <a:chExt cx="6162898" cy="431145"/>
          </a:xfrm>
        </p:grpSpPr>
        <p:sp>
          <p:nvSpPr>
            <p:cNvPr id="39" name="Rectangle 38">
              <a:hlinkClick r:id="" action="ppaction://noaction"/>
            </p:cNvPr>
            <p:cNvSpPr/>
            <p:nvPr/>
          </p:nvSpPr>
          <p:spPr>
            <a:xfrm>
              <a:off x="3150830" y="2680661"/>
              <a:ext cx="5892715" cy="252000"/>
            </a:xfrm>
            <a:prstGeom prst="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Rectangle 50"/>
            <p:cNvSpPr/>
            <p:nvPr/>
          </p:nvSpPr>
          <p:spPr>
            <a:xfrm>
              <a:off x="2880647" y="2502098"/>
              <a:ext cx="360000" cy="324000"/>
            </a:xfrm>
            <a:prstGeom prst="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ZoneTexte 59"/>
            <p:cNvSpPr txBox="1"/>
            <p:nvPr/>
          </p:nvSpPr>
          <p:spPr>
            <a:xfrm>
              <a:off x="3233683" y="2671633"/>
              <a:ext cx="5026100" cy="261610"/>
            </a:xfrm>
            <a:prstGeom prst="rect">
              <a:avLst/>
            </a:prstGeom>
            <a:noFill/>
          </p:spPr>
          <p:txBody>
            <a:bodyPr wrap="square" rtlCol="0">
              <a:spAutoFit/>
            </a:bodyPr>
            <a:lstStyle/>
            <a:p>
              <a:r>
                <a:rPr lang="fr-FR" sz="1100" b="1">
                  <a:solidFill>
                    <a:schemeClr val="bg1"/>
                  </a:solidFill>
                  <a:latin typeface="Arial" panose="020B0604020202020204" pitchFamily="34" charset="0"/>
                  <a:cs typeface="Arial" panose="020B0604020202020204" pitchFamily="34" charset="0"/>
                </a:rPr>
                <a:t>Les moyens matériels </a:t>
              </a:r>
              <a:r>
                <a:rPr lang="fr-FR" sz="1050" b="1">
                  <a:solidFill>
                    <a:schemeClr val="bg1"/>
                  </a:solidFill>
                  <a:latin typeface="Arial" panose="020B0604020202020204" pitchFamily="34" charset="0"/>
                  <a:cs typeface="Arial" panose="020B0604020202020204" pitchFamily="34" charset="0"/>
                </a:rPr>
                <a:t>motorisés ……………………………………  19 à 30 </a:t>
              </a:r>
              <a:endParaRPr lang="fr-FR" sz="1100" b="1">
                <a:solidFill>
                  <a:schemeClr val="bg1"/>
                </a:solidFill>
                <a:latin typeface="Arial" panose="020B0604020202020204" pitchFamily="34" charset="0"/>
                <a:cs typeface="Arial" panose="020B0604020202020204" pitchFamily="34" charset="0"/>
              </a:endParaRPr>
            </a:p>
          </p:txBody>
        </p:sp>
        <p:sp>
          <p:nvSpPr>
            <p:cNvPr id="71" name="ZoneTexte 70"/>
            <p:cNvSpPr txBox="1"/>
            <p:nvPr/>
          </p:nvSpPr>
          <p:spPr>
            <a:xfrm>
              <a:off x="2951754" y="2519232"/>
              <a:ext cx="230766" cy="261610"/>
            </a:xfrm>
            <a:prstGeom prst="rect">
              <a:avLst/>
            </a:prstGeom>
            <a:noFill/>
          </p:spPr>
          <p:txBody>
            <a:bodyPr wrap="square" rtlCol="0">
              <a:spAutoFit/>
            </a:bodyPr>
            <a:lstStyle/>
            <a:p>
              <a:r>
                <a:rPr lang="fr-FR" sz="1100" b="1">
                  <a:solidFill>
                    <a:schemeClr val="bg1"/>
                  </a:solidFill>
                  <a:latin typeface="Arial" panose="020B0604020202020204" pitchFamily="34" charset="0"/>
                  <a:cs typeface="Arial" panose="020B0604020202020204" pitchFamily="34" charset="0"/>
                </a:rPr>
                <a:t>4</a:t>
              </a:r>
            </a:p>
          </p:txBody>
        </p:sp>
      </p:grpSp>
      <p:grpSp>
        <p:nvGrpSpPr>
          <p:cNvPr id="8" name="Groupe 7"/>
          <p:cNvGrpSpPr/>
          <p:nvPr/>
        </p:nvGrpSpPr>
        <p:grpSpPr>
          <a:xfrm>
            <a:off x="2880647" y="3001007"/>
            <a:ext cx="6160391" cy="434873"/>
            <a:chOff x="2880647" y="3001007"/>
            <a:chExt cx="6160391" cy="434873"/>
          </a:xfrm>
        </p:grpSpPr>
        <p:sp>
          <p:nvSpPr>
            <p:cNvPr id="4" name="Rectangle 3">
              <a:hlinkClick r:id="" action="ppaction://noaction"/>
            </p:cNvPr>
            <p:cNvSpPr/>
            <p:nvPr/>
          </p:nvSpPr>
          <p:spPr>
            <a:xfrm>
              <a:off x="3148323" y="3183880"/>
              <a:ext cx="5892715" cy="252000"/>
            </a:xfrm>
            <a:prstGeom prst="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Rectangle 51"/>
            <p:cNvSpPr/>
            <p:nvPr/>
          </p:nvSpPr>
          <p:spPr>
            <a:xfrm>
              <a:off x="2880647" y="3001007"/>
              <a:ext cx="360000" cy="324000"/>
            </a:xfrm>
            <a:prstGeom prst="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 name="ZoneTexte 60"/>
            <p:cNvSpPr txBox="1"/>
            <p:nvPr/>
          </p:nvSpPr>
          <p:spPr>
            <a:xfrm>
              <a:off x="3241212" y="3169260"/>
              <a:ext cx="5330793" cy="261610"/>
            </a:xfrm>
            <a:prstGeom prst="rect">
              <a:avLst/>
            </a:prstGeom>
            <a:noFill/>
          </p:spPr>
          <p:txBody>
            <a:bodyPr wrap="square" rtlCol="0">
              <a:spAutoFit/>
            </a:bodyPr>
            <a:lstStyle/>
            <a:p>
              <a:r>
                <a:rPr lang="fr-FR" sz="1050" b="1">
                  <a:solidFill>
                    <a:schemeClr val="bg1"/>
                  </a:solidFill>
                  <a:latin typeface="Arial" panose="020B0604020202020204" pitchFamily="34" charset="0"/>
                  <a:cs typeface="Arial" panose="020B0604020202020204" pitchFamily="34" charset="0"/>
                </a:rPr>
                <a:t>La cyclo-logistique………………………………………………………  31 à 38 </a:t>
              </a:r>
            </a:p>
          </p:txBody>
        </p:sp>
        <p:sp>
          <p:nvSpPr>
            <p:cNvPr id="72" name="ZoneTexte 71"/>
            <p:cNvSpPr txBox="1"/>
            <p:nvPr/>
          </p:nvSpPr>
          <p:spPr>
            <a:xfrm>
              <a:off x="2947389" y="3033922"/>
              <a:ext cx="255891" cy="261610"/>
            </a:xfrm>
            <a:prstGeom prst="rect">
              <a:avLst/>
            </a:prstGeom>
            <a:noFill/>
          </p:spPr>
          <p:txBody>
            <a:bodyPr wrap="square" rtlCol="0">
              <a:spAutoFit/>
            </a:bodyPr>
            <a:lstStyle/>
            <a:p>
              <a:r>
                <a:rPr lang="fr-FR" sz="1100" b="1">
                  <a:solidFill>
                    <a:schemeClr val="bg1"/>
                  </a:solidFill>
                  <a:latin typeface="Arial" panose="020B0604020202020204" pitchFamily="34" charset="0"/>
                  <a:cs typeface="Arial" panose="020B0604020202020204" pitchFamily="34" charset="0"/>
                </a:rPr>
                <a:t>5</a:t>
              </a:r>
            </a:p>
          </p:txBody>
        </p:sp>
      </p:grpSp>
      <p:grpSp>
        <p:nvGrpSpPr>
          <p:cNvPr id="9" name="Groupe 8"/>
          <p:cNvGrpSpPr/>
          <p:nvPr/>
        </p:nvGrpSpPr>
        <p:grpSpPr>
          <a:xfrm>
            <a:off x="2885290" y="3513009"/>
            <a:ext cx="6155748" cy="465387"/>
            <a:chOff x="2885290" y="3513009"/>
            <a:chExt cx="6155748" cy="465387"/>
          </a:xfrm>
        </p:grpSpPr>
        <p:sp>
          <p:nvSpPr>
            <p:cNvPr id="40" name="Rectangle 39">
              <a:hlinkClick r:id="rId7" action="ppaction://hlinksldjump"/>
            </p:cNvPr>
            <p:cNvSpPr/>
            <p:nvPr/>
          </p:nvSpPr>
          <p:spPr>
            <a:xfrm>
              <a:off x="3129171" y="3726396"/>
              <a:ext cx="5911867" cy="252000"/>
            </a:xfrm>
            <a:prstGeom prst="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Rectangle 52"/>
            <p:cNvSpPr/>
            <p:nvPr/>
          </p:nvSpPr>
          <p:spPr>
            <a:xfrm>
              <a:off x="2885290" y="3513009"/>
              <a:ext cx="360000" cy="324000"/>
            </a:xfrm>
            <a:prstGeom prst="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 name="ZoneTexte 61"/>
            <p:cNvSpPr txBox="1"/>
            <p:nvPr/>
          </p:nvSpPr>
          <p:spPr>
            <a:xfrm>
              <a:off x="3254774" y="3716786"/>
              <a:ext cx="5448395" cy="253916"/>
            </a:xfrm>
            <a:prstGeom prst="rect">
              <a:avLst/>
            </a:prstGeom>
            <a:noFill/>
          </p:spPr>
          <p:txBody>
            <a:bodyPr wrap="square" rtlCol="0">
              <a:spAutoFit/>
            </a:bodyPr>
            <a:lstStyle/>
            <a:p>
              <a:r>
                <a:rPr lang="fr-FR" sz="1050" b="1">
                  <a:solidFill>
                    <a:schemeClr val="bg1"/>
                  </a:solidFill>
                  <a:latin typeface="Arial" panose="020B0604020202020204" pitchFamily="34" charset="0"/>
                  <a:cs typeface="Arial" panose="020B0604020202020204" pitchFamily="34" charset="0"/>
                </a:rPr>
                <a:t>Le multimodal – ferroviaire ou fluvial………………………………… 39 à 42 </a:t>
              </a:r>
            </a:p>
          </p:txBody>
        </p:sp>
        <p:sp>
          <p:nvSpPr>
            <p:cNvPr id="73" name="ZoneTexte 72"/>
            <p:cNvSpPr txBox="1"/>
            <p:nvPr/>
          </p:nvSpPr>
          <p:spPr>
            <a:xfrm>
              <a:off x="2946664" y="3527238"/>
              <a:ext cx="234185" cy="276999"/>
            </a:xfrm>
            <a:prstGeom prst="rect">
              <a:avLst/>
            </a:prstGeom>
            <a:noFill/>
          </p:spPr>
          <p:txBody>
            <a:bodyPr wrap="square" rtlCol="0">
              <a:spAutoFit/>
            </a:bodyPr>
            <a:lstStyle/>
            <a:p>
              <a:r>
                <a:rPr lang="fr-FR" sz="1200" b="1">
                  <a:solidFill>
                    <a:schemeClr val="bg1"/>
                  </a:solidFill>
                  <a:latin typeface="Arial" panose="020B0604020202020204" pitchFamily="34" charset="0"/>
                  <a:cs typeface="Arial" panose="020B0604020202020204" pitchFamily="34" charset="0"/>
                </a:rPr>
                <a:t>6</a:t>
              </a:r>
            </a:p>
          </p:txBody>
        </p:sp>
      </p:grpSp>
      <p:grpSp>
        <p:nvGrpSpPr>
          <p:cNvPr id="10" name="Groupe 9"/>
          <p:cNvGrpSpPr/>
          <p:nvPr/>
        </p:nvGrpSpPr>
        <p:grpSpPr>
          <a:xfrm>
            <a:off x="2878730" y="4023774"/>
            <a:ext cx="6164815" cy="453865"/>
            <a:chOff x="2878730" y="4023774"/>
            <a:chExt cx="6164815" cy="453865"/>
          </a:xfrm>
        </p:grpSpPr>
        <p:sp>
          <p:nvSpPr>
            <p:cNvPr id="41" name="Rectangle 40">
              <a:hlinkClick r:id="rId8" action="ppaction://hlinksldjump"/>
            </p:cNvPr>
            <p:cNvSpPr/>
            <p:nvPr/>
          </p:nvSpPr>
          <p:spPr>
            <a:xfrm>
              <a:off x="3150830" y="4225639"/>
              <a:ext cx="5892715" cy="252000"/>
            </a:xfrm>
            <a:prstGeom prst="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Rectangle 53"/>
            <p:cNvSpPr/>
            <p:nvPr/>
          </p:nvSpPr>
          <p:spPr>
            <a:xfrm>
              <a:off x="2878730" y="4023774"/>
              <a:ext cx="360000" cy="324000"/>
            </a:xfrm>
            <a:prstGeom prst="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 name="ZoneTexte 62"/>
            <p:cNvSpPr txBox="1"/>
            <p:nvPr/>
          </p:nvSpPr>
          <p:spPr>
            <a:xfrm>
              <a:off x="3277058" y="4212497"/>
              <a:ext cx="5306030" cy="253916"/>
            </a:xfrm>
            <a:prstGeom prst="rect">
              <a:avLst/>
            </a:prstGeom>
            <a:noFill/>
          </p:spPr>
          <p:txBody>
            <a:bodyPr wrap="square" rtlCol="0">
              <a:spAutoFit/>
            </a:bodyPr>
            <a:lstStyle/>
            <a:p>
              <a:r>
                <a:rPr lang="fr-FR" sz="1050" b="1">
                  <a:solidFill>
                    <a:schemeClr val="bg1"/>
                  </a:solidFill>
                  <a:latin typeface="Arial" panose="020B0604020202020204" pitchFamily="34" charset="0"/>
                  <a:cs typeface="Arial" panose="020B0604020202020204" pitchFamily="34" charset="0"/>
                </a:rPr>
                <a:t>Les moyens humains adaptés au contexte urbain……………....... 43 à 44</a:t>
              </a:r>
            </a:p>
          </p:txBody>
        </p:sp>
        <p:sp>
          <p:nvSpPr>
            <p:cNvPr id="74" name="ZoneTexte 73"/>
            <p:cNvSpPr txBox="1"/>
            <p:nvPr/>
          </p:nvSpPr>
          <p:spPr>
            <a:xfrm>
              <a:off x="2946255" y="4047136"/>
              <a:ext cx="246772" cy="261610"/>
            </a:xfrm>
            <a:prstGeom prst="rect">
              <a:avLst/>
            </a:prstGeom>
            <a:noFill/>
          </p:spPr>
          <p:txBody>
            <a:bodyPr wrap="square" rtlCol="0">
              <a:spAutoFit/>
            </a:bodyPr>
            <a:lstStyle/>
            <a:p>
              <a:r>
                <a:rPr lang="fr-FR" sz="1100" b="1">
                  <a:solidFill>
                    <a:schemeClr val="bg1"/>
                  </a:solidFill>
                  <a:latin typeface="Arial" panose="020B0604020202020204" pitchFamily="34" charset="0"/>
                  <a:cs typeface="Arial" panose="020B0604020202020204" pitchFamily="34" charset="0"/>
                </a:rPr>
                <a:t>7</a:t>
              </a:r>
            </a:p>
          </p:txBody>
        </p:sp>
      </p:grpSp>
      <p:grpSp>
        <p:nvGrpSpPr>
          <p:cNvPr id="11" name="Groupe 10"/>
          <p:cNvGrpSpPr/>
          <p:nvPr/>
        </p:nvGrpSpPr>
        <p:grpSpPr>
          <a:xfrm>
            <a:off x="2873683" y="4528630"/>
            <a:ext cx="6167355" cy="466181"/>
            <a:chOff x="2873683" y="4528630"/>
            <a:chExt cx="6167355" cy="466181"/>
          </a:xfrm>
        </p:grpSpPr>
        <p:sp>
          <p:nvSpPr>
            <p:cNvPr id="43" name="Rectangle 42">
              <a:hlinkClick r:id="rId9" action="ppaction://hlinksldjump"/>
            </p:cNvPr>
            <p:cNvSpPr/>
            <p:nvPr/>
          </p:nvSpPr>
          <p:spPr>
            <a:xfrm>
              <a:off x="3126705" y="4741708"/>
              <a:ext cx="5914333" cy="252000"/>
            </a:xfrm>
            <a:prstGeom prst="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Rectangle 54"/>
            <p:cNvSpPr/>
            <p:nvPr/>
          </p:nvSpPr>
          <p:spPr>
            <a:xfrm>
              <a:off x="2873683" y="4528630"/>
              <a:ext cx="360000" cy="324000"/>
            </a:xfrm>
            <a:prstGeom prst="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 name="ZoneTexte 63"/>
            <p:cNvSpPr txBox="1"/>
            <p:nvPr/>
          </p:nvSpPr>
          <p:spPr>
            <a:xfrm>
              <a:off x="3242052" y="4733201"/>
              <a:ext cx="5498660" cy="261610"/>
            </a:xfrm>
            <a:prstGeom prst="rect">
              <a:avLst/>
            </a:prstGeom>
            <a:noFill/>
          </p:spPr>
          <p:txBody>
            <a:bodyPr wrap="square" rtlCol="0">
              <a:spAutoFit/>
            </a:bodyPr>
            <a:lstStyle/>
            <a:p>
              <a:r>
                <a:rPr lang="fr-FR" sz="1050" b="1">
                  <a:solidFill>
                    <a:schemeClr val="bg1"/>
                  </a:solidFill>
                  <a:latin typeface="Arial" panose="020B0604020202020204" pitchFamily="34" charset="0"/>
                  <a:cs typeface="Arial" panose="020B0604020202020204" pitchFamily="34" charset="0"/>
                </a:rPr>
                <a:t>La planification et les outils de gestion de tournées …………..….. 45</a:t>
              </a:r>
            </a:p>
          </p:txBody>
        </p:sp>
        <p:sp>
          <p:nvSpPr>
            <p:cNvPr id="75" name="ZoneTexte 74"/>
            <p:cNvSpPr txBox="1"/>
            <p:nvPr/>
          </p:nvSpPr>
          <p:spPr>
            <a:xfrm>
              <a:off x="2921844" y="4546612"/>
              <a:ext cx="299049" cy="276999"/>
            </a:xfrm>
            <a:prstGeom prst="rect">
              <a:avLst/>
            </a:prstGeom>
            <a:noFill/>
          </p:spPr>
          <p:txBody>
            <a:bodyPr wrap="square" rtlCol="0">
              <a:spAutoFit/>
            </a:bodyPr>
            <a:lstStyle/>
            <a:p>
              <a:r>
                <a:rPr lang="fr-FR" sz="1200" b="1">
                  <a:solidFill>
                    <a:schemeClr val="bg1"/>
                  </a:solidFill>
                  <a:latin typeface="Arial" panose="020B0604020202020204" pitchFamily="34" charset="0"/>
                  <a:cs typeface="Arial" panose="020B0604020202020204" pitchFamily="34" charset="0"/>
                </a:rPr>
                <a:t>8</a:t>
              </a:r>
            </a:p>
          </p:txBody>
        </p:sp>
      </p:grpSp>
      <p:grpSp>
        <p:nvGrpSpPr>
          <p:cNvPr id="12" name="Groupe 11"/>
          <p:cNvGrpSpPr/>
          <p:nvPr/>
        </p:nvGrpSpPr>
        <p:grpSpPr>
          <a:xfrm>
            <a:off x="2866946" y="5050016"/>
            <a:ext cx="6176599" cy="447282"/>
            <a:chOff x="2866946" y="5050016"/>
            <a:chExt cx="6176599" cy="447282"/>
          </a:xfrm>
        </p:grpSpPr>
        <p:sp>
          <p:nvSpPr>
            <p:cNvPr id="42" name="Rectangle 41">
              <a:hlinkClick r:id="rId10" action="ppaction://hlinksldjump"/>
            </p:cNvPr>
            <p:cNvSpPr/>
            <p:nvPr/>
          </p:nvSpPr>
          <p:spPr>
            <a:xfrm>
              <a:off x="3150830" y="5245298"/>
              <a:ext cx="5892715" cy="252000"/>
            </a:xfrm>
            <a:prstGeom prst="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 name="Rectangle 55"/>
            <p:cNvSpPr/>
            <p:nvPr/>
          </p:nvSpPr>
          <p:spPr>
            <a:xfrm>
              <a:off x="2866946" y="5066444"/>
              <a:ext cx="360000" cy="324000"/>
            </a:xfrm>
            <a:prstGeom prst="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 name="ZoneTexte 64"/>
            <p:cNvSpPr txBox="1"/>
            <p:nvPr/>
          </p:nvSpPr>
          <p:spPr>
            <a:xfrm>
              <a:off x="3245736" y="5234968"/>
              <a:ext cx="5377465" cy="261610"/>
            </a:xfrm>
            <a:prstGeom prst="rect">
              <a:avLst/>
            </a:prstGeom>
            <a:noFill/>
          </p:spPr>
          <p:txBody>
            <a:bodyPr wrap="square" rtlCol="0">
              <a:spAutoFit/>
            </a:bodyPr>
            <a:lstStyle/>
            <a:p>
              <a:r>
                <a:rPr lang="fr-FR" sz="1050" b="1">
                  <a:solidFill>
                    <a:schemeClr val="bg1"/>
                  </a:solidFill>
                  <a:latin typeface="Arial" panose="020B0604020202020204" pitchFamily="34" charset="0"/>
                  <a:cs typeface="Arial" panose="020B0604020202020204" pitchFamily="34" charset="0"/>
                </a:rPr>
                <a:t>La Reverse </a:t>
              </a:r>
              <a:r>
                <a:rPr lang="fr-FR" sz="1050" b="1" err="1">
                  <a:solidFill>
                    <a:schemeClr val="bg1"/>
                  </a:solidFill>
                  <a:latin typeface="Arial" panose="020B0604020202020204" pitchFamily="34" charset="0"/>
                  <a:cs typeface="Arial" panose="020B0604020202020204" pitchFamily="34" charset="0"/>
                </a:rPr>
                <a:t>Logistics</a:t>
              </a:r>
              <a:r>
                <a:rPr lang="fr-FR" sz="1050" b="1">
                  <a:solidFill>
                    <a:schemeClr val="bg1"/>
                  </a:solidFill>
                  <a:latin typeface="Arial" panose="020B0604020202020204" pitchFamily="34" charset="0"/>
                  <a:cs typeface="Arial" panose="020B0604020202020204" pitchFamily="34" charset="0"/>
                </a:rPr>
                <a:t> ……………………………………………………  46 à 48 </a:t>
              </a:r>
            </a:p>
          </p:txBody>
        </p:sp>
        <p:sp>
          <p:nvSpPr>
            <p:cNvPr id="76" name="ZoneTexte 75"/>
            <p:cNvSpPr txBox="1"/>
            <p:nvPr/>
          </p:nvSpPr>
          <p:spPr>
            <a:xfrm>
              <a:off x="2920081" y="5050016"/>
              <a:ext cx="325655" cy="276999"/>
            </a:xfrm>
            <a:prstGeom prst="rect">
              <a:avLst/>
            </a:prstGeom>
            <a:noFill/>
          </p:spPr>
          <p:txBody>
            <a:bodyPr wrap="square" rtlCol="0">
              <a:spAutoFit/>
            </a:bodyPr>
            <a:lstStyle/>
            <a:p>
              <a:r>
                <a:rPr lang="fr-FR" sz="1200" b="1">
                  <a:solidFill>
                    <a:schemeClr val="bg1"/>
                  </a:solidFill>
                  <a:latin typeface="Arial" panose="020B0604020202020204" pitchFamily="34" charset="0"/>
                  <a:cs typeface="Arial" panose="020B0604020202020204" pitchFamily="34" charset="0"/>
                </a:rPr>
                <a:t>9</a:t>
              </a:r>
            </a:p>
          </p:txBody>
        </p:sp>
      </p:grpSp>
      <p:grpSp>
        <p:nvGrpSpPr>
          <p:cNvPr id="13" name="Groupe 12"/>
          <p:cNvGrpSpPr/>
          <p:nvPr/>
        </p:nvGrpSpPr>
        <p:grpSpPr>
          <a:xfrm>
            <a:off x="2872779" y="5542679"/>
            <a:ext cx="6168259" cy="475084"/>
            <a:chOff x="2872779" y="5542679"/>
            <a:chExt cx="6168259" cy="475084"/>
          </a:xfrm>
        </p:grpSpPr>
        <p:sp>
          <p:nvSpPr>
            <p:cNvPr id="44" name="Rectangle 43">
              <a:hlinkClick r:id="" action="ppaction://noaction"/>
            </p:cNvPr>
            <p:cNvSpPr/>
            <p:nvPr/>
          </p:nvSpPr>
          <p:spPr>
            <a:xfrm>
              <a:off x="3110021" y="5765763"/>
              <a:ext cx="5931017" cy="252000"/>
            </a:xfrm>
            <a:prstGeom prst="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Rectangle 56"/>
            <p:cNvSpPr/>
            <p:nvPr/>
          </p:nvSpPr>
          <p:spPr>
            <a:xfrm>
              <a:off x="2872779" y="5542679"/>
              <a:ext cx="360000" cy="324000"/>
            </a:xfrm>
            <a:prstGeom prst="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 name="ZoneTexte 65"/>
            <p:cNvSpPr txBox="1"/>
            <p:nvPr/>
          </p:nvSpPr>
          <p:spPr>
            <a:xfrm>
              <a:off x="3234809" y="5741843"/>
              <a:ext cx="5437690" cy="253916"/>
            </a:xfrm>
            <a:prstGeom prst="rect">
              <a:avLst/>
            </a:prstGeom>
            <a:noFill/>
          </p:spPr>
          <p:txBody>
            <a:bodyPr wrap="square" rtlCol="0">
              <a:spAutoFit/>
            </a:bodyPr>
            <a:lstStyle/>
            <a:p>
              <a:r>
                <a:rPr lang="fr-FR" sz="1050" b="1">
                  <a:solidFill>
                    <a:schemeClr val="bg1"/>
                  </a:solidFill>
                  <a:latin typeface="Arial" panose="020B0604020202020204" pitchFamily="34" charset="0"/>
                  <a:cs typeface="Arial" panose="020B0604020202020204" pitchFamily="34" charset="0"/>
                </a:rPr>
                <a:t>Le dictionnaire ………………………………………………………….    49 à 53</a:t>
              </a:r>
            </a:p>
          </p:txBody>
        </p:sp>
        <p:sp>
          <p:nvSpPr>
            <p:cNvPr id="77" name="ZoneTexte 76"/>
            <p:cNvSpPr txBox="1"/>
            <p:nvPr/>
          </p:nvSpPr>
          <p:spPr>
            <a:xfrm>
              <a:off x="2880988" y="5551737"/>
              <a:ext cx="472657" cy="276999"/>
            </a:xfrm>
            <a:prstGeom prst="rect">
              <a:avLst/>
            </a:prstGeom>
            <a:noFill/>
          </p:spPr>
          <p:txBody>
            <a:bodyPr wrap="square" rtlCol="0">
              <a:spAutoFit/>
            </a:bodyPr>
            <a:lstStyle/>
            <a:p>
              <a:r>
                <a:rPr lang="fr-FR" sz="1200" b="1">
                  <a:solidFill>
                    <a:schemeClr val="bg1"/>
                  </a:solidFill>
                  <a:latin typeface="Arial" panose="020B0604020202020204" pitchFamily="34" charset="0"/>
                  <a:cs typeface="Arial" panose="020B0604020202020204" pitchFamily="34" charset="0"/>
                </a:rPr>
                <a:t>10</a:t>
              </a:r>
              <a:endParaRPr lang="fr-FR" sz="1100" b="1">
                <a:solidFill>
                  <a:schemeClr val="bg1"/>
                </a:solidFill>
                <a:latin typeface="Arial" panose="020B0604020202020204" pitchFamily="34" charset="0"/>
                <a:cs typeface="Arial" panose="020B0604020202020204" pitchFamily="34" charset="0"/>
              </a:endParaRPr>
            </a:p>
          </p:txBody>
        </p:sp>
      </p:grpSp>
      <p:grpSp>
        <p:nvGrpSpPr>
          <p:cNvPr id="14" name="Groupe 13"/>
          <p:cNvGrpSpPr/>
          <p:nvPr/>
        </p:nvGrpSpPr>
        <p:grpSpPr>
          <a:xfrm>
            <a:off x="2885610" y="6070001"/>
            <a:ext cx="6157935" cy="471979"/>
            <a:chOff x="2885610" y="6070001"/>
            <a:chExt cx="6157935" cy="471979"/>
          </a:xfrm>
        </p:grpSpPr>
        <p:sp>
          <p:nvSpPr>
            <p:cNvPr id="48" name="Rectangle 47">
              <a:hlinkClick r:id="rId11" action="ppaction://hlinksldjump"/>
            </p:cNvPr>
            <p:cNvSpPr/>
            <p:nvPr/>
          </p:nvSpPr>
          <p:spPr>
            <a:xfrm>
              <a:off x="3110021" y="6289980"/>
              <a:ext cx="5933524" cy="252000"/>
            </a:xfrm>
            <a:prstGeom prst="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Rectangle 57"/>
            <p:cNvSpPr/>
            <p:nvPr/>
          </p:nvSpPr>
          <p:spPr>
            <a:xfrm>
              <a:off x="2885610" y="6070001"/>
              <a:ext cx="360000" cy="324000"/>
            </a:xfrm>
            <a:prstGeom prst="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 name="ZoneTexte 66"/>
            <p:cNvSpPr txBox="1"/>
            <p:nvPr/>
          </p:nvSpPr>
          <p:spPr>
            <a:xfrm>
              <a:off x="3241050" y="6280370"/>
              <a:ext cx="5425208" cy="261610"/>
            </a:xfrm>
            <a:prstGeom prst="rect">
              <a:avLst/>
            </a:prstGeom>
            <a:noFill/>
          </p:spPr>
          <p:txBody>
            <a:bodyPr wrap="square" rtlCol="0">
              <a:spAutoFit/>
            </a:bodyPr>
            <a:lstStyle/>
            <a:p>
              <a:r>
                <a:rPr lang="fr-FR" sz="1050" b="1">
                  <a:solidFill>
                    <a:schemeClr val="bg1"/>
                  </a:solidFill>
                  <a:latin typeface="Arial" panose="020B0604020202020204" pitchFamily="34" charset="0"/>
                  <a:cs typeface="Arial" panose="020B0604020202020204" pitchFamily="34" charset="0"/>
                </a:rPr>
                <a:t>Les ressources ………………………………......................................   53 à 57</a:t>
              </a:r>
            </a:p>
          </p:txBody>
        </p:sp>
        <p:sp>
          <p:nvSpPr>
            <p:cNvPr id="78" name="ZoneTexte 77"/>
            <p:cNvSpPr txBox="1"/>
            <p:nvPr/>
          </p:nvSpPr>
          <p:spPr>
            <a:xfrm>
              <a:off x="2915096" y="6086658"/>
              <a:ext cx="356623" cy="276999"/>
            </a:xfrm>
            <a:prstGeom prst="rect">
              <a:avLst/>
            </a:prstGeom>
            <a:noFill/>
          </p:spPr>
          <p:txBody>
            <a:bodyPr wrap="square" rtlCol="0">
              <a:spAutoFit/>
            </a:bodyPr>
            <a:lstStyle/>
            <a:p>
              <a:r>
                <a:rPr lang="fr-FR" sz="1200" b="1">
                  <a:solidFill>
                    <a:schemeClr val="bg1"/>
                  </a:solidFill>
                  <a:latin typeface="Arial" panose="020B0604020202020204" pitchFamily="34" charset="0"/>
                  <a:cs typeface="Arial" panose="020B0604020202020204" pitchFamily="34" charset="0"/>
                </a:rPr>
                <a:t>11</a:t>
              </a:r>
            </a:p>
          </p:txBody>
        </p:sp>
      </p:grpSp>
      <p:sp>
        <p:nvSpPr>
          <p:cNvPr id="7" name="Signe Plus 6">
            <a:extLst>
              <a:ext uri="{FF2B5EF4-FFF2-40B4-BE49-F238E27FC236}">
                <a16:creationId xmlns:a16="http://schemas.microsoft.com/office/drawing/2014/main" id="{13C323D5-AC2B-BC1B-0C04-33D8832ACF95}"/>
              </a:ext>
            </a:extLst>
          </p:cNvPr>
          <p:cNvSpPr/>
          <p:nvPr/>
        </p:nvSpPr>
        <p:spPr>
          <a:xfrm>
            <a:off x="11903621" y="104686"/>
            <a:ext cx="205770" cy="183734"/>
          </a:xfrm>
          <a:prstGeom prst="mathPlus">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619624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a:hlinkClick r:id="rId2" action="ppaction://hlinksldjump"/>
          </p:cNvPr>
          <p:cNvSpPr/>
          <p:nvPr/>
        </p:nvSpPr>
        <p:spPr>
          <a:xfrm>
            <a:off x="1087586" y="5951034"/>
            <a:ext cx="1620000" cy="540000"/>
          </a:xfrm>
          <a:prstGeom prst="round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à coins arrondis 2">
            <a:hlinkClick r:id="" action="ppaction://noaction"/>
          </p:cNvPr>
          <p:cNvSpPr/>
          <p:nvPr/>
        </p:nvSpPr>
        <p:spPr>
          <a:xfrm>
            <a:off x="8939204" y="5956952"/>
            <a:ext cx="1620000" cy="540000"/>
          </a:xfrm>
          <a:prstGeom prst="round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5EC7DC65-52A1-7153-E07A-0CFA6CCC06A3}"/>
              </a:ext>
            </a:extLst>
          </p:cNvPr>
          <p:cNvPicPr>
            <a:picLocks noChangeAspect="1"/>
          </p:cNvPicPr>
          <p:nvPr/>
        </p:nvPicPr>
        <p:blipFill>
          <a:blip r:embed="rId3"/>
          <a:stretch>
            <a:fillRect/>
          </a:stretch>
        </p:blipFill>
        <p:spPr>
          <a:xfrm rot="10800000">
            <a:off x="10807318" y="5001265"/>
            <a:ext cx="1899540" cy="1899540"/>
          </a:xfrm>
          <a:prstGeom prst="rect">
            <a:avLst/>
          </a:prstGeom>
        </p:spPr>
      </p:pic>
      <p:sp>
        <p:nvSpPr>
          <p:cNvPr id="4" name="Espace réservé du numéro de diapositive 3"/>
          <p:cNvSpPr>
            <a:spLocks noGrp="1"/>
          </p:cNvSpPr>
          <p:nvPr>
            <p:ph type="sldNum" sz="quarter" idx="4"/>
          </p:nvPr>
        </p:nvSpPr>
        <p:spPr>
          <a:xfrm>
            <a:off x="8609139" y="6321553"/>
            <a:ext cx="2743200" cy="365125"/>
          </a:xfrm>
        </p:spPr>
        <p:txBody>
          <a:bodyPr/>
          <a:lstStyle/>
          <a:p>
            <a:fld id="{4C4E8528-8995-41C5-85C7-06E3E0B70F35}" type="slidenum">
              <a:rPr lang="fr-FR" smtClean="0"/>
              <a:t>30</a:t>
            </a:fld>
            <a:endParaRPr lang="fr-FR"/>
          </a:p>
        </p:txBody>
      </p:sp>
      <p:sp>
        <p:nvSpPr>
          <p:cNvPr id="10" name="ZoneTexte 9"/>
          <p:cNvSpPr txBox="1"/>
          <p:nvPr/>
        </p:nvSpPr>
        <p:spPr>
          <a:xfrm>
            <a:off x="601734" y="1188153"/>
            <a:ext cx="6742963" cy="369332"/>
          </a:xfrm>
          <a:prstGeom prst="rect">
            <a:avLst/>
          </a:prstGeom>
          <a:noFill/>
        </p:spPr>
        <p:txBody>
          <a:bodyPr wrap="square" rtlCol="0">
            <a:spAutoFit/>
          </a:bodyPr>
          <a:lstStyle/>
          <a:p>
            <a:r>
              <a:rPr lang="fr-FR" sz="1800" b="1" dirty="0">
                <a:latin typeface="Arial" panose="020B0604020202020204" pitchFamily="34" charset="0"/>
                <a:cs typeface="Arial" panose="020B0604020202020204" pitchFamily="34" charset="0"/>
              </a:rPr>
              <a:t>Les aires de livraisons – l’application « </a:t>
            </a:r>
            <a:r>
              <a:rPr lang="fr-FR" sz="1800" b="1" dirty="0" err="1">
                <a:latin typeface="Arial" panose="020B0604020202020204" pitchFamily="34" charset="0"/>
                <a:cs typeface="Arial" panose="020B0604020202020204" pitchFamily="34" charset="0"/>
              </a:rPr>
              <a:t>Numériz</a:t>
            </a:r>
            <a:r>
              <a:rPr lang="fr-FR" sz="1800" b="1" dirty="0">
                <a:latin typeface="Arial" panose="020B0604020202020204" pitchFamily="34" charset="0"/>
                <a:cs typeface="Arial" panose="020B0604020202020204" pitchFamily="34" charset="0"/>
              </a:rPr>
              <a:t> »</a:t>
            </a:r>
          </a:p>
        </p:txBody>
      </p:sp>
      <p:grpSp>
        <p:nvGrpSpPr>
          <p:cNvPr id="14" name="Groupe 13"/>
          <p:cNvGrpSpPr/>
          <p:nvPr/>
        </p:nvGrpSpPr>
        <p:grpSpPr>
          <a:xfrm>
            <a:off x="9500883" y="1121301"/>
            <a:ext cx="2123768" cy="4189407"/>
            <a:chOff x="9500883" y="1121301"/>
            <a:chExt cx="2123768" cy="4189407"/>
          </a:xfrm>
        </p:grpSpPr>
        <p:sp>
          <p:nvSpPr>
            <p:cNvPr id="11" name="Cadre 10"/>
            <p:cNvSpPr/>
            <p:nvPr/>
          </p:nvSpPr>
          <p:spPr>
            <a:xfrm>
              <a:off x="9500883" y="1121301"/>
              <a:ext cx="2123768" cy="4189407"/>
            </a:xfrm>
            <a:prstGeom prst="frame">
              <a:avLst>
                <a:gd name="adj1" fmla="val 2568"/>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Image 11" descr="Une image contenant texte&#10;&#10;Description générée automatiquement">
              <a:extLst>
                <a:ext uri="{FF2B5EF4-FFF2-40B4-BE49-F238E27FC236}">
                  <a16:creationId xmlns:a16="http://schemas.microsoft.com/office/drawing/2014/main" id="{3449C0A8-4A62-6EE3-97B7-7A5A36CBE72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539257" y="1173971"/>
              <a:ext cx="2039894" cy="4084066"/>
            </a:xfrm>
            <a:prstGeom prst="rect">
              <a:avLst/>
            </a:prstGeom>
          </p:spPr>
        </p:pic>
      </p:grpSp>
      <p:grpSp>
        <p:nvGrpSpPr>
          <p:cNvPr id="7" name="Groupe 6"/>
          <p:cNvGrpSpPr/>
          <p:nvPr/>
        </p:nvGrpSpPr>
        <p:grpSpPr>
          <a:xfrm>
            <a:off x="601734" y="1963817"/>
            <a:ext cx="7739954" cy="2831610"/>
            <a:chOff x="601734" y="1809863"/>
            <a:chExt cx="7739954" cy="2831610"/>
          </a:xfrm>
        </p:grpSpPr>
        <p:sp>
          <p:nvSpPr>
            <p:cNvPr id="16" name="Rectangle à coins arrondis 15"/>
            <p:cNvSpPr/>
            <p:nvPr/>
          </p:nvSpPr>
          <p:spPr>
            <a:xfrm>
              <a:off x="601734" y="1809863"/>
              <a:ext cx="7739954" cy="2773936"/>
            </a:xfrm>
            <a:prstGeom prst="roundRect">
              <a:avLst/>
            </a:prstGeom>
            <a:solidFill>
              <a:schemeClr val="bg1"/>
            </a:solidFill>
            <a:ln>
              <a:solidFill>
                <a:srgbClr val="44A0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p:cNvSpPr txBox="1"/>
            <p:nvPr/>
          </p:nvSpPr>
          <p:spPr>
            <a:xfrm>
              <a:off x="823426" y="1963817"/>
              <a:ext cx="7294085" cy="2677656"/>
            </a:xfrm>
            <a:prstGeom prst="rect">
              <a:avLst/>
            </a:prstGeom>
            <a:noFill/>
          </p:spPr>
          <p:txBody>
            <a:bodyPr wrap="square" rtlCol="0">
              <a:spAutoFit/>
            </a:bodyPr>
            <a:lstStyle/>
            <a:p>
              <a:r>
                <a:rPr lang="fr-FR" sz="1400" b="1" dirty="0">
                  <a:ea typeface="Source Sans Pro"/>
                  <a:cs typeface="Calibri"/>
                </a:rPr>
                <a:t>InTerLUD </a:t>
              </a:r>
              <a:r>
                <a:rPr lang="fr-FR" sz="1400" dirty="0">
                  <a:ea typeface="Source Sans Pro"/>
                  <a:cs typeface="Calibri"/>
                </a:rPr>
                <a:t>a permis de développer l'outil applicatif </a:t>
              </a:r>
              <a:r>
                <a:rPr lang="fr-FR" sz="1400" b="1" dirty="0">
                  <a:ea typeface="Source Sans Pro"/>
                  <a:cs typeface="Calibri"/>
                </a:rPr>
                <a:t>« </a:t>
              </a:r>
              <a:r>
                <a:rPr lang="fr-FR" sz="1400" b="1" dirty="0" err="1">
                  <a:ea typeface="Source Sans Pro"/>
                  <a:cs typeface="Calibri"/>
                </a:rPr>
                <a:t>Numériz</a:t>
              </a:r>
              <a:r>
                <a:rPr lang="fr-FR" sz="1400" b="1" dirty="0">
                  <a:ea typeface="Source Sans Pro"/>
                  <a:cs typeface="Calibri"/>
                </a:rPr>
                <a:t> »</a:t>
              </a:r>
              <a:r>
                <a:rPr lang="fr-FR" sz="1400" dirty="0">
                  <a:ea typeface="Source Sans Pro"/>
                  <a:cs typeface="Calibri"/>
                </a:rPr>
                <a:t>, permettant un suivi de l’occupation des aires de livraison en temps réel. </a:t>
              </a:r>
            </a:p>
            <a:p>
              <a:endParaRPr lang="fr-FR" sz="1400" dirty="0">
                <a:ea typeface="Source Sans Pro"/>
                <a:cs typeface="Calibri"/>
              </a:endParaRPr>
            </a:p>
            <a:p>
              <a:r>
                <a:rPr lang="fr-FR" sz="1400" dirty="0">
                  <a:ea typeface="Source Sans Pro"/>
                  <a:cs typeface="Calibri"/>
                </a:rPr>
                <a:t>L’application a été en test sur la Métropole du Grand Lyon en 2023. </a:t>
              </a:r>
            </a:p>
            <a:p>
              <a:endParaRPr lang="fr-FR" sz="1400" dirty="0">
                <a:ea typeface="Source Sans Pro"/>
                <a:cs typeface="Calibri"/>
              </a:endParaRPr>
            </a:p>
            <a:p>
              <a:r>
                <a:rPr lang="fr-FR" sz="1400" dirty="0">
                  <a:ea typeface="Source Sans Pro"/>
                  <a:cs typeface="Calibri"/>
                </a:rPr>
                <a:t>Un temps de formation auprès des chauffeurs-livreurs simplifie la prise en main de l’outil : comment déclarer son véhicule, son arrêt et son départ, comment trouver une aire de livraison disponible près de son lieu de livraison. </a:t>
              </a:r>
            </a:p>
            <a:p>
              <a:endParaRPr lang="fr-FR" sz="1400" dirty="0">
                <a:ea typeface="Source Sans Pro"/>
                <a:cs typeface="Calibri"/>
              </a:endParaRPr>
            </a:p>
            <a:p>
              <a:r>
                <a:rPr lang="fr-FR" sz="1400" dirty="0">
                  <a:hlinkClick r:id="rId5">
                    <a:extLst>
                      <a:ext uri="{A12FA001-AC4F-418D-AE19-62706E023703}">
                        <ahyp:hlinkClr xmlns:ahyp="http://schemas.microsoft.com/office/drawing/2018/hyperlinkcolor" val="tx"/>
                      </a:ext>
                    </a:extLst>
                  </a:hlinkClick>
                </a:rPr>
                <a:t>Aires de livraison : quelles bonnes pratiques pour améliorer les conditions de livraison ? - Interlud</a:t>
              </a:r>
              <a:endParaRPr lang="fr-FR" sz="1400" dirty="0">
                <a:cs typeface="Calibri"/>
                <a:hlinkClick r:id="rId5">
                  <a:extLst>
                    <a:ext uri="{A12FA001-AC4F-418D-AE19-62706E023703}">
                      <ahyp:hlinkClr xmlns:ahyp="http://schemas.microsoft.com/office/drawing/2018/hyperlinkcolor" val="tx"/>
                    </a:ext>
                  </a:extLst>
                </a:hlinkClick>
              </a:endParaRPr>
            </a:p>
            <a:p>
              <a:endParaRPr lang="fr-FR" sz="1400" dirty="0">
                <a:ea typeface="Source Sans Pro"/>
                <a:cs typeface="Calibri"/>
              </a:endParaRPr>
            </a:p>
            <a:p>
              <a:pPr algn="ctr"/>
              <a:endParaRPr lang="fr-FR" sz="1400" dirty="0">
                <a:latin typeface="Arial" panose="020B0604020202020204" pitchFamily="34" charset="0"/>
                <a:cs typeface="Arial" panose="020B0604020202020204" pitchFamily="34" charset="0"/>
              </a:endParaRPr>
            </a:p>
          </p:txBody>
        </p:sp>
      </p:grpSp>
      <p:sp>
        <p:nvSpPr>
          <p:cNvPr id="13" name="Rectangle à coins arrondis 12">
            <a:hlinkClick r:id="rId6" action="ppaction://hlinksldjump"/>
          </p:cNvPr>
          <p:cNvSpPr/>
          <p:nvPr/>
        </p:nvSpPr>
        <p:spPr>
          <a:xfrm>
            <a:off x="3862076" y="298145"/>
            <a:ext cx="3733472" cy="560085"/>
          </a:xfrm>
          <a:prstGeom prst="roundRect">
            <a:avLst/>
          </a:prstGeom>
          <a:solidFill>
            <a:srgbClr val="AED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4101582" y="378132"/>
            <a:ext cx="3348459" cy="400110"/>
          </a:xfrm>
          <a:prstGeom prst="rect">
            <a:avLst/>
          </a:prstGeom>
          <a:noFill/>
        </p:spPr>
        <p:txBody>
          <a:bodyPr wrap="square" rtlCol="0">
            <a:spAutoFit/>
          </a:bodyPr>
          <a:lstStyle/>
          <a:p>
            <a:r>
              <a:rPr lang="fr-FR" sz="2000" b="1">
                <a:solidFill>
                  <a:schemeClr val="bg1"/>
                </a:solidFill>
                <a:latin typeface="Arial" panose="020B0604020202020204" pitchFamily="34" charset="0"/>
                <a:cs typeface="Arial" panose="020B0604020202020204" pitchFamily="34" charset="0"/>
              </a:rPr>
              <a:t>4 - Les moyens matériels</a:t>
            </a:r>
          </a:p>
        </p:txBody>
      </p:sp>
      <p:sp>
        <p:nvSpPr>
          <p:cNvPr id="8" name="ZoneTexte 7"/>
          <p:cNvSpPr txBox="1"/>
          <p:nvPr/>
        </p:nvSpPr>
        <p:spPr>
          <a:xfrm>
            <a:off x="1257855" y="6043444"/>
            <a:ext cx="1279461" cy="338554"/>
          </a:xfrm>
          <a:prstGeom prst="rect">
            <a:avLst/>
          </a:prstGeom>
          <a:noFill/>
        </p:spPr>
        <p:txBody>
          <a:bodyPr wrap="square" rtlCol="0">
            <a:spAutoFit/>
          </a:bodyPr>
          <a:lstStyle/>
          <a:p>
            <a:r>
              <a:rPr lang="fr-FR" sz="1600" b="1">
                <a:solidFill>
                  <a:schemeClr val="bg1"/>
                </a:solidFill>
                <a:latin typeface="Arial" panose="020B0604020202020204" pitchFamily="34" charset="0"/>
                <a:cs typeface="Arial" panose="020B0604020202020204" pitchFamily="34" charset="0"/>
              </a:rPr>
              <a:t>Précédent</a:t>
            </a:r>
          </a:p>
        </p:txBody>
      </p:sp>
      <p:sp>
        <p:nvSpPr>
          <p:cNvPr id="15" name="ZoneTexte 14"/>
          <p:cNvSpPr txBox="1"/>
          <p:nvPr/>
        </p:nvSpPr>
        <p:spPr>
          <a:xfrm>
            <a:off x="9301186" y="6043444"/>
            <a:ext cx="1129538" cy="338554"/>
          </a:xfrm>
          <a:prstGeom prst="rect">
            <a:avLst/>
          </a:prstGeom>
          <a:noFill/>
        </p:spPr>
        <p:txBody>
          <a:bodyPr wrap="square" rtlCol="0">
            <a:spAutoFit/>
          </a:bodyPr>
          <a:lstStyle/>
          <a:p>
            <a:r>
              <a:rPr lang="fr-FR" sz="1600" b="1">
                <a:solidFill>
                  <a:schemeClr val="bg1"/>
                </a:solidFill>
                <a:latin typeface="Arial" panose="020B0604020202020204" pitchFamily="34" charset="0"/>
                <a:cs typeface="Arial" panose="020B0604020202020204" pitchFamily="34" charset="0"/>
              </a:rPr>
              <a:t>Suivant</a:t>
            </a:r>
          </a:p>
        </p:txBody>
      </p:sp>
      <p:sp>
        <p:nvSpPr>
          <p:cNvPr id="9" name="Signe Plus 8">
            <a:extLst>
              <a:ext uri="{FF2B5EF4-FFF2-40B4-BE49-F238E27FC236}">
                <a16:creationId xmlns:a16="http://schemas.microsoft.com/office/drawing/2014/main" id="{86608167-86EB-DA7E-5E39-B70C8477F292}"/>
              </a:ext>
            </a:extLst>
          </p:cNvPr>
          <p:cNvSpPr/>
          <p:nvPr/>
        </p:nvSpPr>
        <p:spPr>
          <a:xfrm>
            <a:off x="11903621" y="104686"/>
            <a:ext cx="205770" cy="183734"/>
          </a:xfrm>
          <a:prstGeom prst="mathPlus">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608035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ppt_x"/>
                                          </p:val>
                                        </p:tav>
                                        <p:tav tm="100000">
                                          <p:val>
                                            <p:strVal val="#ppt_x"/>
                                          </p:val>
                                        </p:tav>
                                      </p:tavLst>
                                    </p:anim>
                                    <p:anim calcmode="lin" valueType="num">
                                      <p:cBhvr additive="base">
                                        <p:cTn id="12" dur="1000" fill="hold"/>
                                        <p:tgtEl>
                                          <p:spTgt spid="7"/>
                                        </p:tgtEl>
                                        <p:attrNameLst>
                                          <p:attrName>ppt_y</p:attrName>
                                        </p:attrNameLst>
                                      </p:cBhvr>
                                      <p:tavLst>
                                        <p:tav tm="0">
                                          <p:val>
                                            <p:strVal val="1+#ppt_h/2"/>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1000" fill="hold"/>
                                        <p:tgtEl>
                                          <p:spTgt spid="14"/>
                                        </p:tgtEl>
                                        <p:attrNameLst>
                                          <p:attrName>ppt_w</p:attrName>
                                        </p:attrNameLst>
                                      </p:cBhvr>
                                      <p:tavLst>
                                        <p:tav tm="0">
                                          <p:val>
                                            <p:fltVal val="0"/>
                                          </p:val>
                                        </p:tav>
                                        <p:tav tm="100000">
                                          <p:val>
                                            <p:strVal val="#ppt_w"/>
                                          </p:val>
                                        </p:tav>
                                      </p:tavLst>
                                    </p:anim>
                                    <p:anim calcmode="lin" valueType="num">
                                      <p:cBhvr>
                                        <p:cTn id="16" dur="1000" fill="hold"/>
                                        <p:tgtEl>
                                          <p:spTgt spid="14"/>
                                        </p:tgtEl>
                                        <p:attrNameLst>
                                          <p:attrName>ppt_h</p:attrName>
                                        </p:attrNameLst>
                                      </p:cBhvr>
                                      <p:tavLst>
                                        <p:tav tm="0">
                                          <p:val>
                                            <p:fltVal val="0"/>
                                          </p:val>
                                        </p:tav>
                                        <p:tav tm="100000">
                                          <p:val>
                                            <p:strVal val="#ppt_h"/>
                                          </p:val>
                                        </p:tav>
                                      </p:tavLst>
                                    </p:anim>
                                    <p:animEffect transition="in" filter="fade">
                                      <p:cBhvr>
                                        <p:cTn id="1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a:hlinkClick r:id="rId2" action="ppaction://hlinksldjump"/>
          </p:cNvPr>
          <p:cNvSpPr/>
          <p:nvPr/>
        </p:nvSpPr>
        <p:spPr>
          <a:xfrm>
            <a:off x="1087586" y="5951034"/>
            <a:ext cx="1620000" cy="540000"/>
          </a:xfrm>
          <a:prstGeom prst="round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à coins arrondis 2">
            <a:hlinkClick r:id="" action="ppaction://noaction"/>
          </p:cNvPr>
          <p:cNvSpPr/>
          <p:nvPr/>
        </p:nvSpPr>
        <p:spPr>
          <a:xfrm>
            <a:off x="8939204" y="5956952"/>
            <a:ext cx="1620000" cy="540000"/>
          </a:xfrm>
          <a:prstGeom prst="round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5EC7DC65-52A1-7153-E07A-0CFA6CCC06A3}"/>
              </a:ext>
            </a:extLst>
          </p:cNvPr>
          <p:cNvPicPr>
            <a:picLocks noChangeAspect="1"/>
          </p:cNvPicPr>
          <p:nvPr/>
        </p:nvPicPr>
        <p:blipFill>
          <a:blip r:embed="rId3"/>
          <a:stretch>
            <a:fillRect/>
          </a:stretch>
        </p:blipFill>
        <p:spPr>
          <a:xfrm rot="10800000">
            <a:off x="10807318" y="5001265"/>
            <a:ext cx="1899540" cy="1899540"/>
          </a:xfrm>
          <a:prstGeom prst="rect">
            <a:avLst/>
          </a:prstGeom>
        </p:spPr>
      </p:pic>
      <p:sp>
        <p:nvSpPr>
          <p:cNvPr id="4" name="Espace réservé du numéro de diapositive 3"/>
          <p:cNvSpPr>
            <a:spLocks noGrp="1"/>
          </p:cNvSpPr>
          <p:nvPr>
            <p:ph type="sldNum" sz="quarter" idx="4"/>
          </p:nvPr>
        </p:nvSpPr>
        <p:spPr>
          <a:xfrm>
            <a:off x="8609139" y="6321553"/>
            <a:ext cx="2743200" cy="365125"/>
          </a:xfrm>
        </p:spPr>
        <p:txBody>
          <a:bodyPr/>
          <a:lstStyle/>
          <a:p>
            <a:fld id="{4C4E8528-8995-41C5-85C7-06E3E0B70F35}" type="slidenum">
              <a:rPr lang="fr-FR" smtClean="0"/>
              <a:t>31</a:t>
            </a:fld>
            <a:endParaRPr lang="fr-FR"/>
          </a:p>
        </p:txBody>
      </p:sp>
      <p:sp>
        <p:nvSpPr>
          <p:cNvPr id="13" name="Rectangle à coins arrondis 12">
            <a:hlinkClick r:id="rId4" action="ppaction://hlinksldjump"/>
          </p:cNvPr>
          <p:cNvSpPr/>
          <p:nvPr/>
        </p:nvSpPr>
        <p:spPr>
          <a:xfrm>
            <a:off x="3862076" y="298145"/>
            <a:ext cx="3733472" cy="560085"/>
          </a:xfrm>
          <a:prstGeom prst="roundRect">
            <a:avLst/>
          </a:prstGeom>
          <a:solidFill>
            <a:srgbClr val="AED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4101582" y="378132"/>
            <a:ext cx="3348459" cy="400110"/>
          </a:xfrm>
          <a:prstGeom prst="rect">
            <a:avLst/>
          </a:prstGeom>
          <a:noFill/>
        </p:spPr>
        <p:txBody>
          <a:bodyPr wrap="square" lIns="91440" tIns="45720" rIns="91440" bIns="45720" rtlCol="0" anchor="t">
            <a:spAutoFit/>
          </a:bodyPr>
          <a:lstStyle/>
          <a:p>
            <a:r>
              <a:rPr lang="fr-FR" sz="2000" b="1">
                <a:solidFill>
                  <a:schemeClr val="bg1"/>
                </a:solidFill>
                <a:latin typeface="Arial"/>
                <a:cs typeface="Arial"/>
              </a:rPr>
              <a:t>5 - La cyclo-logistique </a:t>
            </a:r>
            <a:endParaRPr lang="en-US"/>
          </a:p>
        </p:txBody>
      </p:sp>
      <p:sp>
        <p:nvSpPr>
          <p:cNvPr id="8" name="ZoneTexte 7"/>
          <p:cNvSpPr txBox="1"/>
          <p:nvPr/>
        </p:nvSpPr>
        <p:spPr>
          <a:xfrm>
            <a:off x="1257855" y="6043444"/>
            <a:ext cx="1279461" cy="338554"/>
          </a:xfrm>
          <a:prstGeom prst="rect">
            <a:avLst/>
          </a:prstGeom>
          <a:noFill/>
        </p:spPr>
        <p:txBody>
          <a:bodyPr wrap="square" rtlCol="0">
            <a:spAutoFit/>
          </a:bodyPr>
          <a:lstStyle/>
          <a:p>
            <a:r>
              <a:rPr lang="fr-FR" sz="1600" b="1">
                <a:solidFill>
                  <a:schemeClr val="bg1"/>
                </a:solidFill>
                <a:latin typeface="Arial" panose="020B0604020202020204" pitchFamily="34" charset="0"/>
                <a:cs typeface="Arial" panose="020B0604020202020204" pitchFamily="34" charset="0"/>
              </a:rPr>
              <a:t>Précédent</a:t>
            </a:r>
          </a:p>
        </p:txBody>
      </p:sp>
      <p:sp>
        <p:nvSpPr>
          <p:cNvPr id="15" name="ZoneTexte 14"/>
          <p:cNvSpPr txBox="1"/>
          <p:nvPr/>
        </p:nvSpPr>
        <p:spPr>
          <a:xfrm>
            <a:off x="9301186" y="6043444"/>
            <a:ext cx="1129538" cy="338554"/>
          </a:xfrm>
          <a:prstGeom prst="rect">
            <a:avLst/>
          </a:prstGeom>
          <a:noFill/>
        </p:spPr>
        <p:txBody>
          <a:bodyPr wrap="square" rtlCol="0">
            <a:spAutoFit/>
          </a:bodyPr>
          <a:lstStyle/>
          <a:p>
            <a:r>
              <a:rPr lang="fr-FR" sz="1600" b="1">
                <a:solidFill>
                  <a:schemeClr val="bg1"/>
                </a:solidFill>
                <a:latin typeface="Arial" panose="020B0604020202020204" pitchFamily="34" charset="0"/>
                <a:cs typeface="Arial" panose="020B0604020202020204" pitchFamily="34" charset="0"/>
              </a:rPr>
              <a:t>Suivant</a:t>
            </a:r>
          </a:p>
        </p:txBody>
      </p:sp>
      <p:sp>
        <p:nvSpPr>
          <p:cNvPr id="9" name="Signe Plus 8">
            <a:extLst>
              <a:ext uri="{FF2B5EF4-FFF2-40B4-BE49-F238E27FC236}">
                <a16:creationId xmlns:a16="http://schemas.microsoft.com/office/drawing/2014/main" id="{86608167-86EB-DA7E-5E39-B70C8477F292}"/>
              </a:ext>
            </a:extLst>
          </p:cNvPr>
          <p:cNvSpPr/>
          <p:nvPr/>
        </p:nvSpPr>
        <p:spPr>
          <a:xfrm>
            <a:off x="11903621" y="104686"/>
            <a:ext cx="205770" cy="183734"/>
          </a:xfrm>
          <a:prstGeom prst="mathPlus">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1" name="Groupe 20">
            <a:extLst>
              <a:ext uri="{FF2B5EF4-FFF2-40B4-BE49-F238E27FC236}">
                <a16:creationId xmlns:a16="http://schemas.microsoft.com/office/drawing/2014/main" id="{9C5061C2-43F6-EB2E-2562-ED1EC54476BB}"/>
              </a:ext>
            </a:extLst>
          </p:cNvPr>
          <p:cNvGrpSpPr/>
          <p:nvPr/>
        </p:nvGrpSpPr>
        <p:grpSpPr>
          <a:xfrm>
            <a:off x="1985959" y="1277520"/>
            <a:ext cx="8547325" cy="945046"/>
            <a:chOff x="2044574" y="2908982"/>
            <a:chExt cx="8547325" cy="945046"/>
          </a:xfrm>
        </p:grpSpPr>
        <p:sp>
          <p:nvSpPr>
            <p:cNvPr id="19" name="Rectangle à coins arrondis 6">
              <a:extLst>
                <a:ext uri="{FF2B5EF4-FFF2-40B4-BE49-F238E27FC236}">
                  <a16:creationId xmlns:a16="http://schemas.microsoft.com/office/drawing/2014/main" id="{5ED21B08-40EA-FBCE-48E6-1335BE89B337}"/>
                </a:ext>
              </a:extLst>
            </p:cNvPr>
            <p:cNvSpPr/>
            <p:nvPr/>
          </p:nvSpPr>
          <p:spPr>
            <a:xfrm>
              <a:off x="2044574" y="2908982"/>
              <a:ext cx="8547325" cy="672526"/>
            </a:xfrm>
            <a:prstGeom prst="roundRect">
              <a:avLst/>
            </a:prstGeom>
            <a:solidFill>
              <a:schemeClr val="bg1"/>
            </a:solidFill>
            <a:ln>
              <a:solidFill>
                <a:srgbClr val="44A0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ZoneTexte 7">
              <a:extLst>
                <a:ext uri="{FF2B5EF4-FFF2-40B4-BE49-F238E27FC236}">
                  <a16:creationId xmlns:a16="http://schemas.microsoft.com/office/drawing/2014/main" id="{552C13E5-91A8-46AE-C4EA-53C07A971F32}"/>
                </a:ext>
              </a:extLst>
            </p:cNvPr>
            <p:cNvSpPr txBox="1"/>
            <p:nvPr/>
          </p:nvSpPr>
          <p:spPr>
            <a:xfrm>
              <a:off x="2044574" y="2961476"/>
              <a:ext cx="8409427" cy="892552"/>
            </a:xfrm>
            <a:prstGeom prst="rect">
              <a:avLst/>
            </a:prstGeom>
            <a:noFill/>
          </p:spPr>
          <p:txBody>
            <a:bodyPr wrap="square" rtlCol="0">
              <a:spAutoFit/>
            </a:bodyPr>
            <a:lstStyle/>
            <a:p>
              <a:pPr algn="ctr"/>
              <a:r>
                <a:rPr lang="fr-FR" sz="1400" dirty="0">
                  <a:latin typeface="Arial" panose="020B0604020202020204" pitchFamily="34" charset="0"/>
                  <a:cs typeface="Arial" panose="020B0604020202020204" pitchFamily="34" charset="0"/>
                </a:rPr>
                <a:t>Avec le développement du e-commerce et des ZFE, la cyclo-logistique arrive en force </a:t>
              </a:r>
            </a:p>
            <a:p>
              <a:pPr algn="ctr"/>
              <a:r>
                <a:rPr lang="fr-FR" sz="1400" dirty="0">
                  <a:latin typeface="Arial" panose="020B0604020202020204" pitchFamily="34" charset="0"/>
                  <a:cs typeface="Arial" panose="020B0604020202020204" pitchFamily="34" charset="0"/>
                </a:rPr>
                <a:t>sur la livraison du dernier  kilomètre</a:t>
              </a:r>
            </a:p>
            <a:p>
              <a:endParaRPr lang="fr-FR" dirty="0"/>
            </a:p>
          </p:txBody>
        </p:sp>
      </p:grpSp>
      <p:grpSp>
        <p:nvGrpSpPr>
          <p:cNvPr id="25" name="Groupe 16">
            <a:extLst>
              <a:ext uri="{FF2B5EF4-FFF2-40B4-BE49-F238E27FC236}">
                <a16:creationId xmlns:a16="http://schemas.microsoft.com/office/drawing/2014/main" id="{FA87E48F-E59F-FC27-4C84-C5CF473ACBF0}"/>
              </a:ext>
            </a:extLst>
          </p:cNvPr>
          <p:cNvGrpSpPr/>
          <p:nvPr/>
        </p:nvGrpSpPr>
        <p:grpSpPr>
          <a:xfrm>
            <a:off x="765826" y="2520532"/>
            <a:ext cx="2832779" cy="1920231"/>
            <a:chOff x="765826" y="3819840"/>
            <a:chExt cx="2832779" cy="1920231"/>
          </a:xfrm>
        </p:grpSpPr>
        <p:sp>
          <p:nvSpPr>
            <p:cNvPr id="23" name="Cadre 8">
              <a:extLst>
                <a:ext uri="{FF2B5EF4-FFF2-40B4-BE49-F238E27FC236}">
                  <a16:creationId xmlns:a16="http://schemas.microsoft.com/office/drawing/2014/main" id="{89A8F9A1-D737-3304-9DE3-56D90188133F}"/>
                </a:ext>
              </a:extLst>
            </p:cNvPr>
            <p:cNvSpPr/>
            <p:nvPr/>
          </p:nvSpPr>
          <p:spPr>
            <a:xfrm>
              <a:off x="765826" y="3819840"/>
              <a:ext cx="2832779" cy="1920231"/>
            </a:xfrm>
            <a:prstGeom prst="frame">
              <a:avLst>
                <a:gd name="adj1" fmla="val 6048"/>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4" name="Image 11">
              <a:extLst>
                <a:ext uri="{FF2B5EF4-FFF2-40B4-BE49-F238E27FC236}">
                  <a16:creationId xmlns:a16="http://schemas.microsoft.com/office/drawing/2014/main" id="{804E6DB3-9842-5B72-7A19-27EF9CC2B8BA}"/>
                </a:ext>
              </a:extLst>
            </p:cNvPr>
            <p:cNvPicPr>
              <a:picLocks noChangeAspect="1"/>
            </p:cNvPicPr>
            <p:nvPr/>
          </p:nvPicPr>
          <p:blipFill>
            <a:blip r:embed="rId5"/>
            <a:stretch>
              <a:fillRect/>
            </a:stretch>
          </p:blipFill>
          <p:spPr>
            <a:xfrm>
              <a:off x="861689" y="3924996"/>
              <a:ext cx="2641052" cy="1709917"/>
            </a:xfrm>
            <a:prstGeom prst="rect">
              <a:avLst/>
            </a:prstGeom>
          </p:spPr>
        </p:pic>
      </p:grpSp>
      <p:grpSp>
        <p:nvGrpSpPr>
          <p:cNvPr id="29" name="Groupe 15">
            <a:extLst>
              <a:ext uri="{FF2B5EF4-FFF2-40B4-BE49-F238E27FC236}">
                <a16:creationId xmlns:a16="http://schemas.microsoft.com/office/drawing/2014/main" id="{E47F67EE-4F8A-27BD-7826-E55BEFF98157}"/>
              </a:ext>
            </a:extLst>
          </p:cNvPr>
          <p:cNvGrpSpPr/>
          <p:nvPr/>
        </p:nvGrpSpPr>
        <p:grpSpPr>
          <a:xfrm>
            <a:off x="4676733" y="2520532"/>
            <a:ext cx="2832779" cy="1920231"/>
            <a:chOff x="4491118" y="3819840"/>
            <a:chExt cx="2832779" cy="1920231"/>
          </a:xfrm>
        </p:grpSpPr>
        <p:sp>
          <p:nvSpPr>
            <p:cNvPr id="27" name="Cadre 9">
              <a:extLst>
                <a:ext uri="{FF2B5EF4-FFF2-40B4-BE49-F238E27FC236}">
                  <a16:creationId xmlns:a16="http://schemas.microsoft.com/office/drawing/2014/main" id="{A45EEDDB-A0BA-CABB-2AFA-EE8AA93A3F94}"/>
                </a:ext>
              </a:extLst>
            </p:cNvPr>
            <p:cNvSpPr/>
            <p:nvPr/>
          </p:nvSpPr>
          <p:spPr>
            <a:xfrm>
              <a:off x="4491118" y="3819840"/>
              <a:ext cx="2832779" cy="1920231"/>
            </a:xfrm>
            <a:prstGeom prst="frame">
              <a:avLst>
                <a:gd name="adj1" fmla="val 6048"/>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8" name="Image 12">
              <a:extLst>
                <a:ext uri="{FF2B5EF4-FFF2-40B4-BE49-F238E27FC236}">
                  <a16:creationId xmlns:a16="http://schemas.microsoft.com/office/drawing/2014/main" id="{078EEAB1-B06E-832A-66DD-30772E5EED5D}"/>
                </a:ext>
              </a:extLst>
            </p:cNvPr>
            <p:cNvPicPr>
              <a:picLocks noChangeAspect="1"/>
            </p:cNvPicPr>
            <p:nvPr/>
          </p:nvPicPr>
          <p:blipFill>
            <a:blip r:embed="rId6"/>
            <a:stretch>
              <a:fillRect/>
            </a:stretch>
          </p:blipFill>
          <p:spPr>
            <a:xfrm>
              <a:off x="4602852" y="3924996"/>
              <a:ext cx="2606159" cy="1709917"/>
            </a:xfrm>
            <a:prstGeom prst="rect">
              <a:avLst/>
            </a:prstGeom>
          </p:spPr>
        </p:pic>
      </p:grpSp>
      <p:grpSp>
        <p:nvGrpSpPr>
          <p:cNvPr id="33" name="Groupe 14">
            <a:extLst>
              <a:ext uri="{FF2B5EF4-FFF2-40B4-BE49-F238E27FC236}">
                <a16:creationId xmlns:a16="http://schemas.microsoft.com/office/drawing/2014/main" id="{10106EE9-8B15-7DE2-D18F-52366EFB920A}"/>
              </a:ext>
            </a:extLst>
          </p:cNvPr>
          <p:cNvGrpSpPr/>
          <p:nvPr/>
        </p:nvGrpSpPr>
        <p:grpSpPr>
          <a:xfrm>
            <a:off x="8333641" y="2535182"/>
            <a:ext cx="2832779" cy="1920231"/>
            <a:chOff x="8216410" y="3854028"/>
            <a:chExt cx="2832779" cy="1920231"/>
          </a:xfrm>
        </p:grpSpPr>
        <p:sp>
          <p:nvSpPr>
            <p:cNvPr id="31" name="Cadre 10">
              <a:extLst>
                <a:ext uri="{FF2B5EF4-FFF2-40B4-BE49-F238E27FC236}">
                  <a16:creationId xmlns:a16="http://schemas.microsoft.com/office/drawing/2014/main" id="{663152BA-517D-98FE-B065-EE55D763C59C}"/>
                </a:ext>
              </a:extLst>
            </p:cNvPr>
            <p:cNvSpPr/>
            <p:nvPr/>
          </p:nvSpPr>
          <p:spPr>
            <a:xfrm>
              <a:off x="8216410" y="3854028"/>
              <a:ext cx="2832779" cy="1920231"/>
            </a:xfrm>
            <a:prstGeom prst="frame">
              <a:avLst>
                <a:gd name="adj1" fmla="val 6048"/>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2" name="Image 13">
              <a:extLst>
                <a:ext uri="{FF2B5EF4-FFF2-40B4-BE49-F238E27FC236}">
                  <a16:creationId xmlns:a16="http://schemas.microsoft.com/office/drawing/2014/main" id="{5A22ABE6-05F4-B9FE-C61E-6A35043AAE18}"/>
                </a:ext>
              </a:extLst>
            </p:cNvPr>
            <p:cNvPicPr>
              <a:picLocks noChangeAspect="1"/>
            </p:cNvPicPr>
            <p:nvPr/>
          </p:nvPicPr>
          <p:blipFill>
            <a:blip r:embed="rId7"/>
            <a:stretch>
              <a:fillRect/>
            </a:stretch>
          </p:blipFill>
          <p:spPr>
            <a:xfrm>
              <a:off x="8333751" y="3969551"/>
              <a:ext cx="2600971" cy="1694979"/>
            </a:xfrm>
            <a:prstGeom prst="rect">
              <a:avLst/>
            </a:prstGeom>
          </p:spPr>
        </p:pic>
      </p:grpSp>
      <p:sp>
        <p:nvSpPr>
          <p:cNvPr id="35" name="ZoneTexte 17">
            <a:extLst>
              <a:ext uri="{FF2B5EF4-FFF2-40B4-BE49-F238E27FC236}">
                <a16:creationId xmlns:a16="http://schemas.microsoft.com/office/drawing/2014/main" id="{4289030F-5CA0-C82B-72C8-A7E421B1D9F4}"/>
              </a:ext>
            </a:extLst>
          </p:cNvPr>
          <p:cNvSpPr txBox="1"/>
          <p:nvPr/>
        </p:nvSpPr>
        <p:spPr>
          <a:xfrm>
            <a:off x="9280157" y="4451278"/>
            <a:ext cx="1886263" cy="253916"/>
          </a:xfrm>
          <a:prstGeom prst="rect">
            <a:avLst/>
          </a:prstGeom>
          <a:noFill/>
        </p:spPr>
        <p:txBody>
          <a:bodyPr wrap="square">
            <a:spAutoFit/>
          </a:bodyPr>
          <a:lstStyle/>
          <a:p>
            <a:r>
              <a:rPr lang="fr-FR" sz="1050" i="1">
                <a:latin typeface="Arial" panose="020B0604020202020204" pitchFamily="34" charset="0"/>
                <a:cs typeface="Arial" panose="020B0604020202020204" pitchFamily="34" charset="0"/>
              </a:rPr>
              <a:t>2022 © </a:t>
            </a:r>
            <a:r>
              <a:rPr lang="fr-FR" sz="1050" i="1" err="1">
                <a:latin typeface="Arial" panose="020B0604020202020204" pitchFamily="34" charset="0"/>
                <a:cs typeface="Arial" panose="020B0604020202020204" pitchFamily="34" charset="0"/>
              </a:rPr>
              <a:t>Logistic</a:t>
            </a:r>
            <a:r>
              <a:rPr lang="fr-FR" sz="1050" i="1">
                <a:latin typeface="Arial" panose="020B0604020202020204" pitchFamily="34" charset="0"/>
                <a:cs typeface="Arial" panose="020B0604020202020204" pitchFamily="34" charset="0"/>
              </a:rPr>
              <a:t> Low Carbon</a:t>
            </a:r>
            <a:endParaRPr lang="fr-FR" sz="105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6635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p:cTn id="11" dur="1000" fill="hold"/>
                                        <p:tgtEl>
                                          <p:spTgt spid="25"/>
                                        </p:tgtEl>
                                        <p:attrNameLst>
                                          <p:attrName>ppt_w</p:attrName>
                                        </p:attrNameLst>
                                      </p:cBhvr>
                                      <p:tavLst>
                                        <p:tav tm="0">
                                          <p:val>
                                            <p:fltVal val="0"/>
                                          </p:val>
                                        </p:tav>
                                        <p:tav tm="100000">
                                          <p:val>
                                            <p:strVal val="#ppt_w"/>
                                          </p:val>
                                        </p:tav>
                                      </p:tavLst>
                                    </p:anim>
                                    <p:anim calcmode="lin" valueType="num">
                                      <p:cBhvr>
                                        <p:cTn id="12" dur="1000" fill="hold"/>
                                        <p:tgtEl>
                                          <p:spTgt spid="25"/>
                                        </p:tgtEl>
                                        <p:attrNameLst>
                                          <p:attrName>ppt_h</p:attrName>
                                        </p:attrNameLst>
                                      </p:cBhvr>
                                      <p:tavLst>
                                        <p:tav tm="0">
                                          <p:val>
                                            <p:fltVal val="0"/>
                                          </p:val>
                                        </p:tav>
                                        <p:tav tm="100000">
                                          <p:val>
                                            <p:strVal val="#ppt_h"/>
                                          </p:val>
                                        </p:tav>
                                      </p:tavLst>
                                    </p:anim>
                                    <p:animEffect transition="in" filter="fade">
                                      <p:cBhvr>
                                        <p:cTn id="13" dur="1000"/>
                                        <p:tgtEl>
                                          <p:spTgt spid="25"/>
                                        </p:tgtEl>
                                      </p:cBhvr>
                                    </p:animEffect>
                                  </p:childTnLst>
                                </p:cTn>
                              </p:par>
                              <p:par>
                                <p:cTn id="14" presetID="53" presetClass="entr" presetSubtype="16"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 calcmode="lin" valueType="num">
                                      <p:cBhvr>
                                        <p:cTn id="16" dur="1000" fill="hold"/>
                                        <p:tgtEl>
                                          <p:spTgt spid="29"/>
                                        </p:tgtEl>
                                        <p:attrNameLst>
                                          <p:attrName>ppt_w</p:attrName>
                                        </p:attrNameLst>
                                      </p:cBhvr>
                                      <p:tavLst>
                                        <p:tav tm="0">
                                          <p:val>
                                            <p:fltVal val="0"/>
                                          </p:val>
                                        </p:tav>
                                        <p:tav tm="100000">
                                          <p:val>
                                            <p:strVal val="#ppt_w"/>
                                          </p:val>
                                        </p:tav>
                                      </p:tavLst>
                                    </p:anim>
                                    <p:anim calcmode="lin" valueType="num">
                                      <p:cBhvr>
                                        <p:cTn id="17" dur="1000" fill="hold"/>
                                        <p:tgtEl>
                                          <p:spTgt spid="29"/>
                                        </p:tgtEl>
                                        <p:attrNameLst>
                                          <p:attrName>ppt_h</p:attrName>
                                        </p:attrNameLst>
                                      </p:cBhvr>
                                      <p:tavLst>
                                        <p:tav tm="0">
                                          <p:val>
                                            <p:fltVal val="0"/>
                                          </p:val>
                                        </p:tav>
                                        <p:tav tm="100000">
                                          <p:val>
                                            <p:strVal val="#ppt_h"/>
                                          </p:val>
                                        </p:tav>
                                      </p:tavLst>
                                    </p:anim>
                                    <p:animEffect transition="in" filter="fade">
                                      <p:cBhvr>
                                        <p:cTn id="18" dur="1000"/>
                                        <p:tgtEl>
                                          <p:spTgt spid="29"/>
                                        </p:tgtEl>
                                      </p:cBhvr>
                                    </p:animEffect>
                                  </p:childTnLst>
                                </p:cTn>
                              </p:par>
                              <p:par>
                                <p:cTn id="19" presetID="53" presetClass="entr" presetSubtype="16"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 calcmode="lin" valueType="num">
                                      <p:cBhvr>
                                        <p:cTn id="21" dur="1000" fill="hold"/>
                                        <p:tgtEl>
                                          <p:spTgt spid="33"/>
                                        </p:tgtEl>
                                        <p:attrNameLst>
                                          <p:attrName>ppt_w</p:attrName>
                                        </p:attrNameLst>
                                      </p:cBhvr>
                                      <p:tavLst>
                                        <p:tav tm="0">
                                          <p:val>
                                            <p:fltVal val="0"/>
                                          </p:val>
                                        </p:tav>
                                        <p:tav tm="100000">
                                          <p:val>
                                            <p:strVal val="#ppt_w"/>
                                          </p:val>
                                        </p:tav>
                                      </p:tavLst>
                                    </p:anim>
                                    <p:anim calcmode="lin" valueType="num">
                                      <p:cBhvr>
                                        <p:cTn id="22" dur="1000" fill="hold"/>
                                        <p:tgtEl>
                                          <p:spTgt spid="33"/>
                                        </p:tgtEl>
                                        <p:attrNameLst>
                                          <p:attrName>ppt_h</p:attrName>
                                        </p:attrNameLst>
                                      </p:cBhvr>
                                      <p:tavLst>
                                        <p:tav tm="0">
                                          <p:val>
                                            <p:fltVal val="0"/>
                                          </p:val>
                                        </p:tav>
                                        <p:tav tm="100000">
                                          <p:val>
                                            <p:strVal val="#ppt_h"/>
                                          </p:val>
                                        </p:tav>
                                      </p:tavLst>
                                    </p:anim>
                                    <p:animEffect transition="in" filter="fade">
                                      <p:cBhvr>
                                        <p:cTn id="23" dur="1000"/>
                                        <p:tgtEl>
                                          <p:spTgt spid="33"/>
                                        </p:tgtEl>
                                      </p:cBhvr>
                                    </p:animEffect>
                                  </p:childTnLst>
                                </p:cTn>
                              </p:par>
                              <p:par>
                                <p:cTn id="24" presetID="2" presetClass="entr" presetSubtype="4" fill="hold" grpId="0" nodeType="withEffect">
                                  <p:stCondLst>
                                    <p:cond delay="0"/>
                                  </p:stCondLst>
                                  <p:childTnLst>
                                    <p:set>
                                      <p:cBhvr>
                                        <p:cTn id="25" dur="1" fill="hold">
                                          <p:stCondLst>
                                            <p:cond delay="0"/>
                                          </p:stCondLst>
                                        </p:cTn>
                                        <p:tgtEl>
                                          <p:spTgt spid="35"/>
                                        </p:tgtEl>
                                        <p:attrNameLst>
                                          <p:attrName>style.visibility</p:attrName>
                                        </p:attrNameLst>
                                      </p:cBhvr>
                                      <p:to>
                                        <p:strVal val="visible"/>
                                      </p:to>
                                    </p:set>
                                    <p:anim calcmode="lin" valueType="num">
                                      <p:cBhvr additive="base">
                                        <p:cTn id="26" dur="750" fill="hold"/>
                                        <p:tgtEl>
                                          <p:spTgt spid="35"/>
                                        </p:tgtEl>
                                        <p:attrNameLst>
                                          <p:attrName>ppt_x</p:attrName>
                                        </p:attrNameLst>
                                      </p:cBhvr>
                                      <p:tavLst>
                                        <p:tav tm="0">
                                          <p:val>
                                            <p:strVal val="#ppt_x"/>
                                          </p:val>
                                        </p:tav>
                                        <p:tav tm="100000">
                                          <p:val>
                                            <p:strVal val="#ppt_x"/>
                                          </p:val>
                                        </p:tav>
                                      </p:tavLst>
                                    </p:anim>
                                    <p:anim calcmode="lin" valueType="num">
                                      <p:cBhvr additive="base">
                                        <p:cTn id="27" dur="75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a:hlinkClick r:id="" action="ppaction://noaction"/>
          </p:cNvPr>
          <p:cNvSpPr/>
          <p:nvPr/>
        </p:nvSpPr>
        <p:spPr>
          <a:xfrm>
            <a:off x="1538165" y="5890097"/>
            <a:ext cx="1620000" cy="540000"/>
          </a:xfrm>
          <a:prstGeom prst="round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à coins arrondis 2">
            <a:hlinkClick r:id="rId2" action="ppaction://hlinksldjump"/>
          </p:cNvPr>
          <p:cNvSpPr/>
          <p:nvPr/>
        </p:nvSpPr>
        <p:spPr>
          <a:xfrm>
            <a:off x="8452966" y="5890097"/>
            <a:ext cx="1746351" cy="523374"/>
          </a:xfrm>
          <a:prstGeom prst="round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5EC7DC65-52A1-7153-E07A-0CFA6CCC06A3}"/>
              </a:ext>
            </a:extLst>
          </p:cNvPr>
          <p:cNvPicPr>
            <a:picLocks noChangeAspect="1"/>
          </p:cNvPicPr>
          <p:nvPr/>
        </p:nvPicPr>
        <p:blipFill>
          <a:blip r:embed="rId3"/>
          <a:stretch>
            <a:fillRect/>
          </a:stretch>
        </p:blipFill>
        <p:spPr>
          <a:xfrm rot="10800000">
            <a:off x="10807318" y="5041051"/>
            <a:ext cx="1899540" cy="1899540"/>
          </a:xfrm>
          <a:prstGeom prst="rect">
            <a:avLst/>
          </a:prstGeom>
        </p:spPr>
      </p:pic>
      <p:sp>
        <p:nvSpPr>
          <p:cNvPr id="4" name="Espace réservé du numéro de diapositive 3"/>
          <p:cNvSpPr>
            <a:spLocks noGrp="1"/>
          </p:cNvSpPr>
          <p:nvPr>
            <p:ph type="sldNum" sz="quarter" idx="4"/>
          </p:nvPr>
        </p:nvSpPr>
        <p:spPr>
          <a:xfrm>
            <a:off x="8610600" y="6416735"/>
            <a:ext cx="2743200" cy="365125"/>
          </a:xfrm>
        </p:spPr>
        <p:txBody>
          <a:bodyPr/>
          <a:lstStyle/>
          <a:p>
            <a:fld id="{4C4E8528-8995-41C5-85C7-06E3E0B70F35}" type="slidenum">
              <a:rPr lang="fr-FR" smtClean="0"/>
              <a:t>32</a:t>
            </a:fld>
            <a:endParaRPr lang="fr-FR"/>
          </a:p>
        </p:txBody>
      </p:sp>
      <p:grpSp>
        <p:nvGrpSpPr>
          <p:cNvPr id="18" name="Groupe 17"/>
          <p:cNvGrpSpPr/>
          <p:nvPr/>
        </p:nvGrpSpPr>
        <p:grpSpPr>
          <a:xfrm>
            <a:off x="1155998" y="1839516"/>
            <a:ext cx="5619419" cy="3266729"/>
            <a:chOff x="1079298" y="1629710"/>
            <a:chExt cx="5619419" cy="3266729"/>
          </a:xfrm>
        </p:grpSpPr>
        <p:sp>
          <p:nvSpPr>
            <p:cNvPr id="7" name="Rectangle à coins arrondis 6"/>
            <p:cNvSpPr/>
            <p:nvPr/>
          </p:nvSpPr>
          <p:spPr>
            <a:xfrm>
              <a:off x="1079298" y="1629710"/>
              <a:ext cx="5619419" cy="3087826"/>
            </a:xfrm>
            <a:prstGeom prst="roundRect">
              <a:avLst/>
            </a:prstGeom>
            <a:solidFill>
              <a:schemeClr val="bg1"/>
            </a:solidFill>
            <a:ln>
              <a:solidFill>
                <a:srgbClr val="44A09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1386065" y="1773533"/>
              <a:ext cx="5100275" cy="3122906"/>
            </a:xfrm>
            <a:prstGeom prst="rect">
              <a:avLst/>
            </a:prstGeom>
          </p:spPr>
          <p:txBody>
            <a:bodyPr wrap="square">
              <a:spAutoFit/>
            </a:bodyPr>
            <a:lstStyle/>
            <a:p>
              <a:pPr marL="228600" lvl="0" indent="-228600" defTabSz="914400">
                <a:lnSpc>
                  <a:spcPct val="90000"/>
                </a:lnSpc>
                <a:spcBef>
                  <a:spcPts val="1000"/>
                </a:spcBef>
                <a:buFont typeface="Wingdings" panose="05000000000000000000" pitchFamily="2" charset="2"/>
                <a:buChar char="Ø"/>
                <a:defRPr/>
              </a:pPr>
              <a:r>
                <a:rPr lang="fr-FR" sz="1400" dirty="0">
                  <a:solidFill>
                    <a:prstClr val="black"/>
                  </a:solidFill>
                  <a:latin typeface="Arial" panose="020B0604020202020204" pitchFamily="34" charset="0"/>
                  <a:cs typeface="Arial" panose="020B0604020202020204" pitchFamily="34" charset="0"/>
                </a:rPr>
                <a:t>Association loi 1901</a:t>
              </a:r>
            </a:p>
            <a:p>
              <a:pPr marL="228600" lvl="0" indent="-228600" defTabSz="914400">
                <a:lnSpc>
                  <a:spcPct val="90000"/>
                </a:lnSpc>
                <a:spcBef>
                  <a:spcPts val="1000"/>
                </a:spcBef>
                <a:buFont typeface="Wingdings" panose="05000000000000000000" pitchFamily="2" charset="2"/>
                <a:buChar char="Ø"/>
                <a:defRPr/>
              </a:pPr>
              <a:r>
                <a:rPr lang="fr-FR" sz="1400" dirty="0">
                  <a:solidFill>
                    <a:prstClr val="black"/>
                  </a:solidFill>
                  <a:latin typeface="Arial" panose="020B0604020202020204" pitchFamily="34" charset="0"/>
                  <a:cs typeface="Arial" panose="020B0604020202020204" pitchFamily="34" charset="0"/>
                </a:rPr>
                <a:t>Projet initial : 2012 à Nantes</a:t>
              </a:r>
            </a:p>
            <a:p>
              <a:pPr marL="228600" lvl="0" indent="-228600" defTabSz="914400">
                <a:lnSpc>
                  <a:spcPct val="90000"/>
                </a:lnSpc>
                <a:spcBef>
                  <a:spcPts val="1000"/>
                </a:spcBef>
                <a:buFont typeface="Wingdings" panose="05000000000000000000" pitchFamily="2" charset="2"/>
                <a:buChar char="Ø"/>
                <a:defRPr/>
              </a:pPr>
              <a:r>
                <a:rPr lang="fr-FR" sz="1400" dirty="0">
                  <a:solidFill>
                    <a:prstClr val="black"/>
                  </a:solidFill>
                  <a:latin typeface="Arial" panose="020B0604020202020204" pitchFamily="34" charset="0"/>
                  <a:cs typeface="Arial" panose="020B0604020202020204" pitchFamily="34" charset="0"/>
                </a:rPr>
                <a:t>Création de l’Association : 2015</a:t>
              </a:r>
            </a:p>
            <a:p>
              <a:pPr marL="228600" lvl="0" indent="-228600" defTabSz="914400">
                <a:lnSpc>
                  <a:spcPct val="90000"/>
                </a:lnSpc>
                <a:spcBef>
                  <a:spcPts val="1000"/>
                </a:spcBef>
                <a:buFont typeface="Wingdings" panose="05000000000000000000" pitchFamily="2" charset="2"/>
                <a:buChar char="Ø"/>
                <a:defRPr/>
              </a:pPr>
              <a:r>
                <a:rPr lang="fr-FR" sz="1400" dirty="0">
                  <a:solidFill>
                    <a:prstClr val="black"/>
                  </a:solidFill>
                  <a:latin typeface="Arial" panose="020B0604020202020204" pitchFamily="34" charset="0"/>
                  <a:cs typeface="Arial" panose="020B0604020202020204" pitchFamily="34" charset="0"/>
                </a:rPr>
                <a:t>10 métiers représentés : service, culture, restauration, alimentation, artisanat, déménagement, logistique, etc.</a:t>
              </a:r>
            </a:p>
            <a:p>
              <a:pPr marL="228600" lvl="0" indent="-228600" defTabSz="914400">
                <a:lnSpc>
                  <a:spcPct val="90000"/>
                </a:lnSpc>
                <a:spcBef>
                  <a:spcPts val="1000"/>
                </a:spcBef>
                <a:buFont typeface="Wingdings" panose="05000000000000000000" pitchFamily="2" charset="2"/>
                <a:buChar char="Ø"/>
                <a:defRPr/>
              </a:pPr>
              <a:r>
                <a:rPr lang="fr-FR" sz="1400" dirty="0">
                  <a:solidFill>
                    <a:prstClr val="black"/>
                  </a:solidFill>
                  <a:latin typeface="Arial" panose="020B0604020202020204" pitchFamily="34" charset="0"/>
                  <a:cs typeface="Arial" panose="020B0604020202020204" pitchFamily="34" charset="0"/>
                </a:rPr>
                <a:t>11 collectifs locaux sur le plan national (Tours, Le Mans, Montpellier, Nantes, Toulouse, Lyon, Grenoble, Paris et IDF, Angers, Nouvelle Aquitaine, Hauts de France…)</a:t>
              </a:r>
            </a:p>
            <a:p>
              <a:pPr lvl="0" defTabSz="914400">
                <a:lnSpc>
                  <a:spcPct val="90000"/>
                </a:lnSpc>
                <a:spcBef>
                  <a:spcPts val="1000"/>
                </a:spcBef>
                <a:defRPr/>
              </a:pPr>
              <a:endParaRPr lang="fr-FR" sz="1400" dirty="0">
                <a:solidFill>
                  <a:prstClr val="black"/>
                </a:solidFill>
                <a:latin typeface="Arial" panose="020B0604020202020204" pitchFamily="34" charset="0"/>
                <a:cs typeface="Arial" panose="020B0604020202020204" pitchFamily="34" charset="0"/>
              </a:endParaRPr>
            </a:p>
            <a:p>
              <a:pPr defTabSz="914400">
                <a:lnSpc>
                  <a:spcPct val="90000"/>
                </a:lnSpc>
                <a:spcBef>
                  <a:spcPts val="1000"/>
                </a:spcBef>
                <a:defRPr/>
              </a:pPr>
              <a:r>
                <a:rPr lang="fr-FR" sz="1200"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Consulter</a:t>
              </a:r>
              <a:r>
                <a:rPr lang="fr-FR" sz="1200" dirty="0">
                  <a:solidFill>
                    <a:srgbClr val="954F72"/>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 Les Boîtes à Vélo - France (lesboitesavelo.org)</a:t>
              </a:r>
              <a:endParaRPr lang="fr-FR" sz="1200" dirty="0">
                <a:solidFill>
                  <a:prstClr val="black"/>
                </a:solidFill>
                <a:latin typeface="Arial" panose="020B0604020202020204" pitchFamily="34" charset="0"/>
                <a:cs typeface="Arial" panose="020B0604020202020204" pitchFamily="34" charset="0"/>
              </a:endParaRPr>
            </a:p>
            <a:p>
              <a:pPr marL="228600" lvl="0" indent="-228600" defTabSz="914400">
                <a:lnSpc>
                  <a:spcPct val="90000"/>
                </a:lnSpc>
                <a:spcBef>
                  <a:spcPts val="1000"/>
                </a:spcBef>
                <a:buFont typeface="Wingdings" panose="05000000000000000000" pitchFamily="2" charset="2"/>
                <a:buChar char="Ø"/>
                <a:defRPr/>
              </a:pPr>
              <a:endParaRPr lang="fr-FR" sz="1400" dirty="0">
                <a:solidFill>
                  <a:prstClr val="black"/>
                </a:solidFill>
              </a:endParaRPr>
            </a:p>
          </p:txBody>
        </p:sp>
      </p:grpSp>
      <p:sp>
        <p:nvSpPr>
          <p:cNvPr id="10" name="ZoneTexte 9"/>
          <p:cNvSpPr txBox="1"/>
          <p:nvPr/>
        </p:nvSpPr>
        <p:spPr>
          <a:xfrm>
            <a:off x="448067" y="1039297"/>
            <a:ext cx="6948413" cy="800219"/>
          </a:xfrm>
          <a:prstGeom prst="rect">
            <a:avLst/>
          </a:prstGeom>
          <a:noFill/>
        </p:spPr>
        <p:txBody>
          <a:bodyPr wrap="square" rtlCol="0">
            <a:spAutoFit/>
          </a:bodyPr>
          <a:lstStyle/>
          <a:p>
            <a:r>
              <a:rPr lang="fr-FR" sz="1800" b="1">
                <a:latin typeface="Arial" panose="020B0604020202020204" pitchFamily="34" charset="0"/>
                <a:cs typeface="Arial" panose="020B0604020202020204" pitchFamily="34" charset="0"/>
              </a:rPr>
              <a:t>La profession se structure : l’association "les boîtes à Vélo"</a:t>
            </a:r>
          </a:p>
          <a:p>
            <a:endParaRPr lang="fr-FR" sz="2800"/>
          </a:p>
        </p:txBody>
      </p:sp>
      <p:grpSp>
        <p:nvGrpSpPr>
          <p:cNvPr id="15" name="Groupe 14"/>
          <p:cNvGrpSpPr/>
          <p:nvPr/>
        </p:nvGrpSpPr>
        <p:grpSpPr>
          <a:xfrm>
            <a:off x="8118496" y="1225052"/>
            <a:ext cx="2415294" cy="1669517"/>
            <a:chOff x="8938506" y="1132676"/>
            <a:chExt cx="2415294" cy="1669517"/>
          </a:xfrm>
        </p:grpSpPr>
        <p:sp>
          <p:nvSpPr>
            <p:cNvPr id="11" name="Cadre 10"/>
            <p:cNvSpPr/>
            <p:nvPr/>
          </p:nvSpPr>
          <p:spPr>
            <a:xfrm>
              <a:off x="8938506" y="1132676"/>
              <a:ext cx="2415294" cy="1669517"/>
            </a:xfrm>
            <a:prstGeom prst="frame">
              <a:avLst>
                <a:gd name="adj1" fmla="val 5786"/>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4A210F4E-6B1D-1434-212C-6795B917566B}"/>
                </a:ext>
              </a:extLst>
            </p:cNvPr>
            <p:cNvPicPr>
              <a:picLocks noChangeAspect="1"/>
            </p:cNvPicPr>
            <p:nvPr/>
          </p:nvPicPr>
          <p:blipFill>
            <a:blip r:embed="rId5"/>
            <a:stretch>
              <a:fillRect/>
            </a:stretch>
          </p:blipFill>
          <p:spPr>
            <a:xfrm>
              <a:off x="9039144" y="1225052"/>
              <a:ext cx="2214017" cy="1484763"/>
            </a:xfrm>
            <a:prstGeom prst="rect">
              <a:avLst/>
            </a:prstGeom>
          </p:spPr>
        </p:pic>
      </p:grpSp>
      <p:grpSp>
        <p:nvGrpSpPr>
          <p:cNvPr id="16" name="Groupe 15"/>
          <p:cNvGrpSpPr/>
          <p:nvPr/>
        </p:nvGrpSpPr>
        <p:grpSpPr>
          <a:xfrm>
            <a:off x="8118496" y="3226922"/>
            <a:ext cx="2415294" cy="1669517"/>
            <a:chOff x="8938506" y="3032270"/>
            <a:chExt cx="2415294" cy="1669517"/>
          </a:xfrm>
        </p:grpSpPr>
        <p:sp>
          <p:nvSpPr>
            <p:cNvPr id="12" name="Cadre 11"/>
            <p:cNvSpPr/>
            <p:nvPr/>
          </p:nvSpPr>
          <p:spPr>
            <a:xfrm>
              <a:off x="8938506" y="3032270"/>
              <a:ext cx="2415294" cy="1669517"/>
            </a:xfrm>
            <a:prstGeom prst="frame">
              <a:avLst>
                <a:gd name="adj1" fmla="val 5786"/>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DDC0FAF6-B31A-9544-0B88-34498896F76D}"/>
                </a:ext>
              </a:extLst>
            </p:cNvPr>
            <p:cNvPicPr>
              <a:picLocks noChangeAspect="1"/>
            </p:cNvPicPr>
            <p:nvPr/>
          </p:nvPicPr>
          <p:blipFill>
            <a:blip r:embed="rId6"/>
            <a:stretch>
              <a:fillRect/>
            </a:stretch>
          </p:blipFill>
          <p:spPr>
            <a:xfrm>
              <a:off x="9030153" y="3132743"/>
              <a:ext cx="2258121" cy="1498251"/>
            </a:xfrm>
            <a:prstGeom prst="rect">
              <a:avLst/>
            </a:prstGeom>
          </p:spPr>
        </p:pic>
      </p:grpSp>
      <p:sp>
        <p:nvSpPr>
          <p:cNvPr id="17" name="Rectangle à coins arrondis 16">
            <a:hlinkClick r:id="rId7" action="ppaction://hlinksldjump"/>
          </p:cNvPr>
          <p:cNvSpPr/>
          <p:nvPr/>
        </p:nvSpPr>
        <p:spPr>
          <a:xfrm>
            <a:off x="4135776" y="300309"/>
            <a:ext cx="3707744" cy="560085"/>
          </a:xfrm>
          <a:prstGeom prst="roundRect">
            <a:avLst/>
          </a:prstGeom>
          <a:solidFill>
            <a:srgbClr val="AED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4579625" y="380296"/>
            <a:ext cx="3034236" cy="400110"/>
          </a:xfrm>
          <a:prstGeom prst="rect">
            <a:avLst/>
          </a:prstGeom>
          <a:noFill/>
        </p:spPr>
        <p:txBody>
          <a:bodyPr wrap="square" rtlCol="0">
            <a:spAutoFit/>
          </a:bodyPr>
          <a:lstStyle/>
          <a:p>
            <a:r>
              <a:rPr lang="fr-FR" sz="2000" b="1">
                <a:solidFill>
                  <a:schemeClr val="bg1"/>
                </a:solidFill>
                <a:latin typeface="Arial" panose="020B0604020202020204" pitchFamily="34" charset="0"/>
                <a:cs typeface="Arial" panose="020B0604020202020204" pitchFamily="34" charset="0"/>
              </a:rPr>
              <a:t>5 - La cyclo-logistique </a:t>
            </a:r>
          </a:p>
        </p:txBody>
      </p:sp>
      <p:sp>
        <p:nvSpPr>
          <p:cNvPr id="19" name="ZoneTexte 18"/>
          <p:cNvSpPr txBox="1"/>
          <p:nvPr/>
        </p:nvSpPr>
        <p:spPr>
          <a:xfrm>
            <a:off x="1813263" y="5990820"/>
            <a:ext cx="1234560" cy="338554"/>
          </a:xfrm>
          <a:prstGeom prst="rect">
            <a:avLst/>
          </a:prstGeom>
          <a:noFill/>
        </p:spPr>
        <p:txBody>
          <a:bodyPr wrap="square" rtlCol="0">
            <a:spAutoFit/>
          </a:bodyPr>
          <a:lstStyle/>
          <a:p>
            <a:r>
              <a:rPr lang="fr-FR" sz="1600" b="1">
                <a:solidFill>
                  <a:schemeClr val="bg1"/>
                </a:solidFill>
                <a:latin typeface="Arial" panose="020B0604020202020204" pitchFamily="34" charset="0"/>
                <a:cs typeface="Arial" panose="020B0604020202020204" pitchFamily="34" charset="0"/>
              </a:rPr>
              <a:t>Précédent</a:t>
            </a:r>
          </a:p>
        </p:txBody>
      </p:sp>
      <p:sp>
        <p:nvSpPr>
          <p:cNvPr id="20" name="ZoneTexte 19"/>
          <p:cNvSpPr txBox="1"/>
          <p:nvPr/>
        </p:nvSpPr>
        <p:spPr>
          <a:xfrm>
            <a:off x="8883677" y="5990820"/>
            <a:ext cx="1080961" cy="338554"/>
          </a:xfrm>
          <a:prstGeom prst="rect">
            <a:avLst/>
          </a:prstGeom>
          <a:noFill/>
        </p:spPr>
        <p:txBody>
          <a:bodyPr wrap="square" rtlCol="0">
            <a:spAutoFit/>
          </a:bodyPr>
          <a:lstStyle/>
          <a:p>
            <a:r>
              <a:rPr lang="fr-FR" sz="1600" b="1">
                <a:solidFill>
                  <a:schemeClr val="bg1"/>
                </a:solidFill>
                <a:latin typeface="Arial" panose="020B0604020202020204" pitchFamily="34" charset="0"/>
                <a:cs typeface="Arial" panose="020B0604020202020204" pitchFamily="34" charset="0"/>
              </a:rPr>
              <a:t>Suivant</a:t>
            </a:r>
          </a:p>
        </p:txBody>
      </p:sp>
      <p:sp>
        <p:nvSpPr>
          <p:cNvPr id="9" name="Signe Plus 8">
            <a:extLst>
              <a:ext uri="{FF2B5EF4-FFF2-40B4-BE49-F238E27FC236}">
                <a16:creationId xmlns:a16="http://schemas.microsoft.com/office/drawing/2014/main" id="{9689E4F3-134E-B122-31BB-92D23DE1DB52}"/>
              </a:ext>
            </a:extLst>
          </p:cNvPr>
          <p:cNvSpPr/>
          <p:nvPr/>
        </p:nvSpPr>
        <p:spPr>
          <a:xfrm>
            <a:off x="11903621" y="104686"/>
            <a:ext cx="205770" cy="183734"/>
          </a:xfrm>
          <a:prstGeom prst="mathPlus">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90408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1000" fill="hold"/>
                                        <p:tgtEl>
                                          <p:spTgt spid="18"/>
                                        </p:tgtEl>
                                        <p:attrNameLst>
                                          <p:attrName>ppt_x</p:attrName>
                                        </p:attrNameLst>
                                      </p:cBhvr>
                                      <p:tavLst>
                                        <p:tav tm="0">
                                          <p:val>
                                            <p:strVal val="#ppt_x"/>
                                          </p:val>
                                        </p:tav>
                                        <p:tav tm="100000">
                                          <p:val>
                                            <p:strVal val="#ppt_x"/>
                                          </p:val>
                                        </p:tav>
                                      </p:tavLst>
                                    </p:anim>
                                    <p:anim calcmode="lin" valueType="num">
                                      <p:cBhvr additive="base">
                                        <p:cTn id="12" dur="1000" fill="hold"/>
                                        <p:tgtEl>
                                          <p:spTgt spid="18"/>
                                        </p:tgtEl>
                                        <p:attrNameLst>
                                          <p:attrName>ppt_y</p:attrName>
                                        </p:attrNameLst>
                                      </p:cBhvr>
                                      <p:tavLst>
                                        <p:tav tm="0">
                                          <p:val>
                                            <p:strVal val="1+#ppt_h/2"/>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1000" fill="hold"/>
                                        <p:tgtEl>
                                          <p:spTgt spid="15"/>
                                        </p:tgtEl>
                                        <p:attrNameLst>
                                          <p:attrName>ppt_w</p:attrName>
                                        </p:attrNameLst>
                                      </p:cBhvr>
                                      <p:tavLst>
                                        <p:tav tm="0">
                                          <p:val>
                                            <p:fltVal val="0"/>
                                          </p:val>
                                        </p:tav>
                                        <p:tav tm="100000">
                                          <p:val>
                                            <p:strVal val="#ppt_w"/>
                                          </p:val>
                                        </p:tav>
                                      </p:tavLst>
                                    </p:anim>
                                    <p:anim calcmode="lin" valueType="num">
                                      <p:cBhvr>
                                        <p:cTn id="16" dur="1000" fill="hold"/>
                                        <p:tgtEl>
                                          <p:spTgt spid="15"/>
                                        </p:tgtEl>
                                        <p:attrNameLst>
                                          <p:attrName>ppt_h</p:attrName>
                                        </p:attrNameLst>
                                      </p:cBhvr>
                                      <p:tavLst>
                                        <p:tav tm="0">
                                          <p:val>
                                            <p:fltVal val="0"/>
                                          </p:val>
                                        </p:tav>
                                        <p:tav tm="100000">
                                          <p:val>
                                            <p:strVal val="#ppt_h"/>
                                          </p:val>
                                        </p:tav>
                                      </p:tavLst>
                                    </p:anim>
                                    <p:animEffect transition="in" filter="fade">
                                      <p:cBhvr>
                                        <p:cTn id="17" dur="1000"/>
                                        <p:tgtEl>
                                          <p:spTgt spid="15"/>
                                        </p:tgtEl>
                                      </p:cBhvr>
                                    </p:animEffect>
                                  </p:childTnLst>
                                </p:cTn>
                              </p:par>
                              <p:par>
                                <p:cTn id="18" presetID="53" presetClass="entr" presetSubtype="16"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1000" fill="hold"/>
                                        <p:tgtEl>
                                          <p:spTgt spid="16"/>
                                        </p:tgtEl>
                                        <p:attrNameLst>
                                          <p:attrName>ppt_w</p:attrName>
                                        </p:attrNameLst>
                                      </p:cBhvr>
                                      <p:tavLst>
                                        <p:tav tm="0">
                                          <p:val>
                                            <p:fltVal val="0"/>
                                          </p:val>
                                        </p:tav>
                                        <p:tav tm="100000">
                                          <p:val>
                                            <p:strVal val="#ppt_w"/>
                                          </p:val>
                                        </p:tav>
                                      </p:tavLst>
                                    </p:anim>
                                    <p:anim calcmode="lin" valueType="num">
                                      <p:cBhvr>
                                        <p:cTn id="21" dur="1000" fill="hold"/>
                                        <p:tgtEl>
                                          <p:spTgt spid="16"/>
                                        </p:tgtEl>
                                        <p:attrNameLst>
                                          <p:attrName>ppt_h</p:attrName>
                                        </p:attrNameLst>
                                      </p:cBhvr>
                                      <p:tavLst>
                                        <p:tav tm="0">
                                          <p:val>
                                            <p:fltVal val="0"/>
                                          </p:val>
                                        </p:tav>
                                        <p:tav tm="100000">
                                          <p:val>
                                            <p:strVal val="#ppt_h"/>
                                          </p:val>
                                        </p:tav>
                                      </p:tavLst>
                                    </p:anim>
                                    <p:animEffect transition="in" filter="fade">
                                      <p:cBhvr>
                                        <p:cTn id="2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a:hlinkClick r:id="rId2" action="ppaction://hlinksldjump"/>
          </p:cNvPr>
          <p:cNvSpPr/>
          <p:nvPr/>
        </p:nvSpPr>
        <p:spPr>
          <a:xfrm>
            <a:off x="1072401" y="5985771"/>
            <a:ext cx="1620000" cy="540000"/>
          </a:xfrm>
          <a:prstGeom prst="round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à coins arrondis 2">
            <a:hlinkClick r:id="rId3" action="ppaction://hlinksldjump"/>
          </p:cNvPr>
          <p:cNvSpPr/>
          <p:nvPr/>
        </p:nvSpPr>
        <p:spPr>
          <a:xfrm>
            <a:off x="8908859" y="6002397"/>
            <a:ext cx="1620000" cy="540000"/>
          </a:xfrm>
          <a:prstGeom prst="round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5EC7DC65-52A1-7153-E07A-0CFA6CCC06A3}"/>
              </a:ext>
            </a:extLst>
          </p:cNvPr>
          <p:cNvPicPr>
            <a:picLocks noChangeAspect="1"/>
          </p:cNvPicPr>
          <p:nvPr/>
        </p:nvPicPr>
        <p:blipFill>
          <a:blip r:embed="rId4"/>
          <a:stretch>
            <a:fillRect/>
          </a:stretch>
        </p:blipFill>
        <p:spPr>
          <a:xfrm rot="10800000">
            <a:off x="10807318" y="5042560"/>
            <a:ext cx="1899540" cy="1899540"/>
          </a:xfrm>
          <a:prstGeom prst="rect">
            <a:avLst/>
          </a:prstGeom>
        </p:spPr>
      </p:pic>
      <p:sp>
        <p:nvSpPr>
          <p:cNvPr id="4" name="Espace réservé du numéro de diapositive 3"/>
          <p:cNvSpPr>
            <a:spLocks noGrp="1"/>
          </p:cNvSpPr>
          <p:nvPr>
            <p:ph type="sldNum" sz="quarter" idx="4"/>
          </p:nvPr>
        </p:nvSpPr>
        <p:spPr>
          <a:xfrm>
            <a:off x="8610600" y="6416735"/>
            <a:ext cx="2743200" cy="365125"/>
          </a:xfrm>
        </p:spPr>
        <p:txBody>
          <a:bodyPr/>
          <a:lstStyle/>
          <a:p>
            <a:fld id="{4C4E8528-8995-41C5-85C7-06E3E0B70F35}" type="slidenum">
              <a:rPr lang="fr-FR" smtClean="0"/>
              <a:t>33</a:t>
            </a:fld>
            <a:endParaRPr lang="fr-FR"/>
          </a:p>
        </p:txBody>
      </p:sp>
      <p:sp>
        <p:nvSpPr>
          <p:cNvPr id="7" name="ZoneTexte 6"/>
          <p:cNvSpPr txBox="1"/>
          <p:nvPr/>
        </p:nvSpPr>
        <p:spPr>
          <a:xfrm>
            <a:off x="2315989" y="1036062"/>
            <a:ext cx="6922401" cy="369332"/>
          </a:xfrm>
          <a:prstGeom prst="rect">
            <a:avLst/>
          </a:prstGeom>
          <a:noFill/>
        </p:spPr>
        <p:txBody>
          <a:bodyPr wrap="square" rtlCol="0">
            <a:spAutoFit/>
          </a:bodyPr>
          <a:lstStyle/>
          <a:p>
            <a:r>
              <a:rPr lang="fr-FR" sz="1800" b="1" dirty="0">
                <a:latin typeface="Arial" panose="020B0604020202020204" pitchFamily="34" charset="0"/>
                <a:cs typeface="Arial" panose="020B0604020202020204" pitchFamily="34" charset="0"/>
              </a:rPr>
              <a:t>La profession se structure : l’association « les boîtes à Vélo »</a:t>
            </a:r>
          </a:p>
        </p:txBody>
      </p:sp>
      <p:grpSp>
        <p:nvGrpSpPr>
          <p:cNvPr id="11" name="Groupe 10"/>
          <p:cNvGrpSpPr/>
          <p:nvPr/>
        </p:nvGrpSpPr>
        <p:grpSpPr>
          <a:xfrm>
            <a:off x="1015426" y="1439995"/>
            <a:ext cx="1784555" cy="595283"/>
            <a:chOff x="1401097" y="2124320"/>
            <a:chExt cx="1784555" cy="595283"/>
          </a:xfrm>
        </p:grpSpPr>
        <p:sp>
          <p:nvSpPr>
            <p:cNvPr id="9" name="Rectangle à coins arrondis 8"/>
            <p:cNvSpPr/>
            <p:nvPr/>
          </p:nvSpPr>
          <p:spPr>
            <a:xfrm>
              <a:off x="1401097" y="2124320"/>
              <a:ext cx="1784555" cy="595283"/>
            </a:xfrm>
            <a:prstGeom prst="roundRect">
              <a:avLst/>
            </a:prstGeom>
            <a:solidFill>
              <a:schemeClr val="bg1"/>
            </a:solidFill>
            <a:ln>
              <a:solidFill>
                <a:srgbClr val="44A0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p:cNvSpPr txBox="1"/>
            <p:nvPr/>
          </p:nvSpPr>
          <p:spPr>
            <a:xfrm>
              <a:off x="1401097" y="2252684"/>
              <a:ext cx="1765919" cy="307777"/>
            </a:xfrm>
            <a:prstGeom prst="rect">
              <a:avLst/>
            </a:prstGeom>
            <a:noFill/>
          </p:spPr>
          <p:txBody>
            <a:bodyPr wrap="square" rtlCol="0">
              <a:spAutoFit/>
            </a:bodyPr>
            <a:lstStyle/>
            <a:p>
              <a:pPr algn="ctr"/>
              <a:r>
                <a:rPr lang="fr-FR" sz="1400" b="1" dirty="0">
                  <a:latin typeface="Arial" panose="020B0604020202020204" pitchFamily="34" charset="0"/>
                  <a:cs typeface="Arial" panose="020B0604020202020204" pitchFamily="34" charset="0"/>
                </a:rPr>
                <a:t>Ses missions</a:t>
              </a:r>
            </a:p>
          </p:txBody>
        </p:sp>
      </p:grpSp>
      <p:sp>
        <p:nvSpPr>
          <p:cNvPr id="13" name="Rectangle 12"/>
          <p:cNvSpPr/>
          <p:nvPr/>
        </p:nvSpPr>
        <p:spPr>
          <a:xfrm>
            <a:off x="923249" y="2231794"/>
            <a:ext cx="7687351" cy="3201326"/>
          </a:xfrm>
          <a:prstGeom prst="rect">
            <a:avLst/>
          </a:prstGeom>
        </p:spPr>
        <p:txBody>
          <a:bodyPr wrap="square">
            <a:spAutoFit/>
          </a:bodyPr>
          <a:lstStyle/>
          <a:p>
            <a:pPr marL="228600" lvl="0" indent="-228600" defTabSz="914400">
              <a:lnSpc>
                <a:spcPts val="1920"/>
              </a:lnSpc>
              <a:spcBef>
                <a:spcPts val="1000"/>
              </a:spcBef>
              <a:spcAft>
                <a:spcPts val="800"/>
              </a:spcAft>
              <a:buSzPts val="1000"/>
              <a:buFont typeface="Wingdings" panose="05000000000000000000" pitchFamily="2" charset="2"/>
              <a:buChar char="Ø"/>
              <a:tabLst>
                <a:tab pos="457200" algn="l"/>
              </a:tabLst>
              <a:defRPr/>
            </a:pPr>
            <a:r>
              <a:rPr lang="fr-FR" sz="1400" b="1" kern="0" dirty="0">
                <a:solidFill>
                  <a:srgbClr val="333333"/>
                </a:solidFill>
                <a:latin typeface="Arial" panose="020B0604020202020204" pitchFamily="34" charset="0"/>
                <a:ea typeface="Times New Roman" panose="02020603050405020304" pitchFamily="18" charset="0"/>
                <a:cs typeface="Arial" panose="020B0604020202020204" pitchFamily="34" charset="0"/>
              </a:rPr>
              <a:t>Rassembler le plus largement les acteurs</a:t>
            </a:r>
            <a:r>
              <a:rPr lang="fr-FR" sz="1400" kern="0" dirty="0">
                <a:solidFill>
                  <a:srgbClr val="333333"/>
                </a:solidFill>
                <a:latin typeface="Arial" panose="020B0604020202020204" pitchFamily="34" charset="0"/>
                <a:ea typeface="Times New Roman" panose="02020603050405020304" pitchFamily="18" charset="0"/>
                <a:cs typeface="Arial" panose="020B0604020202020204" pitchFamily="34" charset="0"/>
              </a:rPr>
              <a:t> de l’entreprenariat à vélo et les associations locales « Boîtes à Vélo » </a:t>
            </a:r>
            <a:r>
              <a:rPr lang="fr-FR" sz="1400" kern="0" dirty="0">
                <a:latin typeface="Arial" panose="020B0604020202020204" pitchFamily="34" charset="0"/>
                <a:ea typeface="Times New Roman" panose="02020603050405020304" pitchFamily="18" charset="0"/>
                <a:cs typeface="Arial" panose="020B0604020202020204" pitchFamily="34" charset="0"/>
              </a:rPr>
              <a:t>pour f</a:t>
            </a:r>
            <a:r>
              <a:rPr lang="fr-FR" sz="1400" kern="0" dirty="0">
                <a:solidFill>
                  <a:srgbClr val="333333"/>
                </a:solidFill>
                <a:latin typeface="Arial" panose="020B0604020202020204" pitchFamily="34" charset="0"/>
                <a:ea typeface="Times New Roman" panose="02020603050405020304" pitchFamily="18" charset="0"/>
                <a:cs typeface="Arial" panose="020B0604020202020204" pitchFamily="34" charset="0"/>
              </a:rPr>
              <a:t>avoriser les synergies et échanges de bonnes pratiques ;</a:t>
            </a:r>
            <a:endParaRPr lang="fr-FR" sz="1400" kern="100" dirty="0">
              <a:solidFill>
                <a:srgbClr val="333333"/>
              </a:solidFill>
              <a:latin typeface="Arial" panose="020B0604020202020204" pitchFamily="34" charset="0"/>
              <a:ea typeface="Calibri" panose="020F0502020204030204" pitchFamily="34" charset="0"/>
              <a:cs typeface="Arial" panose="020B0604020202020204" pitchFamily="34" charset="0"/>
            </a:endParaRPr>
          </a:p>
          <a:p>
            <a:pPr marL="228600" lvl="0" indent="-228600" defTabSz="914400">
              <a:lnSpc>
                <a:spcPts val="1920"/>
              </a:lnSpc>
              <a:spcBef>
                <a:spcPts val="1000"/>
              </a:spcBef>
              <a:spcAft>
                <a:spcPts val="800"/>
              </a:spcAft>
              <a:buSzPts val="1000"/>
              <a:buFont typeface="Wingdings" panose="05000000000000000000" pitchFamily="2" charset="2"/>
              <a:buChar char="Ø"/>
              <a:tabLst>
                <a:tab pos="457200" algn="l"/>
              </a:tabLst>
              <a:defRPr/>
            </a:pPr>
            <a:r>
              <a:rPr lang="fr-FR" sz="1400" b="1" kern="0" dirty="0">
                <a:solidFill>
                  <a:srgbClr val="333333"/>
                </a:solidFill>
                <a:latin typeface="Arial" panose="020B0604020202020204" pitchFamily="34" charset="0"/>
                <a:ea typeface="Times New Roman" panose="02020603050405020304" pitchFamily="18" charset="0"/>
                <a:cs typeface="Arial" panose="020B0604020202020204" pitchFamily="34" charset="0"/>
              </a:rPr>
              <a:t>Apporter des services</a:t>
            </a:r>
            <a:r>
              <a:rPr lang="fr-FR" sz="1400" kern="0" dirty="0">
                <a:solidFill>
                  <a:srgbClr val="333333"/>
                </a:solidFill>
                <a:latin typeface="Arial" panose="020B0604020202020204" pitchFamily="34" charset="0"/>
                <a:ea typeface="Times New Roman" panose="02020603050405020304" pitchFamily="18" charset="0"/>
                <a:cs typeface="Arial" panose="020B0604020202020204" pitchFamily="34" charset="0"/>
              </a:rPr>
              <a:t> aux adhérents ;</a:t>
            </a:r>
            <a:endParaRPr lang="fr-FR" sz="1400" kern="100" dirty="0">
              <a:solidFill>
                <a:srgbClr val="333333"/>
              </a:solidFill>
              <a:latin typeface="Arial" panose="020B0604020202020204" pitchFamily="34" charset="0"/>
              <a:ea typeface="Calibri" panose="020F0502020204030204" pitchFamily="34" charset="0"/>
              <a:cs typeface="Arial" panose="020B0604020202020204" pitchFamily="34" charset="0"/>
            </a:endParaRPr>
          </a:p>
          <a:p>
            <a:pPr marL="228600" lvl="0" indent="-228600" defTabSz="914400">
              <a:lnSpc>
                <a:spcPts val="1920"/>
              </a:lnSpc>
              <a:spcBef>
                <a:spcPts val="1000"/>
              </a:spcBef>
              <a:spcAft>
                <a:spcPts val="800"/>
              </a:spcAft>
              <a:buSzPts val="1000"/>
              <a:buFont typeface="Wingdings" panose="05000000000000000000" pitchFamily="2" charset="2"/>
              <a:buChar char="Ø"/>
              <a:tabLst>
                <a:tab pos="457200" algn="l"/>
              </a:tabLst>
              <a:defRPr/>
            </a:pPr>
            <a:r>
              <a:rPr lang="fr-FR" sz="1400" b="1" kern="0" dirty="0">
                <a:solidFill>
                  <a:srgbClr val="333333"/>
                </a:solidFill>
                <a:latin typeface="Arial" panose="020B0604020202020204" pitchFamily="34" charset="0"/>
                <a:ea typeface="Times New Roman" panose="02020603050405020304" pitchFamily="18" charset="0"/>
                <a:cs typeface="Arial" panose="020B0604020202020204" pitchFamily="34" charset="0"/>
              </a:rPr>
              <a:t>Mener des actions de plaidoyer et de communication</a:t>
            </a:r>
            <a:r>
              <a:rPr lang="fr-FR" sz="1400" kern="0" dirty="0">
                <a:solidFill>
                  <a:srgbClr val="333333"/>
                </a:solidFill>
                <a:latin typeface="Arial" panose="020B0604020202020204" pitchFamily="34" charset="0"/>
                <a:ea typeface="Times New Roman" panose="02020603050405020304" pitchFamily="18" charset="0"/>
                <a:cs typeface="Arial" panose="020B0604020202020204" pitchFamily="34" charset="0"/>
              </a:rPr>
              <a:t> auprès des acteurs publics et privés en faveur de l’entreprenariat à vélo et du développement du vélo comme moyen de transport des biens et des personnes ;</a:t>
            </a:r>
            <a:endParaRPr lang="fr-FR" sz="1400" kern="100" dirty="0">
              <a:solidFill>
                <a:srgbClr val="333333"/>
              </a:solidFill>
              <a:latin typeface="Arial" panose="020B0604020202020204" pitchFamily="34" charset="0"/>
              <a:ea typeface="Calibri" panose="020F0502020204030204" pitchFamily="34" charset="0"/>
              <a:cs typeface="Arial" panose="020B0604020202020204" pitchFamily="34" charset="0"/>
            </a:endParaRPr>
          </a:p>
          <a:p>
            <a:pPr marL="228600" lvl="0" indent="-228600" defTabSz="914400">
              <a:lnSpc>
                <a:spcPts val="1920"/>
              </a:lnSpc>
              <a:spcBef>
                <a:spcPts val="1000"/>
              </a:spcBef>
              <a:spcAft>
                <a:spcPts val="800"/>
              </a:spcAft>
              <a:buSzPts val="1000"/>
              <a:buFont typeface="Wingdings" panose="05000000000000000000" pitchFamily="2" charset="2"/>
              <a:buChar char="Ø"/>
              <a:tabLst>
                <a:tab pos="457200" algn="l"/>
              </a:tabLst>
              <a:defRPr/>
            </a:pPr>
            <a:r>
              <a:rPr lang="fr-FR" sz="1400" b="1" kern="0" dirty="0">
                <a:solidFill>
                  <a:srgbClr val="333333"/>
                </a:solidFill>
                <a:latin typeface="Arial" panose="020B0604020202020204" pitchFamily="34" charset="0"/>
                <a:ea typeface="Times New Roman" panose="02020603050405020304" pitchFamily="18" charset="0"/>
                <a:cs typeface="Arial" panose="020B0604020202020204" pitchFamily="34" charset="0"/>
              </a:rPr>
              <a:t>Mettre en œuvre des programmes de recherche et de développement</a:t>
            </a:r>
            <a:r>
              <a:rPr lang="fr-FR" sz="1400" kern="0" dirty="0">
                <a:solidFill>
                  <a:srgbClr val="333333"/>
                </a:solidFill>
                <a:latin typeface="Arial" panose="020B0604020202020204" pitchFamily="34" charset="0"/>
                <a:ea typeface="Times New Roman" panose="02020603050405020304" pitchFamily="18" charset="0"/>
                <a:cs typeface="Arial" panose="020B0604020202020204" pitchFamily="34" charset="0"/>
              </a:rPr>
              <a:t>, proposer des services de conseil, favoriser les publications scientifiques, organiser des conférences, débats, réunions, sur toute problématique liée aux transports des biens et des personnes, de l’entreprenariat à vélo, du développement durable.</a:t>
            </a:r>
            <a:endParaRPr lang="fr-FR" sz="1400" dirty="0">
              <a:solidFill>
                <a:prstClr val="black"/>
              </a:solidFill>
              <a:latin typeface="Arial" panose="020B0604020202020204" pitchFamily="34" charset="0"/>
              <a:cs typeface="Arial" panose="020B0604020202020204" pitchFamily="34" charset="0"/>
            </a:endParaRPr>
          </a:p>
        </p:txBody>
      </p:sp>
      <p:grpSp>
        <p:nvGrpSpPr>
          <p:cNvPr id="17" name="Groupe 16"/>
          <p:cNvGrpSpPr/>
          <p:nvPr/>
        </p:nvGrpSpPr>
        <p:grpSpPr>
          <a:xfrm>
            <a:off x="9132201" y="1387998"/>
            <a:ext cx="2563490" cy="3289436"/>
            <a:chOff x="9132201" y="1387998"/>
            <a:chExt cx="2563490" cy="3289436"/>
          </a:xfrm>
        </p:grpSpPr>
        <p:sp>
          <p:nvSpPr>
            <p:cNvPr id="14" name="Cadre 13"/>
            <p:cNvSpPr/>
            <p:nvPr/>
          </p:nvSpPr>
          <p:spPr>
            <a:xfrm>
              <a:off x="9132201" y="1387998"/>
              <a:ext cx="2563490" cy="3289436"/>
            </a:xfrm>
            <a:prstGeom prst="frame">
              <a:avLst>
                <a:gd name="adj1" fmla="val 4220"/>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Image 14">
              <a:extLst>
                <a:ext uri="{FF2B5EF4-FFF2-40B4-BE49-F238E27FC236}">
                  <a16:creationId xmlns:a16="http://schemas.microsoft.com/office/drawing/2014/main" id="{409CF3D4-3660-C7CB-1F7D-DC28548A4318}"/>
                </a:ext>
              </a:extLst>
            </p:cNvPr>
            <p:cNvPicPr>
              <a:picLocks noChangeAspect="1"/>
            </p:cNvPicPr>
            <p:nvPr/>
          </p:nvPicPr>
          <p:blipFill>
            <a:blip r:embed="rId5"/>
            <a:stretch>
              <a:fillRect/>
            </a:stretch>
          </p:blipFill>
          <p:spPr>
            <a:xfrm>
              <a:off x="9238390" y="1498436"/>
              <a:ext cx="2377439" cy="3073564"/>
            </a:xfrm>
            <a:prstGeom prst="rect">
              <a:avLst/>
            </a:prstGeom>
          </p:spPr>
        </p:pic>
      </p:grpSp>
      <p:sp>
        <p:nvSpPr>
          <p:cNvPr id="16" name="ZoneTexte 15">
            <a:extLst>
              <a:ext uri="{FF2B5EF4-FFF2-40B4-BE49-F238E27FC236}">
                <a16:creationId xmlns:a16="http://schemas.microsoft.com/office/drawing/2014/main" id="{E1A612BB-F23A-1CB8-23D0-DDD8993D355E}"/>
              </a:ext>
            </a:extLst>
          </p:cNvPr>
          <p:cNvSpPr txBox="1"/>
          <p:nvPr/>
        </p:nvSpPr>
        <p:spPr>
          <a:xfrm>
            <a:off x="10724270" y="4676799"/>
            <a:ext cx="1156824" cy="246221"/>
          </a:xfrm>
          <a:prstGeom prst="rect">
            <a:avLst/>
          </a:prstGeom>
          <a:noFill/>
        </p:spPr>
        <p:txBody>
          <a:bodyPr wrap="square">
            <a:spAutoFit/>
          </a:bodyPr>
          <a:lstStyle/>
          <a:p>
            <a:r>
              <a:rPr lang="fr-FR" sz="1000" i="1"/>
              <a:t>2022 © </a:t>
            </a:r>
            <a:r>
              <a:rPr lang="fr-FR" sz="1000" i="1" err="1"/>
              <a:t>Transcan</a:t>
            </a:r>
            <a:endParaRPr lang="fr-FR" sz="1000"/>
          </a:p>
        </p:txBody>
      </p:sp>
      <p:sp>
        <p:nvSpPr>
          <p:cNvPr id="18" name="Rectangle à coins arrondis 17">
            <a:hlinkClick r:id="rId6" action="ppaction://hlinksldjump"/>
          </p:cNvPr>
          <p:cNvSpPr/>
          <p:nvPr/>
        </p:nvSpPr>
        <p:spPr>
          <a:xfrm>
            <a:off x="3969077" y="298148"/>
            <a:ext cx="3751826" cy="560085"/>
          </a:xfrm>
          <a:prstGeom prst="roundRect">
            <a:avLst/>
          </a:prstGeom>
          <a:solidFill>
            <a:srgbClr val="AED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p:cNvSpPr txBox="1"/>
          <p:nvPr/>
        </p:nvSpPr>
        <p:spPr>
          <a:xfrm>
            <a:off x="4444698" y="378135"/>
            <a:ext cx="2981059" cy="400110"/>
          </a:xfrm>
          <a:prstGeom prst="rect">
            <a:avLst/>
          </a:prstGeom>
          <a:noFill/>
        </p:spPr>
        <p:txBody>
          <a:bodyPr wrap="square" rtlCol="0">
            <a:spAutoFit/>
          </a:bodyPr>
          <a:lstStyle/>
          <a:p>
            <a:r>
              <a:rPr lang="fr-FR" sz="2000" b="1">
                <a:solidFill>
                  <a:schemeClr val="bg1"/>
                </a:solidFill>
                <a:latin typeface="Arial" panose="020B0604020202020204" pitchFamily="34" charset="0"/>
                <a:cs typeface="Arial" panose="020B0604020202020204" pitchFamily="34" charset="0"/>
              </a:rPr>
              <a:t>5 - La cyclo-logistique </a:t>
            </a:r>
          </a:p>
        </p:txBody>
      </p:sp>
      <p:sp>
        <p:nvSpPr>
          <p:cNvPr id="12" name="ZoneTexte 11"/>
          <p:cNvSpPr txBox="1"/>
          <p:nvPr/>
        </p:nvSpPr>
        <p:spPr>
          <a:xfrm>
            <a:off x="1326770" y="6063657"/>
            <a:ext cx="1227244" cy="338554"/>
          </a:xfrm>
          <a:prstGeom prst="rect">
            <a:avLst/>
          </a:prstGeom>
          <a:noFill/>
        </p:spPr>
        <p:txBody>
          <a:bodyPr wrap="square" rtlCol="0">
            <a:spAutoFit/>
          </a:bodyPr>
          <a:lstStyle/>
          <a:p>
            <a:r>
              <a:rPr lang="fr-FR" sz="1600" b="1">
                <a:solidFill>
                  <a:schemeClr val="bg1"/>
                </a:solidFill>
                <a:latin typeface="Arial" panose="020B0604020202020204" pitchFamily="34" charset="0"/>
                <a:cs typeface="Arial" panose="020B0604020202020204" pitchFamily="34" charset="0"/>
              </a:rPr>
              <a:t>Précédent</a:t>
            </a:r>
          </a:p>
        </p:txBody>
      </p:sp>
      <p:sp>
        <p:nvSpPr>
          <p:cNvPr id="19" name="ZoneTexte 18"/>
          <p:cNvSpPr txBox="1"/>
          <p:nvPr/>
        </p:nvSpPr>
        <p:spPr>
          <a:xfrm>
            <a:off x="9238390" y="6086494"/>
            <a:ext cx="1094330" cy="338554"/>
          </a:xfrm>
          <a:prstGeom prst="rect">
            <a:avLst/>
          </a:prstGeom>
          <a:noFill/>
        </p:spPr>
        <p:txBody>
          <a:bodyPr wrap="square" rtlCol="0">
            <a:spAutoFit/>
          </a:bodyPr>
          <a:lstStyle/>
          <a:p>
            <a:r>
              <a:rPr lang="fr-FR" sz="1600" b="1">
                <a:solidFill>
                  <a:schemeClr val="bg1"/>
                </a:solidFill>
                <a:latin typeface="Arial" panose="020B0604020202020204" pitchFamily="34" charset="0"/>
                <a:cs typeface="Arial" panose="020B0604020202020204" pitchFamily="34" charset="0"/>
              </a:rPr>
              <a:t>Suivant</a:t>
            </a:r>
          </a:p>
        </p:txBody>
      </p:sp>
      <p:sp>
        <p:nvSpPr>
          <p:cNvPr id="6" name="Signe Plus 5">
            <a:extLst>
              <a:ext uri="{FF2B5EF4-FFF2-40B4-BE49-F238E27FC236}">
                <a16:creationId xmlns:a16="http://schemas.microsoft.com/office/drawing/2014/main" id="{294327C6-E85C-A4E3-4CA7-691FABE2D657}"/>
              </a:ext>
            </a:extLst>
          </p:cNvPr>
          <p:cNvSpPr/>
          <p:nvPr/>
        </p:nvSpPr>
        <p:spPr>
          <a:xfrm>
            <a:off x="11903621" y="104686"/>
            <a:ext cx="205770" cy="183734"/>
          </a:xfrm>
          <a:prstGeom prst="mathPlus">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43950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000" fill="hold"/>
                                        <p:tgtEl>
                                          <p:spTgt spid="13"/>
                                        </p:tgtEl>
                                        <p:attrNameLst>
                                          <p:attrName>ppt_x</p:attrName>
                                        </p:attrNameLst>
                                      </p:cBhvr>
                                      <p:tavLst>
                                        <p:tav tm="0">
                                          <p:val>
                                            <p:strVal val="#ppt_x"/>
                                          </p:val>
                                        </p:tav>
                                        <p:tav tm="100000">
                                          <p:val>
                                            <p:strVal val="#ppt_x"/>
                                          </p:val>
                                        </p:tav>
                                      </p:tavLst>
                                    </p:anim>
                                    <p:anim calcmode="lin" valueType="num">
                                      <p:cBhvr additive="base">
                                        <p:cTn id="16" dur="1000" fill="hold"/>
                                        <p:tgtEl>
                                          <p:spTgt spid="13"/>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p:cTn id="20" dur="1000" fill="hold"/>
                                        <p:tgtEl>
                                          <p:spTgt spid="17"/>
                                        </p:tgtEl>
                                        <p:attrNameLst>
                                          <p:attrName>ppt_w</p:attrName>
                                        </p:attrNameLst>
                                      </p:cBhvr>
                                      <p:tavLst>
                                        <p:tav tm="0">
                                          <p:val>
                                            <p:fltVal val="0"/>
                                          </p:val>
                                        </p:tav>
                                        <p:tav tm="100000">
                                          <p:val>
                                            <p:strVal val="#ppt_w"/>
                                          </p:val>
                                        </p:tav>
                                      </p:tavLst>
                                    </p:anim>
                                    <p:anim calcmode="lin" valueType="num">
                                      <p:cBhvr>
                                        <p:cTn id="21" dur="1000" fill="hold"/>
                                        <p:tgtEl>
                                          <p:spTgt spid="17"/>
                                        </p:tgtEl>
                                        <p:attrNameLst>
                                          <p:attrName>ppt_h</p:attrName>
                                        </p:attrNameLst>
                                      </p:cBhvr>
                                      <p:tavLst>
                                        <p:tav tm="0">
                                          <p:val>
                                            <p:fltVal val="0"/>
                                          </p:val>
                                        </p:tav>
                                        <p:tav tm="100000">
                                          <p:val>
                                            <p:strVal val="#ppt_h"/>
                                          </p:val>
                                        </p:tav>
                                      </p:tavLst>
                                    </p:anim>
                                    <p:animEffect transition="in" filter="fade">
                                      <p:cBhvr>
                                        <p:cTn id="22" dur="1000"/>
                                        <p:tgtEl>
                                          <p:spTgt spid="17"/>
                                        </p:tgtEl>
                                      </p:cBhvr>
                                    </p:animEffect>
                                  </p:childTnLst>
                                </p:cTn>
                              </p:par>
                            </p:childTnLst>
                          </p:cTn>
                        </p:par>
                        <p:par>
                          <p:cTn id="23" fill="hold">
                            <p:stCondLst>
                              <p:cond delay="2000"/>
                            </p:stCondLst>
                            <p:childTnLst>
                              <p:par>
                                <p:cTn id="24" presetID="2" presetClass="entr" presetSubtype="4" fill="hold" grpId="0" nodeType="after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750" fill="hold"/>
                                        <p:tgtEl>
                                          <p:spTgt spid="16"/>
                                        </p:tgtEl>
                                        <p:attrNameLst>
                                          <p:attrName>ppt_x</p:attrName>
                                        </p:attrNameLst>
                                      </p:cBhvr>
                                      <p:tavLst>
                                        <p:tav tm="0">
                                          <p:val>
                                            <p:strVal val="#ppt_x"/>
                                          </p:val>
                                        </p:tav>
                                        <p:tav tm="100000">
                                          <p:val>
                                            <p:strVal val="#ppt_x"/>
                                          </p:val>
                                        </p:tav>
                                      </p:tavLst>
                                    </p:anim>
                                    <p:anim calcmode="lin" valueType="num">
                                      <p:cBhvr additive="base">
                                        <p:cTn id="27" dur="75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a:hlinkClick r:id="rId2" action="ppaction://hlinksldjump"/>
          </p:cNvPr>
          <p:cNvSpPr/>
          <p:nvPr/>
        </p:nvSpPr>
        <p:spPr>
          <a:xfrm>
            <a:off x="1001414" y="5831840"/>
            <a:ext cx="1620000" cy="540000"/>
          </a:xfrm>
          <a:prstGeom prst="round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à coins arrondis 2">
            <a:hlinkClick r:id="rId3" action="ppaction://hlinksldjump"/>
          </p:cNvPr>
          <p:cNvSpPr/>
          <p:nvPr/>
        </p:nvSpPr>
        <p:spPr>
          <a:xfrm>
            <a:off x="8610600" y="5831840"/>
            <a:ext cx="1620000" cy="540000"/>
          </a:xfrm>
          <a:prstGeom prst="round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5EC7DC65-52A1-7153-E07A-0CFA6CCC06A3}"/>
              </a:ext>
            </a:extLst>
          </p:cNvPr>
          <p:cNvPicPr>
            <a:picLocks noChangeAspect="1"/>
          </p:cNvPicPr>
          <p:nvPr/>
        </p:nvPicPr>
        <p:blipFill>
          <a:blip r:embed="rId4"/>
          <a:stretch>
            <a:fillRect/>
          </a:stretch>
        </p:blipFill>
        <p:spPr>
          <a:xfrm rot="10800000">
            <a:off x="10807318" y="5066158"/>
            <a:ext cx="1899540" cy="1899540"/>
          </a:xfrm>
          <a:prstGeom prst="rect">
            <a:avLst/>
          </a:prstGeom>
        </p:spPr>
      </p:pic>
      <p:sp>
        <p:nvSpPr>
          <p:cNvPr id="4" name="Espace réservé du numéro de diapositive 3"/>
          <p:cNvSpPr>
            <a:spLocks noGrp="1"/>
          </p:cNvSpPr>
          <p:nvPr>
            <p:ph type="sldNum" sz="quarter" idx="4"/>
          </p:nvPr>
        </p:nvSpPr>
        <p:spPr>
          <a:xfrm>
            <a:off x="8610600" y="6416735"/>
            <a:ext cx="2743200" cy="365125"/>
          </a:xfrm>
        </p:spPr>
        <p:txBody>
          <a:bodyPr/>
          <a:lstStyle/>
          <a:p>
            <a:fld id="{4C4E8528-8995-41C5-85C7-06E3E0B70F35}" type="slidenum">
              <a:rPr lang="fr-FR" smtClean="0"/>
              <a:t>34</a:t>
            </a:fld>
            <a:endParaRPr lang="fr-FR"/>
          </a:p>
        </p:txBody>
      </p:sp>
      <p:sp>
        <p:nvSpPr>
          <p:cNvPr id="7" name="ZoneTexte 6"/>
          <p:cNvSpPr txBox="1"/>
          <p:nvPr/>
        </p:nvSpPr>
        <p:spPr>
          <a:xfrm>
            <a:off x="2178088" y="1120202"/>
            <a:ext cx="6911588" cy="738664"/>
          </a:xfrm>
          <a:prstGeom prst="rect">
            <a:avLst/>
          </a:prstGeom>
          <a:noFill/>
        </p:spPr>
        <p:txBody>
          <a:bodyPr wrap="square" rtlCol="0">
            <a:spAutoFit/>
          </a:bodyPr>
          <a:lstStyle/>
          <a:p>
            <a:r>
              <a:rPr lang="fr-FR" sz="1800" b="1" dirty="0">
                <a:latin typeface="Arial" panose="020B0604020202020204" pitchFamily="34" charset="0"/>
                <a:cs typeface="Arial" panose="020B0604020202020204" pitchFamily="34" charset="0"/>
              </a:rPr>
              <a:t>La profession se structure : Fédération de la cyclo-logistique</a:t>
            </a:r>
          </a:p>
          <a:p>
            <a:endParaRPr lang="fr-FR" dirty="0"/>
          </a:p>
        </p:txBody>
      </p:sp>
      <p:grpSp>
        <p:nvGrpSpPr>
          <p:cNvPr id="18" name="Groupe 17"/>
          <p:cNvGrpSpPr/>
          <p:nvPr/>
        </p:nvGrpSpPr>
        <p:grpSpPr>
          <a:xfrm>
            <a:off x="2489188" y="1624150"/>
            <a:ext cx="6221346" cy="467170"/>
            <a:chOff x="2601615" y="1586675"/>
            <a:chExt cx="6008985" cy="467170"/>
          </a:xfrm>
        </p:grpSpPr>
        <p:sp>
          <p:nvSpPr>
            <p:cNvPr id="9" name="Rectangle à coins arrondis 8"/>
            <p:cNvSpPr/>
            <p:nvPr/>
          </p:nvSpPr>
          <p:spPr>
            <a:xfrm>
              <a:off x="2601615" y="1586675"/>
              <a:ext cx="6008985" cy="467170"/>
            </a:xfrm>
            <a:prstGeom prst="roundRect">
              <a:avLst/>
            </a:prstGeom>
            <a:solidFill>
              <a:schemeClr val="bg1"/>
            </a:solidFill>
            <a:ln>
              <a:solidFill>
                <a:srgbClr val="44A0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p:cNvSpPr txBox="1"/>
            <p:nvPr/>
          </p:nvSpPr>
          <p:spPr>
            <a:xfrm>
              <a:off x="2942769" y="1685087"/>
              <a:ext cx="5382225" cy="307777"/>
            </a:xfrm>
            <a:prstGeom prst="rect">
              <a:avLst/>
            </a:prstGeom>
            <a:noFill/>
          </p:spPr>
          <p:txBody>
            <a:bodyPr wrap="square" rtlCol="0">
              <a:spAutoFit/>
            </a:bodyPr>
            <a:lstStyle/>
            <a:p>
              <a:pPr algn="ctr"/>
              <a:r>
                <a:rPr lang="fr-FR" sz="1400" b="1">
                  <a:latin typeface="Arial" panose="020B0604020202020204" pitchFamily="34" charset="0"/>
                  <a:cs typeface="Arial" panose="020B0604020202020204" pitchFamily="34" charset="0"/>
                </a:rPr>
                <a:t>Création novembre 2022 – hébergée au sein des boites à vélo </a:t>
              </a:r>
            </a:p>
          </p:txBody>
        </p:sp>
      </p:grpSp>
      <p:grpSp>
        <p:nvGrpSpPr>
          <p:cNvPr id="13" name="Groupe 12"/>
          <p:cNvGrpSpPr/>
          <p:nvPr/>
        </p:nvGrpSpPr>
        <p:grpSpPr>
          <a:xfrm>
            <a:off x="1982804" y="2156625"/>
            <a:ext cx="8046720" cy="3571053"/>
            <a:chOff x="1941508" y="2081282"/>
            <a:chExt cx="8046720" cy="3571053"/>
          </a:xfrm>
        </p:grpSpPr>
        <p:pic>
          <p:nvPicPr>
            <p:cNvPr id="12" name="Image 11">
              <a:extLst>
                <a:ext uri="{FF2B5EF4-FFF2-40B4-BE49-F238E27FC236}">
                  <a16:creationId xmlns:a16="http://schemas.microsoft.com/office/drawing/2014/main" id="{E639396E-D785-D2C0-2B1D-D1743E1E228F}"/>
                </a:ext>
              </a:extLst>
            </p:cNvPr>
            <p:cNvPicPr>
              <a:picLocks noChangeAspect="1"/>
            </p:cNvPicPr>
            <p:nvPr/>
          </p:nvPicPr>
          <p:blipFill>
            <a:blip r:embed="rId5"/>
            <a:stretch>
              <a:fillRect/>
            </a:stretch>
          </p:blipFill>
          <p:spPr>
            <a:xfrm>
              <a:off x="2290615" y="2446464"/>
              <a:ext cx="7528177" cy="3126195"/>
            </a:xfrm>
            <a:prstGeom prst="rect">
              <a:avLst/>
            </a:prstGeom>
          </p:spPr>
        </p:pic>
        <p:sp>
          <p:nvSpPr>
            <p:cNvPr id="11" name="Cadre 10"/>
            <p:cNvSpPr/>
            <p:nvPr/>
          </p:nvSpPr>
          <p:spPr>
            <a:xfrm>
              <a:off x="1941508" y="2081282"/>
              <a:ext cx="8046720" cy="3571053"/>
            </a:xfrm>
            <a:prstGeom prst="frame">
              <a:avLst>
                <a:gd name="adj1" fmla="val 4490"/>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4" name="Rectangle à coins arrondis 13">
            <a:hlinkClick r:id="rId6" action="ppaction://hlinksldjump"/>
          </p:cNvPr>
          <p:cNvSpPr/>
          <p:nvPr/>
        </p:nvSpPr>
        <p:spPr>
          <a:xfrm>
            <a:off x="3992880" y="298667"/>
            <a:ext cx="3657600" cy="560085"/>
          </a:xfrm>
          <a:prstGeom prst="roundRect">
            <a:avLst/>
          </a:prstGeom>
          <a:solidFill>
            <a:srgbClr val="AED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p:cNvSpPr txBox="1"/>
          <p:nvPr/>
        </p:nvSpPr>
        <p:spPr>
          <a:xfrm>
            <a:off x="4279231" y="378655"/>
            <a:ext cx="3084897" cy="400110"/>
          </a:xfrm>
          <a:prstGeom prst="rect">
            <a:avLst/>
          </a:prstGeom>
          <a:noFill/>
        </p:spPr>
        <p:txBody>
          <a:bodyPr wrap="square" rtlCol="0">
            <a:spAutoFit/>
          </a:bodyPr>
          <a:lstStyle/>
          <a:p>
            <a:r>
              <a:rPr lang="fr-FR" sz="2000" b="1">
                <a:solidFill>
                  <a:schemeClr val="bg1"/>
                </a:solidFill>
                <a:latin typeface="Arial" panose="020B0604020202020204" pitchFamily="34" charset="0"/>
                <a:cs typeface="Arial" panose="020B0604020202020204" pitchFamily="34" charset="0"/>
              </a:rPr>
              <a:t>5 - La cyclo-logistique </a:t>
            </a:r>
          </a:p>
        </p:txBody>
      </p:sp>
      <p:sp>
        <p:nvSpPr>
          <p:cNvPr id="15" name="ZoneTexte 14"/>
          <p:cNvSpPr txBox="1"/>
          <p:nvPr/>
        </p:nvSpPr>
        <p:spPr>
          <a:xfrm>
            <a:off x="1176414" y="5932563"/>
            <a:ext cx="1269999" cy="338554"/>
          </a:xfrm>
          <a:prstGeom prst="rect">
            <a:avLst/>
          </a:prstGeom>
          <a:noFill/>
        </p:spPr>
        <p:txBody>
          <a:bodyPr wrap="square" rtlCol="0">
            <a:spAutoFit/>
          </a:bodyPr>
          <a:lstStyle/>
          <a:p>
            <a:r>
              <a:rPr lang="fr-FR" sz="1600" b="1">
                <a:solidFill>
                  <a:schemeClr val="bg1"/>
                </a:solidFill>
                <a:latin typeface="Arial" panose="020B0604020202020204" pitchFamily="34" charset="0"/>
                <a:cs typeface="Arial" panose="020B0604020202020204" pitchFamily="34" charset="0"/>
              </a:rPr>
              <a:t>Précédent</a:t>
            </a:r>
          </a:p>
        </p:txBody>
      </p:sp>
      <p:sp>
        <p:nvSpPr>
          <p:cNvPr id="16" name="ZoneTexte 15"/>
          <p:cNvSpPr txBox="1"/>
          <p:nvPr/>
        </p:nvSpPr>
        <p:spPr>
          <a:xfrm>
            <a:off x="8910060" y="5929125"/>
            <a:ext cx="1021080" cy="338554"/>
          </a:xfrm>
          <a:prstGeom prst="rect">
            <a:avLst/>
          </a:prstGeom>
          <a:noFill/>
        </p:spPr>
        <p:txBody>
          <a:bodyPr wrap="square" rtlCol="0">
            <a:spAutoFit/>
          </a:bodyPr>
          <a:lstStyle/>
          <a:p>
            <a:r>
              <a:rPr lang="fr-FR" sz="1600" b="1">
                <a:solidFill>
                  <a:schemeClr val="bg1"/>
                </a:solidFill>
                <a:latin typeface="Arial" panose="020B0604020202020204" pitchFamily="34" charset="0"/>
                <a:cs typeface="Arial" panose="020B0604020202020204" pitchFamily="34" charset="0"/>
              </a:rPr>
              <a:t>Suivant</a:t>
            </a:r>
          </a:p>
        </p:txBody>
      </p:sp>
      <p:sp>
        <p:nvSpPr>
          <p:cNvPr id="6" name="Signe Plus 5">
            <a:extLst>
              <a:ext uri="{FF2B5EF4-FFF2-40B4-BE49-F238E27FC236}">
                <a16:creationId xmlns:a16="http://schemas.microsoft.com/office/drawing/2014/main" id="{9AF050AE-539A-CA5D-CAE5-5DA3B2BF7C08}"/>
              </a:ext>
            </a:extLst>
          </p:cNvPr>
          <p:cNvSpPr/>
          <p:nvPr/>
        </p:nvSpPr>
        <p:spPr>
          <a:xfrm>
            <a:off x="11903621" y="104686"/>
            <a:ext cx="205770" cy="183734"/>
          </a:xfrm>
          <a:prstGeom prst="mathPlus">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82403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1000" fill="hold"/>
                                        <p:tgtEl>
                                          <p:spTgt spid="18"/>
                                        </p:tgtEl>
                                        <p:attrNameLst>
                                          <p:attrName>ppt_x</p:attrName>
                                        </p:attrNameLst>
                                      </p:cBhvr>
                                      <p:tavLst>
                                        <p:tav tm="0">
                                          <p:val>
                                            <p:strVal val="#ppt_x"/>
                                          </p:val>
                                        </p:tav>
                                        <p:tav tm="100000">
                                          <p:val>
                                            <p:strVal val="#ppt_x"/>
                                          </p:val>
                                        </p:tav>
                                      </p:tavLst>
                                    </p:anim>
                                    <p:anim calcmode="lin" valueType="num">
                                      <p:cBhvr additive="base">
                                        <p:cTn id="12" dur="1000" fill="hold"/>
                                        <p:tgtEl>
                                          <p:spTgt spid="18"/>
                                        </p:tgtEl>
                                        <p:attrNameLst>
                                          <p:attrName>ppt_y</p:attrName>
                                        </p:attrNameLst>
                                      </p:cBhvr>
                                      <p:tavLst>
                                        <p:tav tm="0">
                                          <p:val>
                                            <p:strVal val="1+#ppt_h/2"/>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1000" fill="hold"/>
                                        <p:tgtEl>
                                          <p:spTgt spid="13"/>
                                        </p:tgtEl>
                                        <p:attrNameLst>
                                          <p:attrName>ppt_w</p:attrName>
                                        </p:attrNameLst>
                                      </p:cBhvr>
                                      <p:tavLst>
                                        <p:tav tm="0">
                                          <p:val>
                                            <p:fltVal val="0"/>
                                          </p:val>
                                        </p:tav>
                                        <p:tav tm="100000">
                                          <p:val>
                                            <p:strVal val="#ppt_w"/>
                                          </p:val>
                                        </p:tav>
                                      </p:tavLst>
                                    </p:anim>
                                    <p:anim calcmode="lin" valueType="num">
                                      <p:cBhvr>
                                        <p:cTn id="16" dur="1000" fill="hold"/>
                                        <p:tgtEl>
                                          <p:spTgt spid="13"/>
                                        </p:tgtEl>
                                        <p:attrNameLst>
                                          <p:attrName>ppt_h</p:attrName>
                                        </p:attrNameLst>
                                      </p:cBhvr>
                                      <p:tavLst>
                                        <p:tav tm="0">
                                          <p:val>
                                            <p:fltVal val="0"/>
                                          </p:val>
                                        </p:tav>
                                        <p:tav tm="100000">
                                          <p:val>
                                            <p:strVal val="#ppt_h"/>
                                          </p:val>
                                        </p:tav>
                                      </p:tavLst>
                                    </p:anim>
                                    <p:animEffect transition="in" filter="fade">
                                      <p:cBhvr>
                                        <p:cTn id="1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a:hlinkClick r:id="rId2" action="ppaction://hlinksldjump"/>
          </p:cNvPr>
          <p:cNvSpPr/>
          <p:nvPr/>
        </p:nvSpPr>
        <p:spPr>
          <a:xfrm>
            <a:off x="745164" y="5967977"/>
            <a:ext cx="1620000" cy="540000"/>
          </a:xfrm>
          <a:prstGeom prst="round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à coins arrondis 2">
            <a:hlinkClick r:id="rId3" action="ppaction://hlinksldjump"/>
          </p:cNvPr>
          <p:cNvSpPr/>
          <p:nvPr/>
        </p:nvSpPr>
        <p:spPr>
          <a:xfrm>
            <a:off x="8772510" y="5967977"/>
            <a:ext cx="1620000" cy="540000"/>
          </a:xfrm>
          <a:prstGeom prst="round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5EC7DC65-52A1-7153-E07A-0CFA6CCC06A3}"/>
              </a:ext>
            </a:extLst>
          </p:cNvPr>
          <p:cNvPicPr>
            <a:picLocks noChangeAspect="1"/>
          </p:cNvPicPr>
          <p:nvPr/>
        </p:nvPicPr>
        <p:blipFill>
          <a:blip r:embed="rId4"/>
          <a:stretch>
            <a:fillRect/>
          </a:stretch>
        </p:blipFill>
        <p:spPr>
          <a:xfrm rot="10800000">
            <a:off x="10807318" y="5066158"/>
            <a:ext cx="1899540" cy="1899540"/>
          </a:xfrm>
          <a:prstGeom prst="rect">
            <a:avLst/>
          </a:prstGeom>
        </p:spPr>
      </p:pic>
      <p:sp>
        <p:nvSpPr>
          <p:cNvPr id="4" name="Espace réservé du numéro de diapositive 3"/>
          <p:cNvSpPr>
            <a:spLocks noGrp="1"/>
          </p:cNvSpPr>
          <p:nvPr>
            <p:ph type="sldNum" sz="quarter" idx="4"/>
          </p:nvPr>
        </p:nvSpPr>
        <p:spPr>
          <a:xfrm>
            <a:off x="8610600" y="6416735"/>
            <a:ext cx="2743200" cy="365125"/>
          </a:xfrm>
        </p:spPr>
        <p:txBody>
          <a:bodyPr/>
          <a:lstStyle/>
          <a:p>
            <a:fld id="{4C4E8528-8995-41C5-85C7-06E3E0B70F35}" type="slidenum">
              <a:rPr lang="fr-FR" smtClean="0"/>
              <a:t>35</a:t>
            </a:fld>
            <a:endParaRPr lang="fr-FR"/>
          </a:p>
        </p:txBody>
      </p:sp>
      <p:sp>
        <p:nvSpPr>
          <p:cNvPr id="7" name="ZoneTexte 6"/>
          <p:cNvSpPr txBox="1"/>
          <p:nvPr/>
        </p:nvSpPr>
        <p:spPr>
          <a:xfrm>
            <a:off x="359862" y="1085480"/>
            <a:ext cx="9287412" cy="369332"/>
          </a:xfrm>
          <a:prstGeom prst="rect">
            <a:avLst/>
          </a:prstGeom>
          <a:noFill/>
        </p:spPr>
        <p:txBody>
          <a:bodyPr wrap="square" rtlCol="0">
            <a:spAutoFit/>
          </a:bodyPr>
          <a:lstStyle/>
          <a:p>
            <a:r>
              <a:rPr lang="fr-FR" sz="1800" b="1" dirty="0">
                <a:latin typeface="Arial" panose="020B0604020202020204" pitchFamily="34" charset="0"/>
                <a:cs typeface="Arial" panose="020B0604020202020204" pitchFamily="34" charset="0"/>
              </a:rPr>
              <a:t>La profession se structure : Fédération professionnelle de la cyclo-logistique </a:t>
            </a:r>
          </a:p>
        </p:txBody>
      </p:sp>
      <p:grpSp>
        <p:nvGrpSpPr>
          <p:cNvPr id="16" name="Groupe 15"/>
          <p:cNvGrpSpPr/>
          <p:nvPr/>
        </p:nvGrpSpPr>
        <p:grpSpPr>
          <a:xfrm>
            <a:off x="1103179" y="1639077"/>
            <a:ext cx="9704139" cy="3999043"/>
            <a:chOff x="1103179" y="1639077"/>
            <a:chExt cx="9704139" cy="3999043"/>
          </a:xfrm>
        </p:grpSpPr>
        <p:sp>
          <p:nvSpPr>
            <p:cNvPr id="10" name="Rectangle 9"/>
            <p:cNvSpPr/>
            <p:nvPr/>
          </p:nvSpPr>
          <p:spPr>
            <a:xfrm>
              <a:off x="1103179" y="1639077"/>
              <a:ext cx="9704139" cy="3999043"/>
            </a:xfrm>
            <a:prstGeom prst="rect">
              <a:avLst/>
            </a:prstGeom>
          </p:spPr>
          <p:txBody>
            <a:bodyPr wrap="square">
              <a:spAutoFit/>
            </a:bodyPr>
            <a:lstStyle/>
            <a:p>
              <a:pPr lvl="0" defTabSz="914400">
                <a:lnSpc>
                  <a:spcPct val="90000"/>
                </a:lnSpc>
                <a:spcBef>
                  <a:spcPts val="1000"/>
                </a:spcBef>
                <a:defRPr/>
              </a:pPr>
              <a:r>
                <a:rPr lang="fr-FR" sz="1400" dirty="0">
                  <a:solidFill>
                    <a:srgbClr val="333333"/>
                  </a:solidFill>
                  <a:latin typeface="Arial" panose="020B0604020202020204" pitchFamily="34" charset="0"/>
                  <a:cs typeface="Arial" panose="020B0604020202020204" pitchFamily="34" charset="0"/>
                </a:rPr>
                <a:t>La Fédération est composée de deux principaux collèges, en fonction de la part des livraisons effectuées par l’entreprise en vélo-cargo : </a:t>
              </a:r>
            </a:p>
            <a:p>
              <a:pPr marL="228600" lvl="0" indent="-228600" defTabSz="914400">
                <a:lnSpc>
                  <a:spcPct val="90000"/>
                </a:lnSpc>
                <a:spcBef>
                  <a:spcPts val="1000"/>
                </a:spcBef>
                <a:buFont typeface="Arial" panose="020B0604020202020204" pitchFamily="34" charset="0"/>
                <a:buChar char="•"/>
                <a:defRPr/>
              </a:pPr>
              <a:r>
                <a:rPr lang="fr-FR" sz="1400" u="sng" dirty="0">
                  <a:solidFill>
                    <a:srgbClr val="000000"/>
                  </a:solidFill>
                  <a:latin typeface="Arial" panose="020B0604020202020204" pitchFamily="34" charset="0"/>
                  <a:cs typeface="Arial" panose="020B0604020202020204" pitchFamily="34" charset="0"/>
                </a:rPr>
                <a:t>Les </a:t>
              </a:r>
              <a:r>
                <a:rPr lang="fr-FR" sz="1400" u="sng" dirty="0">
                  <a:solidFill>
                    <a:srgbClr val="000000"/>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entreprises spécialisées</a:t>
              </a:r>
              <a:r>
                <a:rPr lang="fr-FR" sz="1400" dirty="0">
                  <a:solidFill>
                    <a:srgbClr val="000000"/>
                  </a:solidFill>
                  <a:latin typeface="Arial" panose="020B0604020202020204" pitchFamily="34" charset="0"/>
                  <a:cs typeface="Arial" panose="020B0604020202020204" pitchFamily="34" charset="0"/>
                </a:rPr>
                <a:t> : elles exercent pour activité principale de la prestation de transport pour compte d’autrui (livraison de colis/palettes, messagerie, express, collecte de déchets</a:t>
              </a:r>
              <a:r>
                <a:rPr lang="fr-FR" sz="1400" dirty="0">
                  <a:latin typeface="Arial" panose="020B0604020202020204" pitchFamily="34" charset="0"/>
                  <a:cs typeface="Arial" panose="020B0604020202020204" pitchFamily="34" charset="0"/>
                </a:rPr>
                <a:t>)</a:t>
              </a:r>
              <a:r>
                <a:rPr lang="fr-FR" sz="1400" dirty="0">
                  <a:solidFill>
                    <a:srgbClr val="000000"/>
                  </a:solidFill>
                  <a:latin typeface="Arial" panose="020B0604020202020204" pitchFamily="34" charset="0"/>
                  <a:cs typeface="Arial" panose="020B0604020202020204" pitchFamily="34" charset="0"/>
                </a:rPr>
                <a:t>. Elles réalisent plus de 75 % de leurs livraisons en vélo/cargo.</a:t>
              </a:r>
            </a:p>
            <a:p>
              <a:pPr marL="228600" lvl="0" indent="-228600" defTabSz="914400">
                <a:lnSpc>
                  <a:spcPct val="90000"/>
                </a:lnSpc>
                <a:spcBef>
                  <a:spcPts val="1000"/>
                </a:spcBef>
                <a:buFont typeface="Arial" panose="020B0604020202020204" pitchFamily="34" charset="0"/>
                <a:buChar char="•"/>
                <a:defRPr/>
              </a:pPr>
              <a:r>
                <a:rPr lang="fr-FR" sz="1400" dirty="0">
                  <a:solidFill>
                    <a:srgbClr val="333333"/>
                  </a:solidFill>
                  <a:latin typeface="Arial" panose="020B0604020202020204" pitchFamily="34" charset="0"/>
                  <a:cs typeface="Arial" panose="020B0604020202020204" pitchFamily="34" charset="0"/>
                </a:rPr>
                <a:t> </a:t>
              </a:r>
              <a:r>
                <a:rPr lang="fr-FR" sz="1400" u="sng" dirty="0">
                  <a:solidFill>
                    <a:srgbClr val="333333"/>
                  </a:solidFill>
                  <a:latin typeface="Arial" panose="020B0604020202020204" pitchFamily="34" charset="0"/>
                  <a:cs typeface="Arial" panose="020B0604020202020204" pitchFamily="34" charset="0"/>
                </a:rPr>
                <a:t>Les </a:t>
              </a:r>
              <a:r>
                <a:rPr lang="fr-FR" sz="1400" u="sng" dirty="0">
                  <a:solidFill>
                    <a:srgbClr val="000000"/>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entreprises mixtes</a:t>
              </a:r>
              <a:r>
                <a:rPr lang="fr-FR" sz="1400" dirty="0">
                  <a:solidFill>
                    <a:srgbClr val="000000"/>
                  </a:solidFill>
                  <a:latin typeface="Arial" panose="020B0604020202020204" pitchFamily="34" charset="0"/>
                  <a:cs typeface="Arial" panose="020B0604020202020204" pitchFamily="34" charset="0"/>
                </a:rPr>
                <a:t> : elles exercent pour activité principale de la prestation de transport pour compte d’autrui (livraison de colis/palettes, messagerie, express, collecte de déchets</a:t>
              </a:r>
              <a:r>
                <a:rPr lang="fr-FR" sz="1400" dirty="0">
                  <a:latin typeface="Arial" panose="020B0604020202020204" pitchFamily="34" charset="0"/>
                  <a:cs typeface="Arial" panose="020B0604020202020204" pitchFamily="34" charset="0"/>
                </a:rPr>
                <a:t>)</a:t>
              </a:r>
              <a:r>
                <a:rPr lang="fr-FR" sz="1400" dirty="0">
                  <a:solidFill>
                    <a:srgbClr val="000000"/>
                  </a:solidFill>
                  <a:latin typeface="Arial" panose="020B0604020202020204" pitchFamily="34" charset="0"/>
                  <a:cs typeface="Arial" panose="020B0604020202020204" pitchFamily="34" charset="0"/>
                </a:rPr>
                <a:t>. Elles disposent d’une flotte minimale de vélo/cargo en fonction de leur taille :</a:t>
              </a:r>
            </a:p>
            <a:p>
              <a:pPr marL="228600" lvl="0" indent="-228600" defTabSz="914400">
                <a:lnSpc>
                  <a:spcPct val="90000"/>
                </a:lnSpc>
                <a:spcBef>
                  <a:spcPts val="1000"/>
                </a:spcBef>
                <a:buFont typeface="Arial" panose="020B0604020202020204" pitchFamily="34" charset="0"/>
                <a:buChar char="•"/>
                <a:defRPr/>
              </a:pPr>
              <a:endParaRPr lang="fr-FR" sz="1400" u="sng" dirty="0">
                <a:solidFill>
                  <a:srgbClr val="000000"/>
                </a:solidFill>
                <a:latin typeface="Arial" panose="020B0604020202020204" pitchFamily="34" charset="0"/>
                <a:cs typeface="Arial" panose="020B0604020202020204" pitchFamily="34" charset="0"/>
              </a:endParaRPr>
            </a:p>
            <a:p>
              <a:pPr lvl="0" defTabSz="914400">
                <a:lnSpc>
                  <a:spcPct val="90000"/>
                </a:lnSpc>
                <a:spcBef>
                  <a:spcPts val="1000"/>
                </a:spcBef>
                <a:defRPr/>
              </a:pPr>
              <a:endParaRPr lang="fr-FR" sz="1400" u="sng" dirty="0">
                <a:solidFill>
                  <a:srgbClr val="333333"/>
                </a:solidFill>
                <a:latin typeface="Arial" panose="020B0604020202020204" pitchFamily="34" charset="0"/>
                <a:cs typeface="Arial" panose="020B0604020202020204" pitchFamily="34" charset="0"/>
              </a:endParaRPr>
            </a:p>
            <a:p>
              <a:pPr lvl="0" defTabSz="914400">
                <a:lnSpc>
                  <a:spcPct val="90000"/>
                </a:lnSpc>
                <a:spcBef>
                  <a:spcPts val="1000"/>
                </a:spcBef>
                <a:defRPr/>
              </a:pPr>
              <a:endParaRPr lang="fr-FR" sz="1400" u="sng" dirty="0">
                <a:solidFill>
                  <a:srgbClr val="333333"/>
                </a:solidFill>
                <a:latin typeface="Arial" panose="020B0604020202020204" pitchFamily="34" charset="0"/>
                <a:cs typeface="Arial" panose="020B0604020202020204" pitchFamily="34" charset="0"/>
              </a:endParaRPr>
            </a:p>
            <a:p>
              <a:pPr lvl="0" defTabSz="914400">
                <a:lnSpc>
                  <a:spcPct val="90000"/>
                </a:lnSpc>
                <a:spcBef>
                  <a:spcPts val="1000"/>
                </a:spcBef>
                <a:defRPr/>
              </a:pPr>
              <a:endParaRPr lang="fr-FR" sz="1400" u="sng" dirty="0">
                <a:latin typeface="Arial" panose="020B0604020202020204" pitchFamily="34" charset="0"/>
                <a:cs typeface="Arial" panose="020B0604020202020204" pitchFamily="34" charset="0"/>
              </a:endParaRPr>
            </a:p>
            <a:p>
              <a:pPr lvl="0" defTabSz="914400">
                <a:lnSpc>
                  <a:spcPct val="90000"/>
                </a:lnSpc>
                <a:spcBef>
                  <a:spcPts val="1000"/>
                </a:spcBef>
                <a:defRPr/>
              </a:pPr>
              <a:r>
                <a:rPr lang="fr-FR" sz="1400" dirty="0">
                  <a:latin typeface="Arial" panose="020B0604020202020204" pitchFamily="34" charset="0"/>
                  <a:cs typeface="Arial" panose="020B0604020202020204" pitchFamily="34" charset="0"/>
                </a:rPr>
                <a:t>Dans les 2 cas, les entreprises doivent </a:t>
              </a:r>
              <a:r>
                <a:rPr lang="fr-FR" sz="1400" b="1" dirty="0">
                  <a:latin typeface="Arial" panose="020B0604020202020204" pitchFamily="34" charset="0"/>
                  <a:cs typeface="Arial" panose="020B0604020202020204" pitchFamily="34" charset="0"/>
                </a:rPr>
                <a:t>limiter la sous-traitance à hauteur de 25 % de leur chiffre d’affaires </a:t>
              </a:r>
              <a:r>
                <a:rPr lang="fr-FR" sz="1400" dirty="0">
                  <a:latin typeface="Arial" panose="020B0604020202020204" pitchFamily="34" charset="0"/>
                  <a:cs typeface="Arial" panose="020B0604020202020204" pitchFamily="34" charset="0"/>
                </a:rPr>
                <a:t>et adhérer à la Chartre d’engagement de la Fédération professionnelle de cyclo-logistique</a:t>
              </a:r>
              <a:endParaRPr lang="fr-FR" sz="1400" dirty="0">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endParaRPr>
            </a:p>
            <a:p>
              <a:pPr lvl="0" defTabSz="914400">
                <a:lnSpc>
                  <a:spcPct val="90000"/>
                </a:lnSpc>
                <a:spcBef>
                  <a:spcPts val="1000"/>
                </a:spcBef>
                <a:defRPr/>
              </a:pPr>
              <a:r>
                <a:rPr lang="fr-FR" sz="1200" dirty="0">
                  <a:solidFill>
                    <a:srgbClr val="0563C1"/>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Source : Fédération professionnelle de cyclo-logistique - Les Boîtes à Vélo - France (lesboitesavelo.org)</a:t>
              </a:r>
              <a:endParaRPr lang="fr-FR" sz="1200" dirty="0">
                <a:solidFill>
                  <a:prstClr val="black"/>
                </a:solidFill>
                <a:latin typeface="Arial" panose="020B0604020202020204" pitchFamily="34" charset="0"/>
                <a:cs typeface="Arial" panose="020B0604020202020204" pitchFamily="34" charset="0"/>
              </a:endParaRPr>
            </a:p>
          </p:txBody>
        </p:sp>
        <p:grpSp>
          <p:nvGrpSpPr>
            <p:cNvPr id="13" name="Groupe 12"/>
            <p:cNvGrpSpPr/>
            <p:nvPr/>
          </p:nvGrpSpPr>
          <p:grpSpPr>
            <a:xfrm>
              <a:off x="4331466" y="3380848"/>
              <a:ext cx="4356674" cy="1109078"/>
              <a:chOff x="4838811" y="3387708"/>
              <a:chExt cx="4356674" cy="1109078"/>
            </a:xfrm>
          </p:grpSpPr>
          <p:pic>
            <p:nvPicPr>
              <p:cNvPr id="11" name="Image 10">
                <a:extLst>
                  <a:ext uri="{FF2B5EF4-FFF2-40B4-BE49-F238E27FC236}">
                    <a16:creationId xmlns:a16="http://schemas.microsoft.com/office/drawing/2014/main" id="{00201B6A-45F1-4CB3-B2C8-39675F18AD8B}"/>
                  </a:ext>
                </a:extLst>
              </p:cNvPr>
              <p:cNvPicPr>
                <a:picLocks noChangeAspect="1"/>
              </p:cNvPicPr>
              <p:nvPr/>
            </p:nvPicPr>
            <p:blipFill>
              <a:blip r:embed="rId8"/>
              <a:stretch>
                <a:fillRect/>
              </a:stretch>
            </p:blipFill>
            <p:spPr>
              <a:xfrm>
                <a:off x="4862407" y="3435860"/>
                <a:ext cx="4333078" cy="1012773"/>
              </a:xfrm>
              <a:prstGeom prst="rect">
                <a:avLst/>
              </a:prstGeom>
            </p:spPr>
          </p:pic>
          <p:sp>
            <p:nvSpPr>
              <p:cNvPr id="12" name="Cadre 11"/>
              <p:cNvSpPr/>
              <p:nvPr/>
            </p:nvSpPr>
            <p:spPr>
              <a:xfrm>
                <a:off x="4838811" y="3387708"/>
                <a:ext cx="4297146" cy="1109078"/>
              </a:xfrm>
              <a:prstGeom prst="frame">
                <a:avLst>
                  <a:gd name="adj1" fmla="val 8356"/>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14" name="Rectangle à coins arrondis 13">
            <a:hlinkClick r:id="rId9" action="ppaction://hlinksldjump"/>
          </p:cNvPr>
          <p:cNvSpPr/>
          <p:nvPr/>
        </p:nvSpPr>
        <p:spPr>
          <a:xfrm>
            <a:off x="4040252" y="302058"/>
            <a:ext cx="3829992" cy="560085"/>
          </a:xfrm>
          <a:prstGeom prst="roundRect">
            <a:avLst/>
          </a:prstGeom>
          <a:solidFill>
            <a:srgbClr val="AED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p:cNvSpPr txBox="1"/>
          <p:nvPr/>
        </p:nvSpPr>
        <p:spPr>
          <a:xfrm>
            <a:off x="4466795" y="369554"/>
            <a:ext cx="3078480" cy="400110"/>
          </a:xfrm>
          <a:prstGeom prst="rect">
            <a:avLst/>
          </a:prstGeom>
          <a:noFill/>
        </p:spPr>
        <p:txBody>
          <a:bodyPr wrap="square" rtlCol="0">
            <a:spAutoFit/>
          </a:bodyPr>
          <a:lstStyle/>
          <a:p>
            <a:r>
              <a:rPr lang="fr-FR" sz="2000" b="1">
                <a:solidFill>
                  <a:schemeClr val="bg1"/>
                </a:solidFill>
                <a:latin typeface="Arial" panose="020B0604020202020204" pitchFamily="34" charset="0"/>
                <a:cs typeface="Arial" panose="020B0604020202020204" pitchFamily="34" charset="0"/>
              </a:rPr>
              <a:t>5 - La cyclo-logistique </a:t>
            </a:r>
          </a:p>
        </p:txBody>
      </p:sp>
      <p:sp>
        <p:nvSpPr>
          <p:cNvPr id="9" name="ZoneTexte 8"/>
          <p:cNvSpPr txBox="1"/>
          <p:nvPr/>
        </p:nvSpPr>
        <p:spPr>
          <a:xfrm>
            <a:off x="966941" y="6060387"/>
            <a:ext cx="1341120" cy="338554"/>
          </a:xfrm>
          <a:prstGeom prst="rect">
            <a:avLst/>
          </a:prstGeom>
          <a:noFill/>
        </p:spPr>
        <p:txBody>
          <a:bodyPr wrap="square" rtlCol="0">
            <a:spAutoFit/>
          </a:bodyPr>
          <a:lstStyle/>
          <a:p>
            <a:r>
              <a:rPr lang="fr-FR" sz="1600" b="1">
                <a:solidFill>
                  <a:schemeClr val="bg1"/>
                </a:solidFill>
                <a:latin typeface="Arial" panose="020B0604020202020204" pitchFamily="34" charset="0"/>
                <a:cs typeface="Arial" panose="020B0604020202020204" pitchFamily="34" charset="0"/>
              </a:rPr>
              <a:t>Précédent</a:t>
            </a:r>
          </a:p>
        </p:txBody>
      </p:sp>
      <p:sp>
        <p:nvSpPr>
          <p:cNvPr id="15" name="ZoneTexte 14"/>
          <p:cNvSpPr txBox="1"/>
          <p:nvPr/>
        </p:nvSpPr>
        <p:spPr>
          <a:xfrm>
            <a:off x="9155239" y="6056109"/>
            <a:ext cx="1107440" cy="338554"/>
          </a:xfrm>
          <a:prstGeom prst="rect">
            <a:avLst/>
          </a:prstGeom>
          <a:noFill/>
        </p:spPr>
        <p:txBody>
          <a:bodyPr wrap="square" rtlCol="0">
            <a:spAutoFit/>
          </a:bodyPr>
          <a:lstStyle/>
          <a:p>
            <a:r>
              <a:rPr lang="fr-FR" sz="1600" b="1">
                <a:solidFill>
                  <a:schemeClr val="bg1"/>
                </a:solidFill>
                <a:latin typeface="Arial" panose="020B0604020202020204" pitchFamily="34" charset="0"/>
                <a:cs typeface="Arial" panose="020B0604020202020204" pitchFamily="34" charset="0"/>
              </a:rPr>
              <a:t>Suivant</a:t>
            </a:r>
          </a:p>
        </p:txBody>
      </p:sp>
      <p:sp>
        <p:nvSpPr>
          <p:cNvPr id="6" name="Signe Plus 5">
            <a:extLst>
              <a:ext uri="{FF2B5EF4-FFF2-40B4-BE49-F238E27FC236}">
                <a16:creationId xmlns:a16="http://schemas.microsoft.com/office/drawing/2014/main" id="{912F150A-F8D2-6908-7922-3C2CF5468F22}"/>
              </a:ext>
            </a:extLst>
          </p:cNvPr>
          <p:cNvSpPr/>
          <p:nvPr/>
        </p:nvSpPr>
        <p:spPr>
          <a:xfrm>
            <a:off x="11903621" y="104686"/>
            <a:ext cx="205770" cy="183734"/>
          </a:xfrm>
          <a:prstGeom prst="mathPlus">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982040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ppt_x"/>
                                          </p:val>
                                        </p:tav>
                                        <p:tav tm="100000">
                                          <p:val>
                                            <p:strVal val="#ppt_x"/>
                                          </p:val>
                                        </p:tav>
                                      </p:tavLst>
                                    </p:anim>
                                    <p:anim calcmode="lin" valueType="num">
                                      <p:cBhvr additive="base">
                                        <p:cTn id="12"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a:hlinkClick r:id="rId3" action="ppaction://hlinksldjump"/>
          </p:cNvPr>
          <p:cNvSpPr/>
          <p:nvPr/>
        </p:nvSpPr>
        <p:spPr>
          <a:xfrm>
            <a:off x="915537" y="5958590"/>
            <a:ext cx="1620000" cy="540000"/>
          </a:xfrm>
          <a:prstGeom prst="round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à coins arrondis 2">
            <a:hlinkClick r:id="rId4" action="ppaction://hlinksldjump"/>
          </p:cNvPr>
          <p:cNvSpPr/>
          <p:nvPr/>
        </p:nvSpPr>
        <p:spPr>
          <a:xfrm>
            <a:off x="8898959" y="5958590"/>
            <a:ext cx="1620000" cy="540000"/>
          </a:xfrm>
          <a:prstGeom prst="round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5EC7DC65-52A1-7153-E07A-0CFA6CCC06A3}"/>
              </a:ext>
            </a:extLst>
          </p:cNvPr>
          <p:cNvPicPr>
            <a:picLocks noChangeAspect="1"/>
          </p:cNvPicPr>
          <p:nvPr/>
        </p:nvPicPr>
        <p:blipFill>
          <a:blip r:embed="rId5"/>
          <a:stretch>
            <a:fillRect/>
          </a:stretch>
        </p:blipFill>
        <p:spPr>
          <a:xfrm rot="10800000">
            <a:off x="10807318" y="5066158"/>
            <a:ext cx="1899540" cy="1899540"/>
          </a:xfrm>
          <a:prstGeom prst="rect">
            <a:avLst/>
          </a:prstGeom>
        </p:spPr>
      </p:pic>
      <p:sp>
        <p:nvSpPr>
          <p:cNvPr id="4" name="Espace réservé du numéro de diapositive 3"/>
          <p:cNvSpPr>
            <a:spLocks noGrp="1"/>
          </p:cNvSpPr>
          <p:nvPr>
            <p:ph type="sldNum" sz="quarter" idx="4"/>
          </p:nvPr>
        </p:nvSpPr>
        <p:spPr>
          <a:xfrm>
            <a:off x="8610600" y="6416735"/>
            <a:ext cx="2743200" cy="365125"/>
          </a:xfrm>
        </p:spPr>
        <p:txBody>
          <a:bodyPr/>
          <a:lstStyle/>
          <a:p>
            <a:fld id="{4C4E8528-8995-41C5-85C7-06E3E0B70F35}" type="slidenum">
              <a:rPr lang="fr-FR" smtClean="0"/>
              <a:t>36</a:t>
            </a:fld>
            <a:endParaRPr lang="fr-FR"/>
          </a:p>
        </p:txBody>
      </p:sp>
      <p:grpSp>
        <p:nvGrpSpPr>
          <p:cNvPr id="40" name="Groupe 39"/>
          <p:cNvGrpSpPr/>
          <p:nvPr/>
        </p:nvGrpSpPr>
        <p:grpSpPr>
          <a:xfrm>
            <a:off x="428894" y="1987232"/>
            <a:ext cx="2483829" cy="1441767"/>
            <a:chOff x="428894" y="1987232"/>
            <a:chExt cx="2483829" cy="1441767"/>
          </a:xfrm>
        </p:grpSpPr>
        <p:sp>
          <p:nvSpPr>
            <p:cNvPr id="7" name="Rectangle à coins arrondis 6"/>
            <p:cNvSpPr/>
            <p:nvPr/>
          </p:nvSpPr>
          <p:spPr>
            <a:xfrm>
              <a:off x="428894" y="1987232"/>
              <a:ext cx="2483829" cy="1441767"/>
            </a:xfrm>
            <a:prstGeom prst="roundRect">
              <a:avLst/>
            </a:prstGeom>
            <a:solidFill>
              <a:schemeClr val="bg1"/>
            </a:solidFill>
            <a:ln>
              <a:solidFill>
                <a:srgbClr val="44A0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8" name="ZoneTexte 7"/>
            <p:cNvSpPr txBox="1"/>
            <p:nvPr/>
          </p:nvSpPr>
          <p:spPr>
            <a:xfrm>
              <a:off x="537167" y="2073329"/>
              <a:ext cx="2236056" cy="1061829"/>
            </a:xfrm>
            <a:prstGeom prst="rect">
              <a:avLst/>
            </a:prstGeom>
            <a:noFill/>
          </p:spPr>
          <p:txBody>
            <a:bodyPr wrap="square" rtlCol="0">
              <a:spAutoFit/>
            </a:bodyPr>
            <a:lstStyle/>
            <a:p>
              <a:pPr lvl="0" algn="ctr" defTabSz="914400">
                <a:lnSpc>
                  <a:spcPct val="90000"/>
                </a:lnSpc>
                <a:spcBef>
                  <a:spcPts val="1000"/>
                </a:spcBef>
                <a:defRPr/>
              </a:pPr>
              <a:r>
                <a:rPr lang="fr-FR" sz="1400" dirty="0">
                  <a:solidFill>
                    <a:prstClr val="black"/>
                  </a:solidFill>
                  <a:latin typeface="Arial" panose="020B0604020202020204" pitchFamily="34" charset="0"/>
                  <a:cs typeface="Arial" panose="020B0604020202020204" pitchFamily="34" charset="0"/>
                </a:rPr>
                <a:t>Le vélo de course avec ou sans moteur : pour les courses express et </a:t>
              </a:r>
            </a:p>
            <a:p>
              <a:pPr lvl="0" algn="ctr" defTabSz="914400">
                <a:lnSpc>
                  <a:spcPct val="90000"/>
                </a:lnSpc>
                <a:defRPr/>
              </a:pPr>
              <a:r>
                <a:rPr lang="fr-FR" sz="1400" dirty="0">
                  <a:solidFill>
                    <a:prstClr val="black"/>
                  </a:solidFill>
                  <a:latin typeface="Arial" panose="020B0604020202020204" pitchFamily="34" charset="0"/>
                  <a:cs typeface="Arial" panose="020B0604020202020204" pitchFamily="34" charset="0"/>
                </a:rPr>
                <a:t>les petits volumes (charge maxi 5 kg)</a:t>
              </a:r>
            </a:p>
          </p:txBody>
        </p:sp>
      </p:grpSp>
      <p:sp>
        <p:nvSpPr>
          <p:cNvPr id="10" name="ZoneTexte 9"/>
          <p:cNvSpPr txBox="1"/>
          <p:nvPr/>
        </p:nvSpPr>
        <p:spPr>
          <a:xfrm>
            <a:off x="377559" y="1083261"/>
            <a:ext cx="4914163" cy="369332"/>
          </a:xfrm>
          <a:prstGeom prst="rect">
            <a:avLst/>
          </a:prstGeom>
          <a:noFill/>
        </p:spPr>
        <p:txBody>
          <a:bodyPr wrap="square" rtlCol="0">
            <a:spAutoFit/>
          </a:bodyPr>
          <a:lstStyle/>
          <a:p>
            <a:r>
              <a:rPr lang="fr-FR" sz="1800" b="1" dirty="0">
                <a:latin typeface="Arial" panose="020B0604020202020204" pitchFamily="34" charset="0"/>
                <a:cs typeface="Arial" panose="020B0604020202020204" pitchFamily="34" charset="0"/>
              </a:rPr>
              <a:t>Le matériel utilisé en cyclo-logistique</a:t>
            </a:r>
          </a:p>
        </p:txBody>
      </p:sp>
      <p:grpSp>
        <p:nvGrpSpPr>
          <p:cNvPr id="34" name="Groupe 33"/>
          <p:cNvGrpSpPr/>
          <p:nvPr/>
        </p:nvGrpSpPr>
        <p:grpSpPr>
          <a:xfrm>
            <a:off x="3291064" y="1987233"/>
            <a:ext cx="2483829" cy="1465354"/>
            <a:chOff x="3291064" y="1987233"/>
            <a:chExt cx="2483829" cy="1465354"/>
          </a:xfrm>
        </p:grpSpPr>
        <p:sp>
          <p:nvSpPr>
            <p:cNvPr id="11" name="Rectangle à coins arrondis 10"/>
            <p:cNvSpPr/>
            <p:nvPr/>
          </p:nvSpPr>
          <p:spPr>
            <a:xfrm>
              <a:off x="3291064" y="1987233"/>
              <a:ext cx="2483829" cy="1465354"/>
            </a:xfrm>
            <a:prstGeom prst="roundRect">
              <a:avLst/>
            </a:prstGeom>
            <a:solidFill>
              <a:schemeClr val="bg1"/>
            </a:solidFill>
            <a:ln>
              <a:solidFill>
                <a:srgbClr val="44A0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4" name="ZoneTexte 13"/>
            <p:cNvSpPr txBox="1"/>
            <p:nvPr/>
          </p:nvSpPr>
          <p:spPr>
            <a:xfrm>
              <a:off x="3341308" y="2028533"/>
              <a:ext cx="2383340" cy="1384995"/>
            </a:xfrm>
            <a:prstGeom prst="rect">
              <a:avLst/>
            </a:prstGeom>
            <a:noFill/>
          </p:spPr>
          <p:txBody>
            <a:bodyPr wrap="square" rtlCol="0">
              <a:spAutoFit/>
            </a:bodyPr>
            <a:lstStyle/>
            <a:p>
              <a:pPr algn="ctr"/>
              <a:r>
                <a:rPr lang="fr-FR" sz="1400" dirty="0">
                  <a:solidFill>
                    <a:prstClr val="black"/>
                  </a:solidFill>
                  <a:latin typeface="Arial" panose="020B0604020202020204" pitchFamily="34" charset="0"/>
                  <a:cs typeface="Arial" panose="020B0604020202020204" pitchFamily="34" charset="0"/>
                </a:rPr>
                <a:t>Le </a:t>
              </a:r>
              <a:r>
                <a:rPr lang="fr-FR" sz="1400" dirty="0" err="1">
                  <a:solidFill>
                    <a:prstClr val="black"/>
                  </a:solidFill>
                  <a:latin typeface="Arial" panose="020B0604020202020204" pitchFamily="34" charset="0"/>
                  <a:cs typeface="Arial" panose="020B0604020202020204" pitchFamily="34" charset="0"/>
                </a:rPr>
                <a:t>biporteur</a:t>
              </a:r>
              <a:r>
                <a:rPr lang="fr-FR" sz="1400" dirty="0">
                  <a:solidFill>
                    <a:prstClr val="black"/>
                  </a:solidFill>
                  <a:latin typeface="Arial" panose="020B0604020202020204" pitchFamily="34" charset="0"/>
                  <a:cs typeface="Arial" panose="020B0604020202020204" pitchFamily="34" charset="0"/>
                </a:rPr>
                <a:t> : vélo rallongé par l’avant autorisant </a:t>
              </a:r>
            </a:p>
            <a:p>
              <a:pPr algn="ctr"/>
              <a:r>
                <a:rPr lang="fr-FR" sz="1400" dirty="0">
                  <a:solidFill>
                    <a:prstClr val="black"/>
                  </a:solidFill>
                  <a:latin typeface="Arial" panose="020B0604020202020204" pitchFamily="34" charset="0"/>
                  <a:cs typeface="Arial" panose="020B0604020202020204" pitchFamily="34" charset="0"/>
                </a:rPr>
                <a:t>une surface de chargement additionnelle </a:t>
              </a:r>
            </a:p>
            <a:p>
              <a:pPr algn="ctr"/>
              <a:r>
                <a:rPr lang="fr-FR" sz="1400" dirty="0">
                  <a:solidFill>
                    <a:prstClr val="black"/>
                  </a:solidFill>
                  <a:latin typeface="Arial" panose="020B0604020202020204" pitchFamily="34" charset="0"/>
                  <a:cs typeface="Arial" panose="020B0604020202020204" pitchFamily="34" charset="0"/>
                </a:rPr>
                <a:t>(charge maxi 150 kg)</a:t>
              </a:r>
            </a:p>
            <a:p>
              <a:endParaRPr lang="fr-FR" sz="1400" dirty="0"/>
            </a:p>
          </p:txBody>
        </p:sp>
      </p:grpSp>
      <p:grpSp>
        <p:nvGrpSpPr>
          <p:cNvPr id="35" name="Groupe 34"/>
          <p:cNvGrpSpPr/>
          <p:nvPr/>
        </p:nvGrpSpPr>
        <p:grpSpPr>
          <a:xfrm>
            <a:off x="6153234" y="1987233"/>
            <a:ext cx="2625213" cy="1465354"/>
            <a:chOff x="6153234" y="1987233"/>
            <a:chExt cx="2625213" cy="1465354"/>
          </a:xfrm>
        </p:grpSpPr>
        <p:sp>
          <p:nvSpPr>
            <p:cNvPr id="12" name="Rectangle à coins arrondis 11"/>
            <p:cNvSpPr/>
            <p:nvPr/>
          </p:nvSpPr>
          <p:spPr>
            <a:xfrm>
              <a:off x="6153234" y="1987233"/>
              <a:ext cx="2625213" cy="1465354"/>
            </a:xfrm>
            <a:prstGeom prst="roundRect">
              <a:avLst/>
            </a:prstGeom>
            <a:solidFill>
              <a:schemeClr val="bg1"/>
            </a:solidFill>
            <a:ln>
              <a:solidFill>
                <a:srgbClr val="44A0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5" name="ZoneTexte 14"/>
            <p:cNvSpPr txBox="1"/>
            <p:nvPr/>
          </p:nvSpPr>
          <p:spPr>
            <a:xfrm>
              <a:off x="6153234" y="2028532"/>
              <a:ext cx="2625213" cy="1384995"/>
            </a:xfrm>
            <a:prstGeom prst="rect">
              <a:avLst/>
            </a:prstGeom>
            <a:noFill/>
          </p:spPr>
          <p:txBody>
            <a:bodyPr wrap="square" rtlCol="0">
              <a:spAutoFit/>
            </a:bodyPr>
            <a:lstStyle/>
            <a:p>
              <a:pPr algn="ctr"/>
              <a:r>
                <a:rPr lang="fr-FR" sz="1400" dirty="0">
                  <a:solidFill>
                    <a:prstClr val="black"/>
                  </a:solidFill>
                  <a:latin typeface="Arial" panose="020B0604020202020204" pitchFamily="34" charset="0"/>
                  <a:cs typeface="Arial" panose="020B0604020202020204" pitchFamily="34" charset="0"/>
                </a:rPr>
                <a:t>Le triporteur : il possède une plateforme encadrée par </a:t>
              </a:r>
            </a:p>
            <a:p>
              <a:pPr algn="ctr"/>
              <a:r>
                <a:rPr lang="fr-FR" sz="1400" dirty="0">
                  <a:solidFill>
                    <a:prstClr val="black"/>
                  </a:solidFill>
                  <a:latin typeface="Arial" panose="020B0604020202020204" pitchFamily="34" charset="0"/>
                  <a:cs typeface="Arial" panose="020B0604020202020204" pitchFamily="34" charset="0"/>
                </a:rPr>
                <a:t>2 roues à l’avant, l’arrière ressemble à un vélo classique (charge maxi 300 kg)</a:t>
              </a:r>
            </a:p>
            <a:p>
              <a:endParaRPr lang="fr-FR" sz="1400" dirty="0"/>
            </a:p>
          </p:txBody>
        </p:sp>
      </p:grpSp>
      <p:grpSp>
        <p:nvGrpSpPr>
          <p:cNvPr id="36" name="Groupe 35"/>
          <p:cNvGrpSpPr/>
          <p:nvPr/>
        </p:nvGrpSpPr>
        <p:grpSpPr>
          <a:xfrm>
            <a:off x="9015404" y="1987232"/>
            <a:ext cx="2948000" cy="1641738"/>
            <a:chOff x="9015404" y="1987232"/>
            <a:chExt cx="2948000" cy="1641738"/>
          </a:xfrm>
        </p:grpSpPr>
        <p:sp>
          <p:nvSpPr>
            <p:cNvPr id="13" name="Rectangle à coins arrondis 12"/>
            <p:cNvSpPr/>
            <p:nvPr/>
          </p:nvSpPr>
          <p:spPr>
            <a:xfrm>
              <a:off x="9015404" y="1987232"/>
              <a:ext cx="2948000" cy="1465921"/>
            </a:xfrm>
            <a:prstGeom prst="roundRect">
              <a:avLst/>
            </a:prstGeom>
            <a:solidFill>
              <a:schemeClr val="bg1"/>
            </a:solidFill>
            <a:ln>
              <a:solidFill>
                <a:srgbClr val="44A0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6" name="ZoneTexte 15"/>
            <p:cNvSpPr txBox="1"/>
            <p:nvPr/>
          </p:nvSpPr>
          <p:spPr>
            <a:xfrm>
              <a:off x="9104919" y="2028532"/>
              <a:ext cx="2768970" cy="1600438"/>
            </a:xfrm>
            <a:prstGeom prst="rect">
              <a:avLst/>
            </a:prstGeom>
            <a:noFill/>
          </p:spPr>
          <p:txBody>
            <a:bodyPr wrap="square" rtlCol="0">
              <a:spAutoFit/>
            </a:bodyPr>
            <a:lstStyle/>
            <a:p>
              <a:pPr algn="ctr"/>
              <a:r>
                <a:rPr lang="fr-FR" sz="1400" dirty="0">
                  <a:solidFill>
                    <a:prstClr val="black"/>
                  </a:solidFill>
                  <a:latin typeface="Arial" panose="020B0604020202020204" pitchFamily="34" charset="0"/>
                  <a:cs typeface="Arial" panose="020B0604020202020204" pitchFamily="34" charset="0"/>
                </a:rPr>
                <a:t>L’attelage vélo + remorque : la remorque permet d’augmenter le volume d’emport et de transporter des marchandises plus volumineuses </a:t>
              </a:r>
            </a:p>
            <a:p>
              <a:pPr algn="ctr"/>
              <a:r>
                <a:rPr lang="fr-FR" sz="1400" dirty="0">
                  <a:solidFill>
                    <a:prstClr val="black"/>
                  </a:solidFill>
                  <a:latin typeface="Arial" panose="020B0604020202020204" pitchFamily="34" charset="0"/>
                  <a:cs typeface="Arial" panose="020B0604020202020204" pitchFamily="34" charset="0"/>
                </a:rPr>
                <a:t>(ex. matelas ou meuble)</a:t>
              </a:r>
            </a:p>
            <a:p>
              <a:endParaRPr lang="fr-FR" sz="1400" dirty="0"/>
            </a:p>
          </p:txBody>
        </p:sp>
      </p:grpSp>
      <p:grpSp>
        <p:nvGrpSpPr>
          <p:cNvPr id="27" name="Groupe 26"/>
          <p:cNvGrpSpPr/>
          <p:nvPr/>
        </p:nvGrpSpPr>
        <p:grpSpPr>
          <a:xfrm>
            <a:off x="3305713" y="3785189"/>
            <a:ext cx="2483828" cy="1465356"/>
            <a:chOff x="3291064" y="3974748"/>
            <a:chExt cx="2483828" cy="961595"/>
          </a:xfrm>
        </p:grpSpPr>
        <p:sp>
          <p:nvSpPr>
            <p:cNvPr id="17" name="Cadre 16"/>
            <p:cNvSpPr/>
            <p:nvPr/>
          </p:nvSpPr>
          <p:spPr>
            <a:xfrm>
              <a:off x="3291064" y="3974748"/>
              <a:ext cx="2483828" cy="961595"/>
            </a:xfrm>
            <a:prstGeom prst="frame">
              <a:avLst>
                <a:gd name="adj1" fmla="val 6365"/>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2" name="Image 21">
              <a:extLst>
                <a:ext uri="{FF2B5EF4-FFF2-40B4-BE49-F238E27FC236}">
                  <a16:creationId xmlns:a16="http://schemas.microsoft.com/office/drawing/2014/main" id="{412D49A9-3EAE-4A17-3056-B5437DE94746}"/>
                </a:ext>
              </a:extLst>
            </p:cNvPr>
            <p:cNvPicPr>
              <a:picLocks noChangeAspect="1"/>
            </p:cNvPicPr>
            <p:nvPr/>
          </p:nvPicPr>
          <p:blipFill>
            <a:blip r:embed="rId6"/>
            <a:stretch>
              <a:fillRect/>
            </a:stretch>
          </p:blipFill>
          <p:spPr>
            <a:xfrm>
              <a:off x="3357515" y="4028542"/>
              <a:ext cx="2367133" cy="861043"/>
            </a:xfrm>
            <a:prstGeom prst="rect">
              <a:avLst/>
            </a:prstGeom>
          </p:spPr>
        </p:pic>
      </p:grpSp>
      <p:grpSp>
        <p:nvGrpSpPr>
          <p:cNvPr id="28" name="Groupe 27"/>
          <p:cNvGrpSpPr/>
          <p:nvPr/>
        </p:nvGrpSpPr>
        <p:grpSpPr>
          <a:xfrm>
            <a:off x="6156865" y="3785190"/>
            <a:ext cx="2625213" cy="1465355"/>
            <a:chOff x="6153233" y="3974747"/>
            <a:chExt cx="2625213" cy="961595"/>
          </a:xfrm>
        </p:grpSpPr>
        <p:sp>
          <p:nvSpPr>
            <p:cNvPr id="20" name="Cadre 19"/>
            <p:cNvSpPr/>
            <p:nvPr/>
          </p:nvSpPr>
          <p:spPr>
            <a:xfrm>
              <a:off x="6153233" y="3974747"/>
              <a:ext cx="2625213" cy="961595"/>
            </a:xfrm>
            <a:prstGeom prst="frame">
              <a:avLst>
                <a:gd name="adj1" fmla="val 6365"/>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3" name="Image 22">
              <a:extLst>
                <a:ext uri="{FF2B5EF4-FFF2-40B4-BE49-F238E27FC236}">
                  <a16:creationId xmlns:a16="http://schemas.microsoft.com/office/drawing/2014/main" id="{714D2FC2-B726-5F89-26D9-68E687367D6B}"/>
                </a:ext>
              </a:extLst>
            </p:cNvPr>
            <p:cNvPicPr>
              <a:picLocks noChangeAspect="1"/>
            </p:cNvPicPr>
            <p:nvPr/>
          </p:nvPicPr>
          <p:blipFill>
            <a:blip r:embed="rId7"/>
            <a:stretch>
              <a:fillRect/>
            </a:stretch>
          </p:blipFill>
          <p:spPr>
            <a:xfrm>
              <a:off x="6219685" y="4028540"/>
              <a:ext cx="2517259" cy="854009"/>
            </a:xfrm>
            <a:prstGeom prst="rect">
              <a:avLst/>
            </a:prstGeom>
          </p:spPr>
        </p:pic>
      </p:grpSp>
      <p:grpSp>
        <p:nvGrpSpPr>
          <p:cNvPr id="29" name="Groupe 28"/>
          <p:cNvGrpSpPr/>
          <p:nvPr/>
        </p:nvGrpSpPr>
        <p:grpSpPr>
          <a:xfrm>
            <a:off x="9019036" y="3785190"/>
            <a:ext cx="2948000" cy="1465921"/>
            <a:chOff x="9015404" y="3975313"/>
            <a:chExt cx="2948000" cy="961595"/>
          </a:xfrm>
        </p:grpSpPr>
        <p:sp>
          <p:nvSpPr>
            <p:cNvPr id="19" name="Cadre 18"/>
            <p:cNvSpPr/>
            <p:nvPr/>
          </p:nvSpPr>
          <p:spPr>
            <a:xfrm>
              <a:off x="9015404" y="3975313"/>
              <a:ext cx="2948000" cy="961595"/>
            </a:xfrm>
            <a:prstGeom prst="frame">
              <a:avLst>
                <a:gd name="adj1" fmla="val 6365"/>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4" name="Image 23">
              <a:extLst>
                <a:ext uri="{FF2B5EF4-FFF2-40B4-BE49-F238E27FC236}">
                  <a16:creationId xmlns:a16="http://schemas.microsoft.com/office/drawing/2014/main" id="{64D5B764-A80A-51F9-79E2-1589B4F8F52E}"/>
                </a:ext>
              </a:extLst>
            </p:cNvPr>
            <p:cNvPicPr>
              <a:picLocks noChangeAspect="1"/>
            </p:cNvPicPr>
            <p:nvPr/>
          </p:nvPicPr>
          <p:blipFill>
            <a:blip r:embed="rId8"/>
            <a:stretch>
              <a:fillRect/>
            </a:stretch>
          </p:blipFill>
          <p:spPr>
            <a:xfrm>
              <a:off x="9060162" y="4035785"/>
              <a:ext cx="2856535" cy="854009"/>
            </a:xfrm>
            <a:prstGeom prst="rect">
              <a:avLst/>
            </a:prstGeom>
          </p:spPr>
        </p:pic>
      </p:grpSp>
      <p:grpSp>
        <p:nvGrpSpPr>
          <p:cNvPr id="41" name="Groupe 40"/>
          <p:cNvGrpSpPr/>
          <p:nvPr/>
        </p:nvGrpSpPr>
        <p:grpSpPr>
          <a:xfrm>
            <a:off x="318111" y="3755895"/>
            <a:ext cx="2594934" cy="1776105"/>
            <a:chOff x="470189" y="3981992"/>
            <a:chExt cx="2594934" cy="1265099"/>
          </a:xfrm>
        </p:grpSpPr>
        <p:grpSp>
          <p:nvGrpSpPr>
            <p:cNvPr id="26" name="Groupe 25"/>
            <p:cNvGrpSpPr/>
            <p:nvPr/>
          </p:nvGrpSpPr>
          <p:grpSpPr>
            <a:xfrm>
              <a:off x="581295" y="3981992"/>
              <a:ext cx="2483828" cy="1044158"/>
              <a:chOff x="581295" y="3981992"/>
              <a:chExt cx="2483828" cy="1044158"/>
            </a:xfrm>
          </p:grpSpPr>
          <p:sp>
            <p:nvSpPr>
              <p:cNvPr id="18" name="Cadre 17"/>
              <p:cNvSpPr/>
              <p:nvPr/>
            </p:nvSpPr>
            <p:spPr>
              <a:xfrm>
                <a:off x="581295" y="3981992"/>
                <a:ext cx="2483828" cy="1044158"/>
              </a:xfrm>
              <a:prstGeom prst="frame">
                <a:avLst>
                  <a:gd name="adj1" fmla="val 6365"/>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036D7F33-1092-747C-4616-932915D961C5}"/>
                  </a:ext>
                </a:extLst>
              </p:cNvPr>
              <p:cNvPicPr>
                <a:picLocks noChangeAspect="1"/>
              </p:cNvPicPr>
              <p:nvPr/>
            </p:nvPicPr>
            <p:blipFill>
              <a:blip r:embed="rId9"/>
              <a:stretch>
                <a:fillRect/>
              </a:stretch>
            </p:blipFill>
            <p:spPr>
              <a:xfrm>
                <a:off x="635372" y="4040384"/>
                <a:ext cx="2343802" cy="934611"/>
              </a:xfrm>
              <a:prstGeom prst="rect">
                <a:avLst/>
              </a:prstGeom>
            </p:spPr>
          </p:pic>
        </p:grpSp>
        <p:sp>
          <p:nvSpPr>
            <p:cNvPr id="25" name="Rectangle 24"/>
            <p:cNvSpPr/>
            <p:nvPr/>
          </p:nvSpPr>
          <p:spPr>
            <a:xfrm>
              <a:off x="470189" y="5016259"/>
              <a:ext cx="1749197" cy="230832"/>
            </a:xfrm>
            <a:prstGeom prst="rect">
              <a:avLst/>
            </a:prstGeom>
          </p:spPr>
          <p:txBody>
            <a:bodyPr wrap="none">
              <a:spAutoFit/>
            </a:bodyPr>
            <a:lstStyle/>
            <a:p>
              <a:pPr lvl="0" defTabSz="914400">
                <a:lnSpc>
                  <a:spcPct val="90000"/>
                </a:lnSpc>
                <a:spcBef>
                  <a:spcPts val="1000"/>
                </a:spcBef>
                <a:defRPr/>
              </a:pPr>
              <a:r>
                <a:rPr lang="fr-FR" sz="1000">
                  <a:solidFill>
                    <a:prstClr val="black"/>
                  </a:solidFill>
                  <a:latin typeface="Arial" panose="020B0604020202020204" pitchFamily="34" charset="0"/>
                  <a:cs typeface="Arial" panose="020B0604020202020204" pitchFamily="34" charset="0"/>
                </a:rPr>
                <a:t>Sources : Les Boites à Vélo</a:t>
              </a:r>
            </a:p>
          </p:txBody>
        </p:sp>
      </p:grpSp>
      <p:sp>
        <p:nvSpPr>
          <p:cNvPr id="30" name="Rectangle à coins arrondis 29">
            <a:hlinkClick r:id="rId10" action="ppaction://hlinksldjump"/>
          </p:cNvPr>
          <p:cNvSpPr/>
          <p:nvPr/>
        </p:nvSpPr>
        <p:spPr>
          <a:xfrm>
            <a:off x="4161873" y="303598"/>
            <a:ext cx="3336207" cy="560085"/>
          </a:xfrm>
          <a:prstGeom prst="roundRect">
            <a:avLst/>
          </a:prstGeom>
          <a:solidFill>
            <a:srgbClr val="AED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4377904" y="394387"/>
            <a:ext cx="3033549" cy="400110"/>
          </a:xfrm>
          <a:prstGeom prst="rect">
            <a:avLst/>
          </a:prstGeom>
          <a:noFill/>
        </p:spPr>
        <p:txBody>
          <a:bodyPr wrap="square" rtlCol="0">
            <a:spAutoFit/>
          </a:bodyPr>
          <a:lstStyle/>
          <a:p>
            <a:r>
              <a:rPr lang="fr-FR" sz="2000" b="1">
                <a:solidFill>
                  <a:schemeClr val="bg1"/>
                </a:solidFill>
                <a:latin typeface="Arial" panose="020B0604020202020204" pitchFamily="34" charset="0"/>
                <a:cs typeface="Arial" panose="020B0604020202020204" pitchFamily="34" charset="0"/>
              </a:rPr>
              <a:t>5 - La cyclo-logistique </a:t>
            </a:r>
          </a:p>
        </p:txBody>
      </p:sp>
      <p:sp>
        <p:nvSpPr>
          <p:cNvPr id="37" name="ZoneTexte 36"/>
          <p:cNvSpPr txBox="1"/>
          <p:nvPr/>
        </p:nvSpPr>
        <p:spPr>
          <a:xfrm>
            <a:off x="1189077" y="6059313"/>
            <a:ext cx="1237677" cy="338554"/>
          </a:xfrm>
          <a:prstGeom prst="rect">
            <a:avLst/>
          </a:prstGeom>
          <a:noFill/>
        </p:spPr>
        <p:txBody>
          <a:bodyPr wrap="square" rtlCol="0">
            <a:spAutoFit/>
          </a:bodyPr>
          <a:lstStyle/>
          <a:p>
            <a:r>
              <a:rPr lang="fr-FR" sz="1600" b="1">
                <a:solidFill>
                  <a:schemeClr val="bg1"/>
                </a:solidFill>
                <a:latin typeface="Arial" panose="020B0604020202020204" pitchFamily="34" charset="0"/>
                <a:cs typeface="Arial" panose="020B0604020202020204" pitchFamily="34" charset="0"/>
              </a:rPr>
              <a:t>Précédent</a:t>
            </a:r>
          </a:p>
        </p:txBody>
      </p:sp>
      <p:sp>
        <p:nvSpPr>
          <p:cNvPr id="38" name="ZoneTexte 37"/>
          <p:cNvSpPr txBox="1"/>
          <p:nvPr/>
        </p:nvSpPr>
        <p:spPr>
          <a:xfrm>
            <a:off x="9216895" y="6042074"/>
            <a:ext cx="1203862" cy="338554"/>
          </a:xfrm>
          <a:prstGeom prst="rect">
            <a:avLst/>
          </a:prstGeom>
          <a:noFill/>
        </p:spPr>
        <p:txBody>
          <a:bodyPr wrap="square" rtlCol="0">
            <a:spAutoFit/>
          </a:bodyPr>
          <a:lstStyle/>
          <a:p>
            <a:r>
              <a:rPr lang="fr-FR" sz="1600" b="1">
                <a:solidFill>
                  <a:schemeClr val="bg1"/>
                </a:solidFill>
                <a:latin typeface="Arial" panose="020B0604020202020204" pitchFamily="34" charset="0"/>
                <a:cs typeface="Arial" panose="020B0604020202020204" pitchFamily="34" charset="0"/>
              </a:rPr>
              <a:t>Suivant</a:t>
            </a:r>
          </a:p>
        </p:txBody>
      </p:sp>
      <p:sp>
        <p:nvSpPr>
          <p:cNvPr id="9" name="Signe Plus 8">
            <a:extLst>
              <a:ext uri="{FF2B5EF4-FFF2-40B4-BE49-F238E27FC236}">
                <a16:creationId xmlns:a16="http://schemas.microsoft.com/office/drawing/2014/main" id="{476EA71D-B654-42E5-25B1-5E27284DAE13}"/>
              </a:ext>
            </a:extLst>
          </p:cNvPr>
          <p:cNvSpPr/>
          <p:nvPr/>
        </p:nvSpPr>
        <p:spPr>
          <a:xfrm>
            <a:off x="11903621" y="104686"/>
            <a:ext cx="205770" cy="183734"/>
          </a:xfrm>
          <a:prstGeom prst="mathPlus">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20470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1000" fill="hold"/>
                                        <p:tgtEl>
                                          <p:spTgt spid="40"/>
                                        </p:tgtEl>
                                        <p:attrNameLst>
                                          <p:attrName>ppt_x</p:attrName>
                                        </p:attrNameLst>
                                      </p:cBhvr>
                                      <p:tavLst>
                                        <p:tav tm="0">
                                          <p:val>
                                            <p:strVal val="#ppt_x"/>
                                          </p:val>
                                        </p:tav>
                                        <p:tav tm="100000">
                                          <p:val>
                                            <p:strVal val="#ppt_x"/>
                                          </p:val>
                                        </p:tav>
                                      </p:tavLst>
                                    </p:anim>
                                    <p:anim calcmode="lin" valueType="num">
                                      <p:cBhvr additive="base">
                                        <p:cTn id="14" dur="1000" fill="hold"/>
                                        <p:tgtEl>
                                          <p:spTgt spid="40"/>
                                        </p:tgtEl>
                                        <p:attrNameLst>
                                          <p:attrName>ppt_y</p:attrName>
                                        </p:attrNameLst>
                                      </p:cBhvr>
                                      <p:tavLst>
                                        <p:tav tm="0">
                                          <p:val>
                                            <p:strVal val="1+#ppt_h/2"/>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41"/>
                                        </p:tgtEl>
                                        <p:attrNameLst>
                                          <p:attrName>style.visibility</p:attrName>
                                        </p:attrNameLst>
                                      </p:cBhvr>
                                      <p:to>
                                        <p:strVal val="visible"/>
                                      </p:to>
                                    </p:set>
                                    <p:anim calcmode="lin" valueType="num">
                                      <p:cBhvr>
                                        <p:cTn id="17" dur="1000" fill="hold"/>
                                        <p:tgtEl>
                                          <p:spTgt spid="41"/>
                                        </p:tgtEl>
                                        <p:attrNameLst>
                                          <p:attrName>ppt_w</p:attrName>
                                        </p:attrNameLst>
                                      </p:cBhvr>
                                      <p:tavLst>
                                        <p:tav tm="0">
                                          <p:val>
                                            <p:fltVal val="0"/>
                                          </p:val>
                                        </p:tav>
                                        <p:tav tm="100000">
                                          <p:val>
                                            <p:strVal val="#ppt_w"/>
                                          </p:val>
                                        </p:tav>
                                      </p:tavLst>
                                    </p:anim>
                                    <p:anim calcmode="lin" valueType="num">
                                      <p:cBhvr>
                                        <p:cTn id="18" dur="1000" fill="hold"/>
                                        <p:tgtEl>
                                          <p:spTgt spid="41"/>
                                        </p:tgtEl>
                                        <p:attrNameLst>
                                          <p:attrName>ppt_h</p:attrName>
                                        </p:attrNameLst>
                                      </p:cBhvr>
                                      <p:tavLst>
                                        <p:tav tm="0">
                                          <p:val>
                                            <p:fltVal val="0"/>
                                          </p:val>
                                        </p:tav>
                                        <p:tav tm="100000">
                                          <p:val>
                                            <p:strVal val="#ppt_h"/>
                                          </p:val>
                                        </p:tav>
                                      </p:tavLst>
                                    </p:anim>
                                    <p:animEffect transition="in" filter="fade">
                                      <p:cBhvr>
                                        <p:cTn id="19" dur="1000"/>
                                        <p:tgtEl>
                                          <p:spTgt spid="41"/>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4"/>
                                        </p:tgtEl>
                                        <p:attrNameLst>
                                          <p:attrName>style.visibility</p:attrName>
                                        </p:attrNameLst>
                                      </p:cBhvr>
                                      <p:to>
                                        <p:strVal val="visible"/>
                                      </p:to>
                                    </p:set>
                                    <p:anim calcmode="lin" valueType="num">
                                      <p:cBhvr additive="base">
                                        <p:cTn id="24" dur="1000" fill="hold"/>
                                        <p:tgtEl>
                                          <p:spTgt spid="34"/>
                                        </p:tgtEl>
                                        <p:attrNameLst>
                                          <p:attrName>ppt_x</p:attrName>
                                        </p:attrNameLst>
                                      </p:cBhvr>
                                      <p:tavLst>
                                        <p:tav tm="0">
                                          <p:val>
                                            <p:strVal val="#ppt_x"/>
                                          </p:val>
                                        </p:tav>
                                        <p:tav tm="100000">
                                          <p:val>
                                            <p:strVal val="#ppt_x"/>
                                          </p:val>
                                        </p:tav>
                                      </p:tavLst>
                                    </p:anim>
                                    <p:anim calcmode="lin" valueType="num">
                                      <p:cBhvr additive="base">
                                        <p:cTn id="25" dur="1000" fill="hold"/>
                                        <p:tgtEl>
                                          <p:spTgt spid="34"/>
                                        </p:tgtEl>
                                        <p:attrNameLst>
                                          <p:attrName>ppt_y</p:attrName>
                                        </p:attrNameLst>
                                      </p:cBhvr>
                                      <p:tavLst>
                                        <p:tav tm="0">
                                          <p:val>
                                            <p:strVal val="1+#ppt_h/2"/>
                                          </p:val>
                                        </p:tav>
                                        <p:tav tm="100000">
                                          <p:val>
                                            <p:strVal val="#ppt_y"/>
                                          </p:val>
                                        </p:tav>
                                      </p:tavLst>
                                    </p:anim>
                                  </p:childTnLst>
                                </p:cTn>
                              </p:par>
                              <p:par>
                                <p:cTn id="26" presetID="53" presetClass="entr" presetSubtype="16"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p:cTn id="28" dur="1000" fill="hold"/>
                                        <p:tgtEl>
                                          <p:spTgt spid="27"/>
                                        </p:tgtEl>
                                        <p:attrNameLst>
                                          <p:attrName>ppt_w</p:attrName>
                                        </p:attrNameLst>
                                      </p:cBhvr>
                                      <p:tavLst>
                                        <p:tav tm="0">
                                          <p:val>
                                            <p:fltVal val="0"/>
                                          </p:val>
                                        </p:tav>
                                        <p:tav tm="100000">
                                          <p:val>
                                            <p:strVal val="#ppt_w"/>
                                          </p:val>
                                        </p:tav>
                                      </p:tavLst>
                                    </p:anim>
                                    <p:anim calcmode="lin" valueType="num">
                                      <p:cBhvr>
                                        <p:cTn id="29" dur="1000" fill="hold"/>
                                        <p:tgtEl>
                                          <p:spTgt spid="27"/>
                                        </p:tgtEl>
                                        <p:attrNameLst>
                                          <p:attrName>ppt_h</p:attrName>
                                        </p:attrNameLst>
                                      </p:cBhvr>
                                      <p:tavLst>
                                        <p:tav tm="0">
                                          <p:val>
                                            <p:fltVal val="0"/>
                                          </p:val>
                                        </p:tav>
                                        <p:tav tm="100000">
                                          <p:val>
                                            <p:strVal val="#ppt_h"/>
                                          </p:val>
                                        </p:tav>
                                      </p:tavLst>
                                    </p:anim>
                                    <p:animEffect transition="in" filter="fade">
                                      <p:cBhvr>
                                        <p:cTn id="30" dur="10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5"/>
                                        </p:tgtEl>
                                        <p:attrNameLst>
                                          <p:attrName>style.visibility</p:attrName>
                                        </p:attrNameLst>
                                      </p:cBhvr>
                                      <p:to>
                                        <p:strVal val="visible"/>
                                      </p:to>
                                    </p:set>
                                    <p:anim calcmode="lin" valueType="num">
                                      <p:cBhvr additive="base">
                                        <p:cTn id="35" dur="1000" fill="hold"/>
                                        <p:tgtEl>
                                          <p:spTgt spid="35"/>
                                        </p:tgtEl>
                                        <p:attrNameLst>
                                          <p:attrName>ppt_x</p:attrName>
                                        </p:attrNameLst>
                                      </p:cBhvr>
                                      <p:tavLst>
                                        <p:tav tm="0">
                                          <p:val>
                                            <p:strVal val="#ppt_x"/>
                                          </p:val>
                                        </p:tav>
                                        <p:tav tm="100000">
                                          <p:val>
                                            <p:strVal val="#ppt_x"/>
                                          </p:val>
                                        </p:tav>
                                      </p:tavLst>
                                    </p:anim>
                                    <p:anim calcmode="lin" valueType="num">
                                      <p:cBhvr additive="base">
                                        <p:cTn id="36" dur="1000" fill="hold"/>
                                        <p:tgtEl>
                                          <p:spTgt spid="35"/>
                                        </p:tgtEl>
                                        <p:attrNameLst>
                                          <p:attrName>ppt_y</p:attrName>
                                        </p:attrNameLst>
                                      </p:cBhvr>
                                      <p:tavLst>
                                        <p:tav tm="0">
                                          <p:val>
                                            <p:strVal val="1+#ppt_h/2"/>
                                          </p:val>
                                        </p:tav>
                                        <p:tav tm="100000">
                                          <p:val>
                                            <p:strVal val="#ppt_y"/>
                                          </p:val>
                                        </p:tav>
                                      </p:tavLst>
                                    </p:anim>
                                  </p:childTnLst>
                                </p:cTn>
                              </p:par>
                              <p:par>
                                <p:cTn id="37" presetID="53" presetClass="entr" presetSubtype="16"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p:cTn id="39" dur="1000" fill="hold"/>
                                        <p:tgtEl>
                                          <p:spTgt spid="28"/>
                                        </p:tgtEl>
                                        <p:attrNameLst>
                                          <p:attrName>ppt_w</p:attrName>
                                        </p:attrNameLst>
                                      </p:cBhvr>
                                      <p:tavLst>
                                        <p:tav tm="0">
                                          <p:val>
                                            <p:fltVal val="0"/>
                                          </p:val>
                                        </p:tav>
                                        <p:tav tm="100000">
                                          <p:val>
                                            <p:strVal val="#ppt_w"/>
                                          </p:val>
                                        </p:tav>
                                      </p:tavLst>
                                    </p:anim>
                                    <p:anim calcmode="lin" valueType="num">
                                      <p:cBhvr>
                                        <p:cTn id="40" dur="1000" fill="hold"/>
                                        <p:tgtEl>
                                          <p:spTgt spid="28"/>
                                        </p:tgtEl>
                                        <p:attrNameLst>
                                          <p:attrName>ppt_h</p:attrName>
                                        </p:attrNameLst>
                                      </p:cBhvr>
                                      <p:tavLst>
                                        <p:tav tm="0">
                                          <p:val>
                                            <p:fltVal val="0"/>
                                          </p:val>
                                        </p:tav>
                                        <p:tav tm="100000">
                                          <p:val>
                                            <p:strVal val="#ppt_h"/>
                                          </p:val>
                                        </p:tav>
                                      </p:tavLst>
                                    </p:anim>
                                    <p:animEffect transition="in" filter="fade">
                                      <p:cBhvr>
                                        <p:cTn id="41" dur="1000"/>
                                        <p:tgtEl>
                                          <p:spTgt spid="28"/>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36"/>
                                        </p:tgtEl>
                                        <p:attrNameLst>
                                          <p:attrName>style.visibility</p:attrName>
                                        </p:attrNameLst>
                                      </p:cBhvr>
                                      <p:to>
                                        <p:strVal val="visible"/>
                                      </p:to>
                                    </p:set>
                                    <p:anim calcmode="lin" valueType="num">
                                      <p:cBhvr additive="base">
                                        <p:cTn id="46" dur="1000" fill="hold"/>
                                        <p:tgtEl>
                                          <p:spTgt spid="36"/>
                                        </p:tgtEl>
                                        <p:attrNameLst>
                                          <p:attrName>ppt_x</p:attrName>
                                        </p:attrNameLst>
                                      </p:cBhvr>
                                      <p:tavLst>
                                        <p:tav tm="0">
                                          <p:val>
                                            <p:strVal val="#ppt_x"/>
                                          </p:val>
                                        </p:tav>
                                        <p:tav tm="100000">
                                          <p:val>
                                            <p:strVal val="#ppt_x"/>
                                          </p:val>
                                        </p:tav>
                                      </p:tavLst>
                                    </p:anim>
                                    <p:anim calcmode="lin" valueType="num">
                                      <p:cBhvr additive="base">
                                        <p:cTn id="47" dur="1000" fill="hold"/>
                                        <p:tgtEl>
                                          <p:spTgt spid="36"/>
                                        </p:tgtEl>
                                        <p:attrNameLst>
                                          <p:attrName>ppt_y</p:attrName>
                                        </p:attrNameLst>
                                      </p:cBhvr>
                                      <p:tavLst>
                                        <p:tav tm="0">
                                          <p:val>
                                            <p:strVal val="1+#ppt_h/2"/>
                                          </p:val>
                                        </p:tav>
                                        <p:tav tm="100000">
                                          <p:val>
                                            <p:strVal val="#ppt_y"/>
                                          </p:val>
                                        </p:tav>
                                      </p:tavLst>
                                    </p:anim>
                                  </p:childTnLst>
                                </p:cTn>
                              </p:par>
                              <p:par>
                                <p:cTn id="48" presetID="53" presetClass="entr" presetSubtype="16" fill="hold" nodeType="withEffect">
                                  <p:stCondLst>
                                    <p:cond delay="0"/>
                                  </p:stCondLst>
                                  <p:childTnLst>
                                    <p:set>
                                      <p:cBhvr>
                                        <p:cTn id="49" dur="1" fill="hold">
                                          <p:stCondLst>
                                            <p:cond delay="0"/>
                                          </p:stCondLst>
                                        </p:cTn>
                                        <p:tgtEl>
                                          <p:spTgt spid="29"/>
                                        </p:tgtEl>
                                        <p:attrNameLst>
                                          <p:attrName>style.visibility</p:attrName>
                                        </p:attrNameLst>
                                      </p:cBhvr>
                                      <p:to>
                                        <p:strVal val="visible"/>
                                      </p:to>
                                    </p:set>
                                    <p:anim calcmode="lin" valueType="num">
                                      <p:cBhvr>
                                        <p:cTn id="50" dur="1000" fill="hold"/>
                                        <p:tgtEl>
                                          <p:spTgt spid="29"/>
                                        </p:tgtEl>
                                        <p:attrNameLst>
                                          <p:attrName>ppt_w</p:attrName>
                                        </p:attrNameLst>
                                      </p:cBhvr>
                                      <p:tavLst>
                                        <p:tav tm="0">
                                          <p:val>
                                            <p:fltVal val="0"/>
                                          </p:val>
                                        </p:tav>
                                        <p:tav tm="100000">
                                          <p:val>
                                            <p:strVal val="#ppt_w"/>
                                          </p:val>
                                        </p:tav>
                                      </p:tavLst>
                                    </p:anim>
                                    <p:anim calcmode="lin" valueType="num">
                                      <p:cBhvr>
                                        <p:cTn id="51" dur="1000" fill="hold"/>
                                        <p:tgtEl>
                                          <p:spTgt spid="29"/>
                                        </p:tgtEl>
                                        <p:attrNameLst>
                                          <p:attrName>ppt_h</p:attrName>
                                        </p:attrNameLst>
                                      </p:cBhvr>
                                      <p:tavLst>
                                        <p:tav tm="0">
                                          <p:val>
                                            <p:fltVal val="0"/>
                                          </p:val>
                                        </p:tav>
                                        <p:tav tm="100000">
                                          <p:val>
                                            <p:strVal val="#ppt_h"/>
                                          </p:val>
                                        </p:tav>
                                      </p:tavLst>
                                    </p:anim>
                                    <p:animEffect transition="in" filter="fade">
                                      <p:cBhvr>
                                        <p:cTn id="52"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a:hlinkClick r:id="rId2" action="ppaction://hlinksldjump"/>
          </p:cNvPr>
          <p:cNvSpPr/>
          <p:nvPr/>
        </p:nvSpPr>
        <p:spPr>
          <a:xfrm>
            <a:off x="1050145" y="5411532"/>
            <a:ext cx="1620000" cy="540000"/>
          </a:xfrm>
          <a:prstGeom prst="round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à coins arrondis 2">
            <a:hlinkClick r:id="rId3" action="ppaction://hlinksldjump"/>
          </p:cNvPr>
          <p:cNvSpPr/>
          <p:nvPr/>
        </p:nvSpPr>
        <p:spPr>
          <a:xfrm>
            <a:off x="8502869" y="5411532"/>
            <a:ext cx="1620000" cy="540000"/>
          </a:xfrm>
          <a:prstGeom prst="round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5EC7DC65-52A1-7153-E07A-0CFA6CCC06A3}"/>
              </a:ext>
            </a:extLst>
          </p:cNvPr>
          <p:cNvPicPr>
            <a:picLocks noChangeAspect="1"/>
          </p:cNvPicPr>
          <p:nvPr/>
        </p:nvPicPr>
        <p:blipFill>
          <a:blip r:embed="rId4"/>
          <a:stretch>
            <a:fillRect/>
          </a:stretch>
        </p:blipFill>
        <p:spPr>
          <a:xfrm rot="10800000">
            <a:off x="10807318" y="5066158"/>
            <a:ext cx="1899540" cy="1899540"/>
          </a:xfrm>
          <a:prstGeom prst="rect">
            <a:avLst/>
          </a:prstGeom>
        </p:spPr>
      </p:pic>
      <p:sp>
        <p:nvSpPr>
          <p:cNvPr id="4" name="Espace réservé du numéro de diapositive 3"/>
          <p:cNvSpPr>
            <a:spLocks noGrp="1"/>
          </p:cNvSpPr>
          <p:nvPr>
            <p:ph type="sldNum" sz="quarter" idx="4"/>
          </p:nvPr>
        </p:nvSpPr>
        <p:spPr>
          <a:xfrm>
            <a:off x="8610600" y="6416735"/>
            <a:ext cx="2743200" cy="365125"/>
          </a:xfrm>
        </p:spPr>
        <p:txBody>
          <a:bodyPr/>
          <a:lstStyle/>
          <a:p>
            <a:fld id="{4C4E8528-8995-41C5-85C7-06E3E0B70F35}" type="slidenum">
              <a:rPr lang="fr-FR" smtClean="0"/>
              <a:t>37</a:t>
            </a:fld>
            <a:endParaRPr lang="fr-FR"/>
          </a:p>
        </p:txBody>
      </p:sp>
      <p:sp>
        <p:nvSpPr>
          <p:cNvPr id="8" name="ZoneTexte 7"/>
          <p:cNvSpPr txBox="1"/>
          <p:nvPr/>
        </p:nvSpPr>
        <p:spPr>
          <a:xfrm>
            <a:off x="737418" y="1096125"/>
            <a:ext cx="3299498" cy="369332"/>
          </a:xfrm>
          <a:prstGeom prst="rect">
            <a:avLst/>
          </a:prstGeom>
          <a:noFill/>
        </p:spPr>
        <p:txBody>
          <a:bodyPr wrap="square" rtlCol="0">
            <a:spAutoFit/>
          </a:bodyPr>
          <a:lstStyle/>
          <a:p>
            <a:r>
              <a:rPr lang="fr-FR" sz="1800" b="1" dirty="0">
                <a:latin typeface="Arial" panose="020B0604020202020204" pitchFamily="34" charset="0"/>
                <a:cs typeface="Arial" panose="020B0604020202020204" pitchFamily="34" charset="0"/>
              </a:rPr>
              <a:t>Les plus du vélo-cargo </a:t>
            </a:r>
          </a:p>
        </p:txBody>
      </p:sp>
      <p:grpSp>
        <p:nvGrpSpPr>
          <p:cNvPr id="17" name="Groupe 16"/>
          <p:cNvGrpSpPr/>
          <p:nvPr/>
        </p:nvGrpSpPr>
        <p:grpSpPr>
          <a:xfrm>
            <a:off x="737418" y="2398622"/>
            <a:ext cx="4636893" cy="1895079"/>
            <a:chOff x="737418" y="2398622"/>
            <a:chExt cx="4636893" cy="1895079"/>
          </a:xfrm>
        </p:grpSpPr>
        <p:sp>
          <p:nvSpPr>
            <p:cNvPr id="7" name="Rectangle à coins arrondis 6"/>
            <p:cNvSpPr/>
            <p:nvPr/>
          </p:nvSpPr>
          <p:spPr>
            <a:xfrm>
              <a:off x="737418" y="2398622"/>
              <a:ext cx="4636893" cy="1895079"/>
            </a:xfrm>
            <a:prstGeom prst="roundRect">
              <a:avLst/>
            </a:prstGeom>
            <a:solidFill>
              <a:schemeClr val="bg1"/>
            </a:solidFill>
            <a:ln>
              <a:solidFill>
                <a:srgbClr val="44A09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p:cNvSpPr txBox="1"/>
            <p:nvPr/>
          </p:nvSpPr>
          <p:spPr>
            <a:xfrm>
              <a:off x="818918" y="2545942"/>
              <a:ext cx="4459915" cy="1600438"/>
            </a:xfrm>
            <a:prstGeom prst="rect">
              <a:avLst/>
            </a:prstGeom>
            <a:noFill/>
          </p:spPr>
          <p:txBody>
            <a:bodyPr wrap="square" rtlCol="0">
              <a:spAutoFit/>
            </a:bodyPr>
            <a:lstStyle/>
            <a:p>
              <a:pPr marL="342900" indent="-342900">
                <a:buFont typeface="Wingdings" panose="05000000000000000000" pitchFamily="2" charset="2"/>
                <a:buChar char="Ø"/>
              </a:pPr>
              <a:r>
                <a:rPr lang="fr-FR" sz="1400" dirty="0">
                  <a:latin typeface="Arial" panose="020B0604020202020204" pitchFamily="34" charset="0"/>
                  <a:cs typeface="Arial" panose="020B0604020202020204" pitchFamily="34" charset="0"/>
                </a:rPr>
                <a:t>Cout réduit à l’achat (entre 4000 € et 8000 €)</a:t>
              </a:r>
            </a:p>
            <a:p>
              <a:pPr marL="342900" indent="-342900">
                <a:buFont typeface="Wingdings" panose="05000000000000000000" pitchFamily="2" charset="2"/>
                <a:buChar char="Ø"/>
              </a:pPr>
              <a:r>
                <a:rPr lang="fr-FR" sz="1400" dirty="0">
                  <a:latin typeface="Arial" panose="020B0604020202020204" pitchFamily="34" charset="0"/>
                  <a:cs typeface="Arial" panose="020B0604020202020204" pitchFamily="34" charset="0"/>
                </a:rPr>
                <a:t>Frais d’entretien et d’assurance réduits</a:t>
              </a:r>
            </a:p>
            <a:p>
              <a:pPr marL="342900" indent="-342900">
                <a:buFont typeface="Wingdings" panose="05000000000000000000" pitchFamily="2" charset="2"/>
                <a:buChar char="Ø"/>
              </a:pPr>
              <a:r>
                <a:rPr lang="fr-FR" sz="1400" dirty="0">
                  <a:latin typeface="Arial" panose="020B0604020202020204" pitchFamily="34" charset="0"/>
                  <a:cs typeface="Arial" panose="020B0604020202020204" pitchFamily="34" charset="0"/>
                </a:rPr>
                <a:t>Facilité d’accès chez le destinataire final </a:t>
              </a:r>
            </a:p>
            <a:p>
              <a:pPr marL="342900" indent="-342900">
                <a:buFont typeface="Wingdings" panose="05000000000000000000" pitchFamily="2" charset="2"/>
                <a:buChar char="Ø"/>
              </a:pPr>
              <a:r>
                <a:rPr lang="fr-FR" sz="1400" dirty="0">
                  <a:latin typeface="Arial" panose="020B0604020202020204" pitchFamily="34" charset="0"/>
                  <a:cs typeface="Arial" panose="020B0604020202020204" pitchFamily="34" charset="0"/>
                </a:rPr>
                <a:t>Moins d’échec de livraison qu’en VUL traditionnel</a:t>
              </a:r>
            </a:p>
            <a:p>
              <a:pPr marL="342900" indent="-342900">
                <a:buFont typeface="Wingdings" panose="05000000000000000000" pitchFamily="2" charset="2"/>
                <a:buChar char="Ø"/>
              </a:pPr>
              <a:r>
                <a:rPr lang="fr-FR" sz="1400" dirty="0">
                  <a:latin typeface="Arial" panose="020B0604020202020204" pitchFamily="34" charset="0"/>
                  <a:cs typeface="Arial" panose="020B0604020202020204" pitchFamily="34" charset="0"/>
                </a:rPr>
                <a:t>Préserve l’environnement</a:t>
              </a:r>
            </a:p>
            <a:p>
              <a:pPr marL="342900" indent="-342900">
                <a:buFont typeface="Wingdings" panose="05000000000000000000" pitchFamily="2" charset="2"/>
                <a:buChar char="Ø"/>
              </a:pPr>
              <a:r>
                <a:rPr lang="fr-FR" sz="1400" dirty="0">
                  <a:latin typeface="Arial" panose="020B0604020202020204" pitchFamily="34" charset="0"/>
                  <a:cs typeface="Arial" panose="020B0604020202020204" pitchFamily="34" charset="0"/>
                </a:rPr>
                <a:t>Bonne productivité des vélos-cargos</a:t>
              </a:r>
            </a:p>
            <a:p>
              <a:pPr marL="342900" indent="-342900">
                <a:buFont typeface="Wingdings" panose="05000000000000000000" pitchFamily="2" charset="2"/>
                <a:buChar char="Ø"/>
              </a:pPr>
              <a:r>
                <a:rPr lang="fr-FR" sz="1400" dirty="0">
                  <a:latin typeface="Arial" panose="020B0604020202020204" pitchFamily="34" charset="0"/>
                  <a:cs typeface="Arial" panose="020B0604020202020204" pitchFamily="34" charset="0"/>
                </a:rPr>
                <a:t>Pas de problème de stationnement</a:t>
              </a:r>
            </a:p>
          </p:txBody>
        </p:sp>
      </p:grpSp>
      <p:grpSp>
        <p:nvGrpSpPr>
          <p:cNvPr id="16" name="Groupe 15"/>
          <p:cNvGrpSpPr/>
          <p:nvPr/>
        </p:nvGrpSpPr>
        <p:grpSpPr>
          <a:xfrm>
            <a:off x="6825553" y="1912025"/>
            <a:ext cx="4359624" cy="2743200"/>
            <a:chOff x="6825553" y="1912025"/>
            <a:chExt cx="4359624" cy="2743200"/>
          </a:xfrm>
        </p:grpSpPr>
        <p:sp>
          <p:nvSpPr>
            <p:cNvPr id="10" name="Rectangle à coins arrondis 9"/>
            <p:cNvSpPr/>
            <p:nvPr/>
          </p:nvSpPr>
          <p:spPr>
            <a:xfrm>
              <a:off x="6825553" y="2398622"/>
              <a:ext cx="4359624" cy="1895080"/>
            </a:xfrm>
            <a:prstGeom prst="roundRect">
              <a:avLst/>
            </a:prstGeom>
            <a:solidFill>
              <a:schemeClr val="bg1"/>
            </a:solidFill>
            <a:ln>
              <a:solidFill>
                <a:srgbClr val="44A0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3">
              <a:extLst>
                <a:ext uri="{FF2B5EF4-FFF2-40B4-BE49-F238E27FC236}">
                  <a16:creationId xmlns:a16="http://schemas.microsoft.com/office/drawing/2014/main" id="{AF99DA98-F9CB-4140-D0C1-165B20CD45EF}"/>
                </a:ext>
              </a:extLst>
            </p:cNvPr>
            <p:cNvPicPr>
              <a:picLocks noChangeAspect="1"/>
            </p:cNvPicPr>
            <p:nvPr/>
          </p:nvPicPr>
          <p:blipFill>
            <a:blip r:embed="rId5"/>
            <a:stretch>
              <a:fillRect/>
            </a:stretch>
          </p:blipFill>
          <p:spPr>
            <a:xfrm>
              <a:off x="7633765" y="1912025"/>
              <a:ext cx="2743200" cy="2743200"/>
            </a:xfrm>
            <a:prstGeom prst="rect">
              <a:avLst/>
            </a:prstGeom>
          </p:spPr>
        </p:pic>
      </p:grpSp>
      <p:sp>
        <p:nvSpPr>
          <p:cNvPr id="14" name="Rectangle à coins arrondis 13">
            <a:hlinkClick r:id="rId6" action="ppaction://hlinksldjump"/>
          </p:cNvPr>
          <p:cNvSpPr/>
          <p:nvPr/>
        </p:nvSpPr>
        <p:spPr>
          <a:xfrm>
            <a:off x="3950277" y="291454"/>
            <a:ext cx="3438495" cy="560085"/>
          </a:xfrm>
          <a:prstGeom prst="roundRect">
            <a:avLst/>
          </a:prstGeom>
          <a:solidFill>
            <a:srgbClr val="AED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p:cNvSpPr txBox="1"/>
          <p:nvPr/>
        </p:nvSpPr>
        <p:spPr>
          <a:xfrm>
            <a:off x="4186609" y="371441"/>
            <a:ext cx="3065529" cy="400110"/>
          </a:xfrm>
          <a:prstGeom prst="rect">
            <a:avLst/>
          </a:prstGeom>
          <a:noFill/>
        </p:spPr>
        <p:txBody>
          <a:bodyPr wrap="square" rtlCol="0">
            <a:spAutoFit/>
          </a:bodyPr>
          <a:lstStyle/>
          <a:p>
            <a:r>
              <a:rPr lang="fr-FR" sz="2000" b="1">
                <a:solidFill>
                  <a:schemeClr val="bg1"/>
                </a:solidFill>
                <a:latin typeface="Arial" panose="020B0604020202020204" pitchFamily="34" charset="0"/>
                <a:cs typeface="Arial" panose="020B0604020202020204" pitchFamily="34" charset="0"/>
              </a:rPr>
              <a:t>5 - La cyclo-logistique</a:t>
            </a:r>
          </a:p>
        </p:txBody>
      </p:sp>
      <p:sp>
        <p:nvSpPr>
          <p:cNvPr id="13" name="ZoneTexte 12"/>
          <p:cNvSpPr txBox="1"/>
          <p:nvPr/>
        </p:nvSpPr>
        <p:spPr>
          <a:xfrm>
            <a:off x="1303284" y="5517931"/>
            <a:ext cx="1271750" cy="338554"/>
          </a:xfrm>
          <a:prstGeom prst="rect">
            <a:avLst/>
          </a:prstGeom>
          <a:noFill/>
        </p:spPr>
        <p:txBody>
          <a:bodyPr wrap="square" rtlCol="0">
            <a:spAutoFit/>
          </a:bodyPr>
          <a:lstStyle/>
          <a:p>
            <a:r>
              <a:rPr lang="fr-FR" sz="1600" b="1">
                <a:solidFill>
                  <a:schemeClr val="bg1"/>
                </a:solidFill>
                <a:latin typeface="Arial" panose="020B0604020202020204" pitchFamily="34" charset="0"/>
                <a:cs typeface="Arial" panose="020B0604020202020204" pitchFamily="34" charset="0"/>
              </a:rPr>
              <a:t>Précédent</a:t>
            </a:r>
          </a:p>
        </p:txBody>
      </p:sp>
      <p:sp>
        <p:nvSpPr>
          <p:cNvPr id="15" name="ZoneTexte 14"/>
          <p:cNvSpPr txBox="1"/>
          <p:nvPr/>
        </p:nvSpPr>
        <p:spPr>
          <a:xfrm>
            <a:off x="8916317" y="5502231"/>
            <a:ext cx="1163104" cy="338554"/>
          </a:xfrm>
          <a:prstGeom prst="rect">
            <a:avLst/>
          </a:prstGeom>
          <a:noFill/>
        </p:spPr>
        <p:txBody>
          <a:bodyPr wrap="square" rtlCol="0">
            <a:spAutoFit/>
          </a:bodyPr>
          <a:lstStyle/>
          <a:p>
            <a:r>
              <a:rPr lang="fr-FR" sz="1600" b="1">
                <a:solidFill>
                  <a:schemeClr val="bg1"/>
                </a:solidFill>
                <a:latin typeface="Arial" panose="020B0604020202020204" pitchFamily="34" charset="0"/>
                <a:cs typeface="Arial" panose="020B0604020202020204" pitchFamily="34" charset="0"/>
              </a:rPr>
              <a:t>Suivant</a:t>
            </a:r>
          </a:p>
        </p:txBody>
      </p:sp>
      <p:sp>
        <p:nvSpPr>
          <p:cNvPr id="6" name="Signe Plus 5">
            <a:extLst>
              <a:ext uri="{FF2B5EF4-FFF2-40B4-BE49-F238E27FC236}">
                <a16:creationId xmlns:a16="http://schemas.microsoft.com/office/drawing/2014/main" id="{610E19EF-4FEC-0A06-5BEA-66E63FA19F95}"/>
              </a:ext>
            </a:extLst>
          </p:cNvPr>
          <p:cNvSpPr/>
          <p:nvPr/>
        </p:nvSpPr>
        <p:spPr>
          <a:xfrm>
            <a:off x="11903621" y="104686"/>
            <a:ext cx="205770" cy="183734"/>
          </a:xfrm>
          <a:prstGeom prst="mathPlus">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287069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000" fill="hold"/>
                                        <p:tgtEl>
                                          <p:spTgt spid="17"/>
                                        </p:tgtEl>
                                        <p:attrNameLst>
                                          <p:attrName>ppt_x</p:attrName>
                                        </p:attrNameLst>
                                      </p:cBhvr>
                                      <p:tavLst>
                                        <p:tav tm="0">
                                          <p:val>
                                            <p:strVal val="#ppt_x"/>
                                          </p:val>
                                        </p:tav>
                                        <p:tav tm="100000">
                                          <p:val>
                                            <p:strVal val="#ppt_x"/>
                                          </p:val>
                                        </p:tav>
                                      </p:tavLst>
                                    </p:anim>
                                    <p:anim calcmode="lin" valueType="num">
                                      <p:cBhvr additive="base">
                                        <p:cTn id="12" dur="10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1000" fill="hold"/>
                                        <p:tgtEl>
                                          <p:spTgt spid="16"/>
                                        </p:tgtEl>
                                        <p:attrNameLst>
                                          <p:attrName>ppt_x</p:attrName>
                                        </p:attrNameLst>
                                      </p:cBhvr>
                                      <p:tavLst>
                                        <p:tav tm="0">
                                          <p:val>
                                            <p:strVal val="#ppt_x"/>
                                          </p:val>
                                        </p:tav>
                                        <p:tav tm="100000">
                                          <p:val>
                                            <p:strVal val="#ppt_x"/>
                                          </p:val>
                                        </p:tav>
                                      </p:tavLst>
                                    </p:anim>
                                    <p:anim calcmode="lin" valueType="num">
                                      <p:cBhvr additive="base">
                                        <p:cTn id="16"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a:hlinkClick r:id="rId2" action="ppaction://hlinksldjump"/>
          </p:cNvPr>
          <p:cNvSpPr/>
          <p:nvPr/>
        </p:nvSpPr>
        <p:spPr>
          <a:xfrm>
            <a:off x="699239" y="6015925"/>
            <a:ext cx="1620000" cy="540000"/>
          </a:xfrm>
          <a:prstGeom prst="round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à coins arrondis 2">
            <a:hlinkClick r:id="rId3" action="ppaction://hlinksldjump"/>
          </p:cNvPr>
          <p:cNvSpPr/>
          <p:nvPr/>
        </p:nvSpPr>
        <p:spPr>
          <a:xfrm>
            <a:off x="8980430" y="6024187"/>
            <a:ext cx="1620000" cy="540000"/>
          </a:xfrm>
          <a:prstGeom prst="round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5EC7DC65-52A1-7153-E07A-0CFA6CCC06A3}"/>
              </a:ext>
            </a:extLst>
          </p:cNvPr>
          <p:cNvPicPr>
            <a:picLocks noChangeAspect="1"/>
          </p:cNvPicPr>
          <p:nvPr/>
        </p:nvPicPr>
        <p:blipFill>
          <a:blip r:embed="rId4"/>
          <a:stretch>
            <a:fillRect/>
          </a:stretch>
        </p:blipFill>
        <p:spPr>
          <a:xfrm rot="10800000">
            <a:off x="10807318" y="5066158"/>
            <a:ext cx="1899540" cy="1899540"/>
          </a:xfrm>
          <a:prstGeom prst="rect">
            <a:avLst/>
          </a:prstGeom>
        </p:spPr>
      </p:pic>
      <p:sp>
        <p:nvSpPr>
          <p:cNvPr id="4" name="Espace réservé du numéro de diapositive 3"/>
          <p:cNvSpPr>
            <a:spLocks noGrp="1"/>
          </p:cNvSpPr>
          <p:nvPr>
            <p:ph type="sldNum" sz="quarter" idx="4"/>
          </p:nvPr>
        </p:nvSpPr>
        <p:spPr>
          <a:xfrm>
            <a:off x="8610600" y="6416735"/>
            <a:ext cx="2743200" cy="365125"/>
          </a:xfrm>
        </p:spPr>
        <p:txBody>
          <a:bodyPr/>
          <a:lstStyle/>
          <a:p>
            <a:fld id="{4C4E8528-8995-41C5-85C7-06E3E0B70F35}" type="slidenum">
              <a:rPr lang="fr-FR" smtClean="0"/>
              <a:t>38</a:t>
            </a:fld>
            <a:endParaRPr lang="fr-FR"/>
          </a:p>
        </p:txBody>
      </p:sp>
      <p:sp>
        <p:nvSpPr>
          <p:cNvPr id="8" name="ZoneTexte 7"/>
          <p:cNvSpPr txBox="1"/>
          <p:nvPr/>
        </p:nvSpPr>
        <p:spPr>
          <a:xfrm>
            <a:off x="373241" y="1027054"/>
            <a:ext cx="4410931" cy="369332"/>
          </a:xfrm>
          <a:prstGeom prst="rect">
            <a:avLst/>
          </a:prstGeom>
          <a:noFill/>
        </p:spPr>
        <p:txBody>
          <a:bodyPr wrap="square" rtlCol="0">
            <a:spAutoFit/>
          </a:bodyPr>
          <a:lstStyle/>
          <a:p>
            <a:r>
              <a:rPr lang="fr-FR" sz="1800" b="1" dirty="0">
                <a:latin typeface="Arial" panose="020B0604020202020204" pitchFamily="34" charset="0"/>
                <a:cs typeface="Arial" panose="020B0604020202020204" pitchFamily="34" charset="0"/>
              </a:rPr>
              <a:t>Deux modèles de la cyclo-logistique</a:t>
            </a:r>
          </a:p>
        </p:txBody>
      </p:sp>
      <p:grpSp>
        <p:nvGrpSpPr>
          <p:cNvPr id="15" name="Groupe 14"/>
          <p:cNvGrpSpPr/>
          <p:nvPr/>
        </p:nvGrpSpPr>
        <p:grpSpPr>
          <a:xfrm>
            <a:off x="267436" y="1600967"/>
            <a:ext cx="863605" cy="1418777"/>
            <a:chOff x="1147758" y="1830561"/>
            <a:chExt cx="863605" cy="1418777"/>
          </a:xfrm>
        </p:grpSpPr>
        <p:sp>
          <p:nvSpPr>
            <p:cNvPr id="10" name="Rectangle à coins arrondis 9"/>
            <p:cNvSpPr/>
            <p:nvPr/>
          </p:nvSpPr>
          <p:spPr>
            <a:xfrm>
              <a:off x="1147758" y="1830561"/>
              <a:ext cx="863605" cy="1135970"/>
            </a:xfrm>
            <a:prstGeom prst="roundRect">
              <a:avLst/>
            </a:prstGeom>
            <a:solidFill>
              <a:schemeClr val="bg1"/>
            </a:solidFill>
            <a:ln>
              <a:solidFill>
                <a:srgbClr val="44A0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p:cNvSpPr txBox="1"/>
            <p:nvPr/>
          </p:nvSpPr>
          <p:spPr>
            <a:xfrm>
              <a:off x="1147758" y="1925899"/>
              <a:ext cx="863605" cy="1323439"/>
            </a:xfrm>
            <a:prstGeom prst="rect">
              <a:avLst/>
            </a:prstGeom>
            <a:noFill/>
          </p:spPr>
          <p:txBody>
            <a:bodyPr wrap="square" rtlCol="0">
              <a:spAutoFit/>
            </a:bodyPr>
            <a:lstStyle/>
            <a:p>
              <a:pPr algn="ctr"/>
              <a:r>
                <a:rPr lang="fr-FR" sz="1400" b="1" dirty="0">
                  <a:latin typeface="Arial" panose="020B0604020202020204" pitchFamily="34" charset="0"/>
                  <a:cs typeface="Arial" panose="020B0604020202020204" pitchFamily="34" charset="0"/>
                </a:rPr>
                <a:t>Green course </a:t>
              </a:r>
              <a:r>
                <a:rPr lang="fr-FR" sz="1400" dirty="0">
                  <a:latin typeface="Arial" panose="020B0604020202020204" pitchFamily="34" charset="0"/>
                  <a:cs typeface="Arial" panose="020B0604020202020204" pitchFamily="34" charset="0"/>
                </a:rPr>
                <a:t>à Nantes</a:t>
              </a:r>
            </a:p>
            <a:p>
              <a:pPr algn="ctr"/>
              <a:r>
                <a:rPr lang="fr-FR" dirty="0"/>
                <a:t> </a:t>
              </a:r>
            </a:p>
          </p:txBody>
        </p:sp>
      </p:grpSp>
      <p:grpSp>
        <p:nvGrpSpPr>
          <p:cNvPr id="31" name="Groupe 30"/>
          <p:cNvGrpSpPr/>
          <p:nvPr/>
        </p:nvGrpSpPr>
        <p:grpSpPr>
          <a:xfrm>
            <a:off x="1212799" y="1600967"/>
            <a:ext cx="4525361" cy="4378252"/>
            <a:chOff x="1366237" y="2219976"/>
            <a:chExt cx="4525361" cy="4378252"/>
          </a:xfrm>
        </p:grpSpPr>
        <p:pic>
          <p:nvPicPr>
            <p:cNvPr id="21" name="Image 20">
              <a:extLst>
                <a:ext uri="{FF2B5EF4-FFF2-40B4-BE49-F238E27FC236}">
                  <a16:creationId xmlns:a16="http://schemas.microsoft.com/office/drawing/2014/main" id="{56C97B5C-4C8A-7264-9703-4468A78BECFF}"/>
                </a:ext>
              </a:extLst>
            </p:cNvPr>
            <p:cNvPicPr>
              <a:picLocks noChangeAspect="1"/>
            </p:cNvPicPr>
            <p:nvPr/>
          </p:nvPicPr>
          <p:blipFill>
            <a:blip r:embed="rId5"/>
            <a:stretch>
              <a:fillRect/>
            </a:stretch>
          </p:blipFill>
          <p:spPr>
            <a:xfrm>
              <a:off x="1366237" y="2219976"/>
              <a:ext cx="3358290" cy="4110714"/>
            </a:xfrm>
            <a:prstGeom prst="rect">
              <a:avLst/>
            </a:prstGeom>
          </p:spPr>
        </p:pic>
        <p:sp>
          <p:nvSpPr>
            <p:cNvPr id="28" name="ZoneTexte 27">
              <a:extLst>
                <a:ext uri="{FF2B5EF4-FFF2-40B4-BE49-F238E27FC236}">
                  <a16:creationId xmlns:a16="http://schemas.microsoft.com/office/drawing/2014/main" id="{456A6EA9-26D6-7EE8-A77B-FC3D55AB92E7}"/>
                </a:ext>
              </a:extLst>
            </p:cNvPr>
            <p:cNvSpPr txBox="1"/>
            <p:nvPr/>
          </p:nvSpPr>
          <p:spPr>
            <a:xfrm>
              <a:off x="3238046" y="6367396"/>
              <a:ext cx="2653552"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900" dirty="0">
                  <a:latin typeface="Arial" panose="020B0604020202020204" pitchFamily="34" charset="0"/>
                  <a:cs typeface="Arial" panose="020B0604020202020204" pitchFamily="34" charset="0"/>
                </a:rPr>
                <a:t>Source les Boites à Vélo</a:t>
              </a:r>
            </a:p>
          </p:txBody>
        </p:sp>
      </p:grpSp>
      <p:grpSp>
        <p:nvGrpSpPr>
          <p:cNvPr id="30" name="Groupe 29"/>
          <p:cNvGrpSpPr/>
          <p:nvPr/>
        </p:nvGrpSpPr>
        <p:grpSpPr>
          <a:xfrm>
            <a:off x="7221969" y="1634163"/>
            <a:ext cx="3288053" cy="4345056"/>
            <a:chOff x="8402376" y="2473228"/>
            <a:chExt cx="3288053" cy="4345056"/>
          </a:xfrm>
        </p:grpSpPr>
        <p:pic>
          <p:nvPicPr>
            <p:cNvPr id="23" name="Image 22">
              <a:extLst>
                <a:ext uri="{FF2B5EF4-FFF2-40B4-BE49-F238E27FC236}">
                  <a16:creationId xmlns:a16="http://schemas.microsoft.com/office/drawing/2014/main" id="{3B04337F-8EE6-AF81-E49D-DD4D3267CE35}"/>
                </a:ext>
              </a:extLst>
            </p:cNvPr>
            <p:cNvPicPr>
              <a:picLocks noChangeAspect="1"/>
            </p:cNvPicPr>
            <p:nvPr/>
          </p:nvPicPr>
          <p:blipFill>
            <a:blip r:embed="rId6"/>
            <a:stretch>
              <a:fillRect/>
            </a:stretch>
          </p:blipFill>
          <p:spPr>
            <a:xfrm>
              <a:off x="8443699" y="2473228"/>
              <a:ext cx="3246730" cy="4077518"/>
            </a:xfrm>
            <a:prstGeom prst="rect">
              <a:avLst/>
            </a:prstGeom>
          </p:spPr>
        </p:pic>
        <p:sp>
          <p:nvSpPr>
            <p:cNvPr id="29" name="ZoneTexte 28">
              <a:extLst>
                <a:ext uri="{FF2B5EF4-FFF2-40B4-BE49-F238E27FC236}">
                  <a16:creationId xmlns:a16="http://schemas.microsoft.com/office/drawing/2014/main" id="{456A6EA9-26D6-7EE8-A77B-FC3D55AB92E7}"/>
                </a:ext>
              </a:extLst>
            </p:cNvPr>
            <p:cNvSpPr txBox="1"/>
            <p:nvPr/>
          </p:nvSpPr>
          <p:spPr>
            <a:xfrm>
              <a:off x="8402376" y="6587452"/>
              <a:ext cx="2653552"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900" dirty="0">
                  <a:latin typeface="Arial" panose="020B0604020202020204" pitchFamily="34" charset="0"/>
                  <a:cs typeface="Arial" panose="020B0604020202020204" pitchFamily="34" charset="0"/>
                </a:rPr>
                <a:t>Source les Boites à Vélo</a:t>
              </a:r>
            </a:p>
          </p:txBody>
        </p:sp>
      </p:grpSp>
      <p:sp>
        <p:nvSpPr>
          <p:cNvPr id="27" name="Rectangle à coins arrondis 26">
            <a:hlinkClick r:id="rId7" action="ppaction://hlinksldjump"/>
          </p:cNvPr>
          <p:cNvSpPr/>
          <p:nvPr/>
        </p:nvSpPr>
        <p:spPr>
          <a:xfrm>
            <a:off x="4028308" y="292409"/>
            <a:ext cx="3410779" cy="560085"/>
          </a:xfrm>
          <a:prstGeom prst="roundRect">
            <a:avLst/>
          </a:prstGeom>
          <a:solidFill>
            <a:srgbClr val="AED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4279582" y="372396"/>
            <a:ext cx="3077588" cy="400110"/>
          </a:xfrm>
          <a:prstGeom prst="rect">
            <a:avLst/>
          </a:prstGeom>
          <a:noFill/>
        </p:spPr>
        <p:txBody>
          <a:bodyPr wrap="square" rtlCol="0">
            <a:spAutoFit/>
          </a:bodyPr>
          <a:lstStyle/>
          <a:p>
            <a:r>
              <a:rPr lang="fr-FR" sz="2000" b="1">
                <a:solidFill>
                  <a:schemeClr val="bg1"/>
                </a:solidFill>
                <a:latin typeface="Arial" panose="020B0604020202020204" pitchFamily="34" charset="0"/>
                <a:cs typeface="Arial" panose="020B0604020202020204" pitchFamily="34" charset="0"/>
              </a:rPr>
              <a:t>5 - La cyclo-logistique</a:t>
            </a:r>
          </a:p>
        </p:txBody>
      </p:sp>
      <p:sp>
        <p:nvSpPr>
          <p:cNvPr id="9" name="ZoneTexte 8"/>
          <p:cNvSpPr txBox="1"/>
          <p:nvPr/>
        </p:nvSpPr>
        <p:spPr>
          <a:xfrm>
            <a:off x="902500" y="6124910"/>
            <a:ext cx="1209851" cy="338554"/>
          </a:xfrm>
          <a:prstGeom prst="rect">
            <a:avLst/>
          </a:prstGeom>
          <a:noFill/>
        </p:spPr>
        <p:txBody>
          <a:bodyPr wrap="square" rtlCol="0">
            <a:spAutoFit/>
          </a:bodyPr>
          <a:lstStyle/>
          <a:p>
            <a:r>
              <a:rPr lang="fr-FR" sz="1600" b="1">
                <a:solidFill>
                  <a:schemeClr val="bg1"/>
                </a:solidFill>
                <a:latin typeface="Arial" panose="020B0604020202020204" pitchFamily="34" charset="0"/>
                <a:cs typeface="Arial" panose="020B0604020202020204" pitchFamily="34" charset="0"/>
              </a:rPr>
              <a:t>Précédent</a:t>
            </a:r>
          </a:p>
        </p:txBody>
      </p:sp>
      <p:sp>
        <p:nvSpPr>
          <p:cNvPr id="11" name="ZoneTexte 10"/>
          <p:cNvSpPr txBox="1"/>
          <p:nvPr/>
        </p:nvSpPr>
        <p:spPr>
          <a:xfrm>
            <a:off x="9282029" y="6124910"/>
            <a:ext cx="1186984" cy="338554"/>
          </a:xfrm>
          <a:prstGeom prst="rect">
            <a:avLst/>
          </a:prstGeom>
          <a:noFill/>
        </p:spPr>
        <p:txBody>
          <a:bodyPr wrap="square" rtlCol="0">
            <a:spAutoFit/>
          </a:bodyPr>
          <a:lstStyle/>
          <a:p>
            <a:r>
              <a:rPr lang="fr-FR" sz="1600" b="1">
                <a:solidFill>
                  <a:schemeClr val="bg1"/>
                </a:solidFill>
                <a:latin typeface="Arial" panose="020B0604020202020204" pitchFamily="34" charset="0"/>
                <a:cs typeface="Arial" panose="020B0604020202020204" pitchFamily="34" charset="0"/>
              </a:rPr>
              <a:t>Suivant</a:t>
            </a:r>
          </a:p>
        </p:txBody>
      </p:sp>
      <p:sp>
        <p:nvSpPr>
          <p:cNvPr id="6" name="Signe Plus 5">
            <a:extLst>
              <a:ext uri="{FF2B5EF4-FFF2-40B4-BE49-F238E27FC236}">
                <a16:creationId xmlns:a16="http://schemas.microsoft.com/office/drawing/2014/main" id="{475AE3E8-D6BD-C426-CCC2-B8458CB29ED5}"/>
              </a:ext>
            </a:extLst>
          </p:cNvPr>
          <p:cNvSpPr/>
          <p:nvPr/>
        </p:nvSpPr>
        <p:spPr>
          <a:xfrm>
            <a:off x="11903621" y="104686"/>
            <a:ext cx="205770" cy="183734"/>
          </a:xfrm>
          <a:prstGeom prst="mathPlus">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6" name="Groupe 15">
            <a:extLst>
              <a:ext uri="{FF2B5EF4-FFF2-40B4-BE49-F238E27FC236}">
                <a16:creationId xmlns:a16="http://schemas.microsoft.com/office/drawing/2014/main" id="{C9A1B6A5-BAB7-27E3-B3D7-B7DF7790B5CB}"/>
              </a:ext>
            </a:extLst>
          </p:cNvPr>
          <p:cNvGrpSpPr/>
          <p:nvPr/>
        </p:nvGrpSpPr>
        <p:grpSpPr>
          <a:xfrm>
            <a:off x="11060959" y="1570556"/>
            <a:ext cx="863605" cy="1203334"/>
            <a:chOff x="1147758" y="1830561"/>
            <a:chExt cx="863605" cy="1203334"/>
          </a:xfrm>
        </p:grpSpPr>
        <p:sp>
          <p:nvSpPr>
            <p:cNvPr id="17" name="Rectangle à coins arrondis 9">
              <a:extLst>
                <a:ext uri="{FF2B5EF4-FFF2-40B4-BE49-F238E27FC236}">
                  <a16:creationId xmlns:a16="http://schemas.microsoft.com/office/drawing/2014/main" id="{471AF6CA-2A30-B074-1343-A2D436B4D423}"/>
                </a:ext>
              </a:extLst>
            </p:cNvPr>
            <p:cNvSpPr/>
            <p:nvPr/>
          </p:nvSpPr>
          <p:spPr>
            <a:xfrm>
              <a:off x="1147758" y="1830561"/>
              <a:ext cx="863605" cy="1135970"/>
            </a:xfrm>
            <a:prstGeom prst="roundRect">
              <a:avLst/>
            </a:prstGeom>
            <a:solidFill>
              <a:schemeClr val="bg1"/>
            </a:solidFill>
            <a:ln>
              <a:solidFill>
                <a:srgbClr val="44A0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a:extLst>
                <a:ext uri="{FF2B5EF4-FFF2-40B4-BE49-F238E27FC236}">
                  <a16:creationId xmlns:a16="http://schemas.microsoft.com/office/drawing/2014/main" id="{04E345C9-3D86-B504-7844-A6E0DC2BF3D6}"/>
                </a:ext>
              </a:extLst>
            </p:cNvPr>
            <p:cNvSpPr txBox="1"/>
            <p:nvPr/>
          </p:nvSpPr>
          <p:spPr>
            <a:xfrm>
              <a:off x="1147758" y="1925899"/>
              <a:ext cx="863605" cy="1107996"/>
            </a:xfrm>
            <a:prstGeom prst="rect">
              <a:avLst/>
            </a:prstGeom>
            <a:noFill/>
          </p:spPr>
          <p:txBody>
            <a:bodyPr wrap="square" rtlCol="0">
              <a:spAutoFit/>
            </a:bodyPr>
            <a:lstStyle/>
            <a:p>
              <a:pPr algn="ctr"/>
              <a:r>
                <a:rPr lang="fr-FR" sz="1400" b="1" dirty="0">
                  <a:latin typeface="Arial" panose="020B0604020202020204" pitchFamily="34" charset="0"/>
                  <a:cs typeface="Arial" panose="020B0604020202020204" pitchFamily="34" charset="0"/>
                </a:rPr>
                <a:t>Fends la bise </a:t>
              </a:r>
              <a:r>
                <a:rPr lang="fr-FR" sz="1400" dirty="0">
                  <a:latin typeface="Arial" panose="020B0604020202020204" pitchFamily="34" charset="0"/>
                  <a:cs typeface="Arial" panose="020B0604020202020204" pitchFamily="34" charset="0"/>
                </a:rPr>
                <a:t>à Lyon</a:t>
              </a:r>
            </a:p>
            <a:p>
              <a:pPr algn="ctr"/>
              <a:r>
                <a:rPr lang="fr-FR" dirty="0"/>
                <a:t> </a:t>
              </a:r>
            </a:p>
          </p:txBody>
        </p:sp>
      </p:grpSp>
    </p:spTree>
    <p:extLst>
      <p:ext uri="{BB962C8B-B14F-4D97-AF65-F5344CB8AC3E}">
        <p14:creationId xmlns:p14="http://schemas.microsoft.com/office/powerpoint/2010/main" val="111496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ppt_x"/>
                                          </p:val>
                                        </p:tav>
                                        <p:tav tm="100000">
                                          <p:val>
                                            <p:strVal val="#ppt_x"/>
                                          </p:val>
                                        </p:tav>
                                      </p:tavLst>
                                    </p:anim>
                                    <p:anim calcmode="lin" valueType="num">
                                      <p:cBhvr additive="base">
                                        <p:cTn id="12" dur="1000" fill="hold"/>
                                        <p:tgtEl>
                                          <p:spTgt spid="15"/>
                                        </p:tgtEl>
                                        <p:attrNameLst>
                                          <p:attrName>ppt_y</p:attrName>
                                        </p:attrNameLst>
                                      </p:cBhvr>
                                      <p:tavLst>
                                        <p:tav tm="0">
                                          <p:val>
                                            <p:strVal val="1+#ppt_h/2"/>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p:cTn id="15" dur="1000" fill="hold"/>
                                        <p:tgtEl>
                                          <p:spTgt spid="31"/>
                                        </p:tgtEl>
                                        <p:attrNameLst>
                                          <p:attrName>ppt_w</p:attrName>
                                        </p:attrNameLst>
                                      </p:cBhvr>
                                      <p:tavLst>
                                        <p:tav tm="0">
                                          <p:val>
                                            <p:fltVal val="0"/>
                                          </p:val>
                                        </p:tav>
                                        <p:tav tm="100000">
                                          <p:val>
                                            <p:strVal val="#ppt_w"/>
                                          </p:val>
                                        </p:tav>
                                      </p:tavLst>
                                    </p:anim>
                                    <p:anim calcmode="lin" valueType="num">
                                      <p:cBhvr>
                                        <p:cTn id="16" dur="1000" fill="hold"/>
                                        <p:tgtEl>
                                          <p:spTgt spid="31"/>
                                        </p:tgtEl>
                                        <p:attrNameLst>
                                          <p:attrName>ppt_h</p:attrName>
                                        </p:attrNameLst>
                                      </p:cBhvr>
                                      <p:tavLst>
                                        <p:tav tm="0">
                                          <p:val>
                                            <p:fltVal val="0"/>
                                          </p:val>
                                        </p:tav>
                                        <p:tav tm="100000">
                                          <p:val>
                                            <p:strVal val="#ppt_h"/>
                                          </p:val>
                                        </p:tav>
                                      </p:tavLst>
                                    </p:anim>
                                    <p:animEffect transition="in" filter="fade">
                                      <p:cBhvr>
                                        <p:cTn id="17" dur="1000"/>
                                        <p:tgtEl>
                                          <p:spTgt spid="31"/>
                                        </p:tgtEl>
                                      </p:cBhvr>
                                    </p:animEffect>
                                  </p:childTnLst>
                                </p:cTn>
                              </p:par>
                              <p:par>
                                <p:cTn id="18" presetID="53" presetClass="entr" presetSubtype="16" fill="hold" nodeType="withEffect">
                                  <p:stCondLst>
                                    <p:cond delay="0"/>
                                  </p:stCondLst>
                                  <p:childTnLst>
                                    <p:set>
                                      <p:cBhvr>
                                        <p:cTn id="19" dur="1" fill="hold">
                                          <p:stCondLst>
                                            <p:cond delay="0"/>
                                          </p:stCondLst>
                                        </p:cTn>
                                        <p:tgtEl>
                                          <p:spTgt spid="30"/>
                                        </p:tgtEl>
                                        <p:attrNameLst>
                                          <p:attrName>style.visibility</p:attrName>
                                        </p:attrNameLst>
                                      </p:cBhvr>
                                      <p:to>
                                        <p:strVal val="visible"/>
                                      </p:to>
                                    </p:set>
                                    <p:anim calcmode="lin" valueType="num">
                                      <p:cBhvr>
                                        <p:cTn id="20" dur="1000" fill="hold"/>
                                        <p:tgtEl>
                                          <p:spTgt spid="30"/>
                                        </p:tgtEl>
                                        <p:attrNameLst>
                                          <p:attrName>ppt_w</p:attrName>
                                        </p:attrNameLst>
                                      </p:cBhvr>
                                      <p:tavLst>
                                        <p:tav tm="0">
                                          <p:val>
                                            <p:fltVal val="0"/>
                                          </p:val>
                                        </p:tav>
                                        <p:tav tm="100000">
                                          <p:val>
                                            <p:strVal val="#ppt_w"/>
                                          </p:val>
                                        </p:tav>
                                      </p:tavLst>
                                    </p:anim>
                                    <p:anim calcmode="lin" valueType="num">
                                      <p:cBhvr>
                                        <p:cTn id="21" dur="1000" fill="hold"/>
                                        <p:tgtEl>
                                          <p:spTgt spid="30"/>
                                        </p:tgtEl>
                                        <p:attrNameLst>
                                          <p:attrName>ppt_h</p:attrName>
                                        </p:attrNameLst>
                                      </p:cBhvr>
                                      <p:tavLst>
                                        <p:tav tm="0">
                                          <p:val>
                                            <p:fltVal val="0"/>
                                          </p:val>
                                        </p:tav>
                                        <p:tav tm="100000">
                                          <p:val>
                                            <p:strVal val="#ppt_h"/>
                                          </p:val>
                                        </p:tav>
                                      </p:tavLst>
                                    </p:anim>
                                    <p:animEffect transition="in" filter="fade">
                                      <p:cBhvr>
                                        <p:cTn id="22" dur="1000"/>
                                        <p:tgtEl>
                                          <p:spTgt spid="30"/>
                                        </p:tgtEl>
                                      </p:cBhvr>
                                    </p:animEffect>
                                  </p:childTnLst>
                                </p:cTn>
                              </p:par>
                              <p:par>
                                <p:cTn id="23" presetID="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1000" fill="hold"/>
                                        <p:tgtEl>
                                          <p:spTgt spid="16"/>
                                        </p:tgtEl>
                                        <p:attrNameLst>
                                          <p:attrName>ppt_x</p:attrName>
                                        </p:attrNameLst>
                                      </p:cBhvr>
                                      <p:tavLst>
                                        <p:tav tm="0">
                                          <p:val>
                                            <p:strVal val="#ppt_x"/>
                                          </p:val>
                                        </p:tav>
                                        <p:tav tm="100000">
                                          <p:val>
                                            <p:strVal val="#ppt_x"/>
                                          </p:val>
                                        </p:tav>
                                      </p:tavLst>
                                    </p:anim>
                                    <p:anim calcmode="lin" valueType="num">
                                      <p:cBhvr additive="base">
                                        <p:cTn id="26"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a:hlinkClick r:id="rId2" action="ppaction://hlinksldjump"/>
          </p:cNvPr>
          <p:cNvSpPr/>
          <p:nvPr/>
        </p:nvSpPr>
        <p:spPr>
          <a:xfrm>
            <a:off x="808266" y="6048161"/>
            <a:ext cx="1620000" cy="540000"/>
          </a:xfrm>
          <a:prstGeom prst="round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à coins arrondis 2">
            <a:hlinkClick r:id="rId3" action="ppaction://hlinksldjump"/>
          </p:cNvPr>
          <p:cNvSpPr/>
          <p:nvPr/>
        </p:nvSpPr>
        <p:spPr>
          <a:xfrm>
            <a:off x="8880040" y="6068656"/>
            <a:ext cx="1620000" cy="523374"/>
          </a:xfrm>
          <a:prstGeom prst="round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5EC7DC65-52A1-7153-E07A-0CFA6CCC06A3}"/>
              </a:ext>
            </a:extLst>
          </p:cNvPr>
          <p:cNvPicPr>
            <a:picLocks noChangeAspect="1"/>
          </p:cNvPicPr>
          <p:nvPr/>
        </p:nvPicPr>
        <p:blipFill>
          <a:blip r:embed="rId4"/>
          <a:stretch>
            <a:fillRect/>
          </a:stretch>
        </p:blipFill>
        <p:spPr>
          <a:xfrm rot="10800000">
            <a:off x="10807318" y="5067727"/>
            <a:ext cx="1899540" cy="1899540"/>
          </a:xfrm>
          <a:prstGeom prst="rect">
            <a:avLst/>
          </a:prstGeom>
        </p:spPr>
      </p:pic>
      <p:sp>
        <p:nvSpPr>
          <p:cNvPr id="4" name="Espace réservé du numéro de diapositive 3"/>
          <p:cNvSpPr>
            <a:spLocks noGrp="1"/>
          </p:cNvSpPr>
          <p:nvPr>
            <p:ph type="sldNum" sz="quarter" idx="4"/>
          </p:nvPr>
        </p:nvSpPr>
        <p:spPr>
          <a:xfrm>
            <a:off x="8610600" y="6425361"/>
            <a:ext cx="2743200" cy="365125"/>
          </a:xfrm>
        </p:spPr>
        <p:txBody>
          <a:bodyPr/>
          <a:lstStyle/>
          <a:p>
            <a:fld id="{4C4E8528-8995-41C5-85C7-06E3E0B70F35}" type="slidenum">
              <a:rPr lang="fr-FR" smtClean="0"/>
              <a:t>39</a:t>
            </a:fld>
            <a:endParaRPr lang="fr-FR"/>
          </a:p>
        </p:txBody>
      </p:sp>
      <p:sp>
        <p:nvSpPr>
          <p:cNvPr id="8" name="Cadre 7"/>
          <p:cNvSpPr/>
          <p:nvPr/>
        </p:nvSpPr>
        <p:spPr>
          <a:xfrm>
            <a:off x="2523939" y="1037129"/>
            <a:ext cx="6254301" cy="5615429"/>
          </a:xfrm>
          <a:prstGeom prst="frame">
            <a:avLst>
              <a:gd name="adj1" fmla="val 3024"/>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à coins arrondis 11">
            <a:hlinkClick r:id="rId5" action="ppaction://hlinksldjump"/>
          </p:cNvPr>
          <p:cNvSpPr/>
          <p:nvPr/>
        </p:nvSpPr>
        <p:spPr>
          <a:xfrm>
            <a:off x="2830722" y="288420"/>
            <a:ext cx="5465378" cy="560085"/>
          </a:xfrm>
          <a:prstGeom prst="roundRect">
            <a:avLst/>
          </a:prstGeom>
          <a:solidFill>
            <a:srgbClr val="AED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3066155" y="396640"/>
            <a:ext cx="5229945" cy="400110"/>
          </a:xfrm>
          <a:prstGeom prst="rect">
            <a:avLst/>
          </a:prstGeom>
          <a:noFill/>
        </p:spPr>
        <p:txBody>
          <a:bodyPr wrap="square" rtlCol="0">
            <a:spAutoFit/>
          </a:bodyPr>
          <a:lstStyle/>
          <a:p>
            <a:r>
              <a:rPr lang="fr-FR" sz="2000" b="1" dirty="0">
                <a:solidFill>
                  <a:schemeClr val="bg1"/>
                </a:solidFill>
                <a:latin typeface="Arial" panose="020B0604020202020204" pitchFamily="34" charset="0"/>
                <a:cs typeface="Arial" panose="020B0604020202020204" pitchFamily="34" charset="0"/>
              </a:rPr>
              <a:t>6 - Le multimodal – ferroviaire ou fluvial</a:t>
            </a:r>
          </a:p>
        </p:txBody>
      </p:sp>
      <p:sp>
        <p:nvSpPr>
          <p:cNvPr id="9" name="ZoneTexte 8"/>
          <p:cNvSpPr txBox="1"/>
          <p:nvPr/>
        </p:nvSpPr>
        <p:spPr>
          <a:xfrm>
            <a:off x="1024773" y="6109906"/>
            <a:ext cx="1287504" cy="338554"/>
          </a:xfrm>
          <a:prstGeom prst="rect">
            <a:avLst/>
          </a:prstGeom>
          <a:noFill/>
        </p:spPr>
        <p:txBody>
          <a:bodyPr wrap="square" rtlCol="0">
            <a:spAutoFit/>
          </a:bodyPr>
          <a:lstStyle/>
          <a:p>
            <a:r>
              <a:rPr lang="fr-FR" sz="1600" b="1">
                <a:solidFill>
                  <a:schemeClr val="bg1"/>
                </a:solidFill>
                <a:latin typeface="Arial" panose="020B0604020202020204" pitchFamily="34" charset="0"/>
                <a:cs typeface="Arial" panose="020B0604020202020204" pitchFamily="34" charset="0"/>
              </a:rPr>
              <a:t>Précédent</a:t>
            </a:r>
          </a:p>
        </p:txBody>
      </p:sp>
      <p:sp>
        <p:nvSpPr>
          <p:cNvPr id="13" name="ZoneTexte 12"/>
          <p:cNvSpPr txBox="1"/>
          <p:nvPr/>
        </p:nvSpPr>
        <p:spPr>
          <a:xfrm>
            <a:off x="9266139" y="6148884"/>
            <a:ext cx="1078971" cy="338554"/>
          </a:xfrm>
          <a:prstGeom prst="rect">
            <a:avLst/>
          </a:prstGeom>
          <a:noFill/>
        </p:spPr>
        <p:txBody>
          <a:bodyPr wrap="square" rtlCol="0">
            <a:spAutoFit/>
          </a:bodyPr>
          <a:lstStyle/>
          <a:p>
            <a:r>
              <a:rPr lang="fr-FR" sz="1600" b="1">
                <a:solidFill>
                  <a:schemeClr val="bg1"/>
                </a:solidFill>
                <a:latin typeface="Arial" panose="020B0604020202020204" pitchFamily="34" charset="0"/>
                <a:cs typeface="Arial" panose="020B0604020202020204" pitchFamily="34" charset="0"/>
              </a:rPr>
              <a:t>Suivant</a:t>
            </a:r>
          </a:p>
        </p:txBody>
      </p:sp>
      <p:sp>
        <p:nvSpPr>
          <p:cNvPr id="6" name="Signe Plus 5">
            <a:extLst>
              <a:ext uri="{FF2B5EF4-FFF2-40B4-BE49-F238E27FC236}">
                <a16:creationId xmlns:a16="http://schemas.microsoft.com/office/drawing/2014/main" id="{7BF4047E-9DDA-555B-0B43-2793E9D9D38B}"/>
              </a:ext>
            </a:extLst>
          </p:cNvPr>
          <p:cNvSpPr/>
          <p:nvPr/>
        </p:nvSpPr>
        <p:spPr>
          <a:xfrm>
            <a:off x="11903621" y="104686"/>
            <a:ext cx="205770" cy="183734"/>
          </a:xfrm>
          <a:prstGeom prst="mathPlus">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Picture 14">
            <a:extLst>
              <a:ext uri="{FF2B5EF4-FFF2-40B4-BE49-F238E27FC236}">
                <a16:creationId xmlns:a16="http://schemas.microsoft.com/office/drawing/2014/main" id="{9504A6E6-A16E-A715-1672-BB1E8581E6DB}"/>
              </a:ext>
            </a:extLst>
          </p:cNvPr>
          <p:cNvPicPr>
            <a:picLocks noChangeAspect="1"/>
          </p:cNvPicPr>
          <p:nvPr/>
        </p:nvPicPr>
        <p:blipFill>
          <a:blip r:embed="rId6"/>
          <a:stretch>
            <a:fillRect/>
          </a:stretch>
        </p:blipFill>
        <p:spPr>
          <a:xfrm>
            <a:off x="2312277" y="1183737"/>
            <a:ext cx="6590222" cy="5468821"/>
          </a:xfrm>
          <a:prstGeom prst="rect">
            <a:avLst/>
          </a:prstGeom>
        </p:spPr>
      </p:pic>
    </p:spTree>
    <p:extLst>
      <p:ext uri="{BB962C8B-B14F-4D97-AF65-F5344CB8AC3E}">
        <p14:creationId xmlns:p14="http://schemas.microsoft.com/office/powerpoint/2010/main" val="20389688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a:hlinkClick r:id="rId2" action="ppaction://hlinksldjump"/>
          </p:cNvPr>
          <p:cNvSpPr/>
          <p:nvPr/>
        </p:nvSpPr>
        <p:spPr>
          <a:xfrm>
            <a:off x="922447" y="5890199"/>
            <a:ext cx="1620000" cy="540000"/>
          </a:xfrm>
          <a:prstGeom prst="round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à coins arrondis 2">
            <a:hlinkClick r:id="rId3" action="ppaction://hlinksldjump"/>
          </p:cNvPr>
          <p:cNvSpPr/>
          <p:nvPr/>
        </p:nvSpPr>
        <p:spPr>
          <a:xfrm>
            <a:off x="8801030" y="5890199"/>
            <a:ext cx="1620000" cy="540000"/>
          </a:xfrm>
          <a:prstGeom prst="round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5" name="Image 24">
            <a:extLst>
              <a:ext uri="{FF2B5EF4-FFF2-40B4-BE49-F238E27FC236}">
                <a16:creationId xmlns:a16="http://schemas.microsoft.com/office/drawing/2014/main" id="{5EC7DC65-52A1-7153-E07A-0CFA6CCC06A3}"/>
              </a:ext>
            </a:extLst>
          </p:cNvPr>
          <p:cNvPicPr>
            <a:picLocks noChangeAspect="1"/>
          </p:cNvPicPr>
          <p:nvPr/>
        </p:nvPicPr>
        <p:blipFill>
          <a:blip r:embed="rId4"/>
          <a:stretch>
            <a:fillRect/>
          </a:stretch>
        </p:blipFill>
        <p:spPr>
          <a:xfrm rot="10800000">
            <a:off x="10805462" y="5127438"/>
            <a:ext cx="1899540" cy="1899540"/>
          </a:xfrm>
          <a:prstGeom prst="rect">
            <a:avLst/>
          </a:prstGeom>
        </p:spPr>
      </p:pic>
      <p:sp>
        <p:nvSpPr>
          <p:cNvPr id="6" name="Espace réservé du numéro de diapositive 5"/>
          <p:cNvSpPr>
            <a:spLocks noGrp="1"/>
          </p:cNvSpPr>
          <p:nvPr>
            <p:ph type="sldNum" sz="quarter" idx="4"/>
          </p:nvPr>
        </p:nvSpPr>
        <p:spPr>
          <a:xfrm>
            <a:off x="8564136" y="6327254"/>
            <a:ext cx="2743200" cy="365125"/>
          </a:xfrm>
        </p:spPr>
        <p:txBody>
          <a:bodyPr/>
          <a:lstStyle/>
          <a:p>
            <a:fld id="{4C4E8528-8995-41C5-85C7-06E3E0B70F35}" type="slidenum">
              <a:rPr lang="fr-FR" smtClean="0"/>
              <a:t>4</a:t>
            </a:fld>
            <a:endParaRPr lang="fr-FR"/>
          </a:p>
        </p:txBody>
      </p:sp>
      <p:grpSp>
        <p:nvGrpSpPr>
          <p:cNvPr id="11" name="Groupe 10"/>
          <p:cNvGrpSpPr/>
          <p:nvPr/>
        </p:nvGrpSpPr>
        <p:grpSpPr>
          <a:xfrm>
            <a:off x="419149" y="1323422"/>
            <a:ext cx="11196682" cy="3804015"/>
            <a:chOff x="419149" y="1323422"/>
            <a:chExt cx="11196682" cy="3804015"/>
          </a:xfrm>
        </p:grpSpPr>
        <p:sp>
          <p:nvSpPr>
            <p:cNvPr id="38" name="Rectangle à coins arrondis 37"/>
            <p:cNvSpPr/>
            <p:nvPr/>
          </p:nvSpPr>
          <p:spPr>
            <a:xfrm>
              <a:off x="5512441" y="2331562"/>
              <a:ext cx="6103390" cy="2795875"/>
            </a:xfrm>
            <a:prstGeom prst="roundRect">
              <a:avLst/>
            </a:prstGeom>
            <a:solidFill>
              <a:schemeClr val="bg1"/>
            </a:solidFill>
            <a:ln>
              <a:solidFill>
                <a:srgbClr val="44A09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00">
                <a:lnSpc>
                  <a:spcPct val="90000"/>
                </a:lnSpc>
                <a:spcBef>
                  <a:spcPts val="1000"/>
                </a:spcBef>
                <a:defRPr/>
              </a:pPr>
              <a:r>
                <a:rPr lang="fr-FR" sz="1600" dirty="0">
                  <a:solidFill>
                    <a:srgbClr val="000000"/>
                  </a:solidFill>
                  <a:latin typeface="Arial" panose="020B0604020202020204" pitchFamily="34" charset="0"/>
                  <a:cs typeface="Arial" panose="020B0604020202020204" pitchFamily="34" charset="0"/>
                </a:rPr>
                <a:t>Le « dernier kilomètre » est utilisé pour décrire la </a:t>
              </a:r>
              <a:r>
                <a:rPr lang="fr-FR" sz="1600" b="1" dirty="0">
                  <a:solidFill>
                    <a:srgbClr val="000000"/>
                  </a:solidFill>
                  <a:latin typeface="Arial" panose="020B0604020202020204" pitchFamily="34" charset="0"/>
                  <a:cs typeface="Arial" panose="020B0604020202020204" pitchFamily="34" charset="0"/>
                </a:rPr>
                <a:t>courte distance géographique lors de la livraison de produits à des clients situés dans des zones denses.</a:t>
              </a:r>
              <a:r>
                <a:rPr lang="fr-FR" sz="1600" dirty="0">
                  <a:solidFill>
                    <a:srgbClr val="000000"/>
                  </a:solidFill>
                  <a:latin typeface="Arial" panose="020B0604020202020204" pitchFamily="34" charset="0"/>
                  <a:cs typeface="Arial" panose="020B0604020202020204" pitchFamily="34" charset="0"/>
                </a:rPr>
                <a:t> La logistique du dernier kilomètre a tendance à être complexe et coûteuse pour les fournisseurs de biens et de services qui livrent dans ces zones.</a:t>
              </a:r>
            </a:p>
            <a:p>
              <a:pPr lvl="0" algn="just" defTabSz="914400">
                <a:lnSpc>
                  <a:spcPct val="90000"/>
                </a:lnSpc>
                <a:spcBef>
                  <a:spcPts val="1000"/>
                </a:spcBef>
                <a:defRPr/>
              </a:pPr>
              <a:r>
                <a:rPr lang="fr-FR" sz="1600" dirty="0">
                  <a:solidFill>
                    <a:srgbClr val="2B2B2B"/>
                  </a:solidFill>
                  <a:latin typeface="Arial" panose="020B0604020202020204" pitchFamily="34" charset="0"/>
                  <a:cs typeface="Arial" panose="020B0604020202020204" pitchFamily="34" charset="0"/>
                </a:rPr>
                <a:t>C’est le </a:t>
              </a:r>
              <a:r>
                <a:rPr lang="fr-FR" sz="1600" b="1" dirty="0">
                  <a:solidFill>
                    <a:srgbClr val="2B2B2B"/>
                  </a:solidFill>
                  <a:latin typeface="Arial" panose="020B0604020202020204" pitchFamily="34" charset="0"/>
                  <a:cs typeface="Arial" panose="020B0604020202020204" pitchFamily="34" charset="0"/>
                </a:rPr>
                <a:t>dernier mouvement de la livraison </a:t>
              </a:r>
              <a:r>
                <a:rPr lang="fr-FR" sz="1600" dirty="0">
                  <a:solidFill>
                    <a:srgbClr val="2B2B2B"/>
                  </a:solidFill>
                  <a:latin typeface="Arial" panose="020B0604020202020204" pitchFamily="34" charset="0"/>
                  <a:cs typeface="Arial" panose="020B0604020202020204" pitchFamily="34" charset="0"/>
                </a:rPr>
                <a:t>depuis l’entrepôt de proximité au point de livraison final, que ce soit un point relais, un magasin ou le domicile du client.</a:t>
              </a:r>
              <a:endParaRPr lang="fr-FR" sz="1600" dirty="0">
                <a:solidFill>
                  <a:prstClr val="black"/>
                </a:solidFill>
                <a:latin typeface="Arial" panose="020B0604020202020204" pitchFamily="34" charset="0"/>
                <a:cs typeface="Arial" panose="020B0604020202020204" pitchFamily="34" charset="0"/>
              </a:endParaRPr>
            </a:p>
          </p:txBody>
        </p:sp>
        <p:pic>
          <p:nvPicPr>
            <p:cNvPr id="39" name="Image 38" descr="Une image contenant texte, tableau&#10;&#10;Description générée automatiquement">
              <a:extLst>
                <a:ext uri="{FF2B5EF4-FFF2-40B4-BE49-F238E27FC236}">
                  <a16:creationId xmlns:a16="http://schemas.microsoft.com/office/drawing/2014/main" id="{58BA71AF-65EA-1D69-8603-E2BDA37149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149" y="2292036"/>
              <a:ext cx="4661589" cy="2835401"/>
            </a:xfrm>
            <a:prstGeom prst="rect">
              <a:avLst/>
            </a:prstGeom>
          </p:spPr>
        </p:pic>
        <p:sp>
          <p:nvSpPr>
            <p:cNvPr id="7" name="ZoneTexte 6"/>
            <p:cNvSpPr txBox="1"/>
            <p:nvPr/>
          </p:nvSpPr>
          <p:spPr>
            <a:xfrm>
              <a:off x="4867263" y="1323422"/>
              <a:ext cx="2808093" cy="369332"/>
            </a:xfrm>
            <a:prstGeom prst="rect">
              <a:avLst/>
            </a:prstGeom>
            <a:noFill/>
          </p:spPr>
          <p:txBody>
            <a:bodyPr wrap="square" rtlCol="0">
              <a:spAutoFit/>
            </a:bodyPr>
            <a:lstStyle/>
            <a:p>
              <a:r>
                <a:rPr lang="fr-FR" sz="1800" b="1">
                  <a:latin typeface="Arial" panose="020B0604020202020204" pitchFamily="34" charset="0"/>
                  <a:cs typeface="Arial" panose="020B0604020202020204" pitchFamily="34" charset="0"/>
                </a:rPr>
                <a:t>Définition</a:t>
              </a:r>
            </a:p>
          </p:txBody>
        </p:sp>
      </p:grpSp>
      <p:sp>
        <p:nvSpPr>
          <p:cNvPr id="5" name="ZoneTexte 4"/>
          <p:cNvSpPr txBox="1"/>
          <p:nvPr/>
        </p:nvSpPr>
        <p:spPr>
          <a:xfrm>
            <a:off x="1129943" y="5986470"/>
            <a:ext cx="1205008" cy="340783"/>
          </a:xfrm>
          <a:prstGeom prst="rect">
            <a:avLst/>
          </a:prstGeom>
          <a:noFill/>
        </p:spPr>
        <p:txBody>
          <a:bodyPr wrap="square" rtlCol="0">
            <a:spAutoFit/>
          </a:bodyPr>
          <a:lstStyle/>
          <a:p>
            <a:r>
              <a:rPr lang="fr-FR" sz="1600" b="1">
                <a:solidFill>
                  <a:schemeClr val="bg1"/>
                </a:solidFill>
                <a:latin typeface="Arial" panose="020B0604020202020204" pitchFamily="34" charset="0"/>
                <a:cs typeface="Arial" panose="020B0604020202020204" pitchFamily="34" charset="0"/>
              </a:rPr>
              <a:t>Précèdent</a:t>
            </a:r>
          </a:p>
        </p:txBody>
      </p:sp>
      <p:sp>
        <p:nvSpPr>
          <p:cNvPr id="8" name="ZoneTexte 7"/>
          <p:cNvSpPr txBox="1"/>
          <p:nvPr/>
        </p:nvSpPr>
        <p:spPr>
          <a:xfrm>
            <a:off x="9170409" y="5988699"/>
            <a:ext cx="1166382" cy="338554"/>
          </a:xfrm>
          <a:prstGeom prst="rect">
            <a:avLst/>
          </a:prstGeom>
          <a:noFill/>
        </p:spPr>
        <p:txBody>
          <a:bodyPr wrap="square" rtlCol="0">
            <a:spAutoFit/>
          </a:bodyPr>
          <a:lstStyle/>
          <a:p>
            <a:r>
              <a:rPr lang="fr-FR" sz="1600" b="1">
                <a:solidFill>
                  <a:schemeClr val="bg1"/>
                </a:solidFill>
                <a:latin typeface="Arial" panose="020B0604020202020204" pitchFamily="34" charset="0"/>
                <a:cs typeface="Arial" panose="020B0604020202020204" pitchFamily="34" charset="0"/>
              </a:rPr>
              <a:t>Suivant</a:t>
            </a:r>
          </a:p>
        </p:txBody>
      </p:sp>
      <p:sp>
        <p:nvSpPr>
          <p:cNvPr id="12" name="Rectangle à coins arrondis 11">
            <a:hlinkClick r:id="rId2" action="ppaction://hlinksldjump"/>
          </p:cNvPr>
          <p:cNvSpPr/>
          <p:nvPr/>
        </p:nvSpPr>
        <p:spPr>
          <a:xfrm>
            <a:off x="2194560" y="294623"/>
            <a:ext cx="7559040" cy="560085"/>
          </a:xfrm>
          <a:prstGeom prst="roundRect">
            <a:avLst/>
          </a:prstGeom>
          <a:solidFill>
            <a:srgbClr val="AED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p:cNvSpPr txBox="1"/>
          <p:nvPr/>
        </p:nvSpPr>
        <p:spPr>
          <a:xfrm>
            <a:off x="2280920" y="380667"/>
            <a:ext cx="7386320" cy="400110"/>
          </a:xfrm>
          <a:prstGeom prst="rect">
            <a:avLst/>
          </a:prstGeom>
          <a:noFill/>
        </p:spPr>
        <p:txBody>
          <a:bodyPr wrap="square" rtlCol="0">
            <a:spAutoFit/>
          </a:bodyPr>
          <a:lstStyle/>
          <a:p>
            <a:r>
              <a:rPr lang="fr-FR" sz="2000" b="1">
                <a:solidFill>
                  <a:schemeClr val="bg1"/>
                </a:solidFill>
                <a:latin typeface="Arial" panose="020B0604020202020204" pitchFamily="34" charset="0"/>
                <a:cs typeface="Arial" panose="020B0604020202020204" pitchFamily="34" charset="0"/>
              </a:rPr>
              <a:t>1- Contexte et problématique de la livraison du dernier km</a:t>
            </a:r>
          </a:p>
        </p:txBody>
      </p:sp>
      <p:sp>
        <p:nvSpPr>
          <p:cNvPr id="4" name="Signe Plus 3">
            <a:extLst>
              <a:ext uri="{FF2B5EF4-FFF2-40B4-BE49-F238E27FC236}">
                <a16:creationId xmlns:a16="http://schemas.microsoft.com/office/drawing/2014/main" id="{E397BD4F-C245-8E8E-B520-C68F00DBC882}"/>
              </a:ext>
            </a:extLst>
          </p:cNvPr>
          <p:cNvSpPr/>
          <p:nvPr/>
        </p:nvSpPr>
        <p:spPr>
          <a:xfrm>
            <a:off x="11903621" y="104686"/>
            <a:ext cx="205770" cy="183734"/>
          </a:xfrm>
          <a:prstGeom prst="mathPlus">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188135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à coins arrondis 2">
            <a:hlinkClick r:id="rId2" action="ppaction://hlinksldjump"/>
          </p:cNvPr>
          <p:cNvSpPr/>
          <p:nvPr/>
        </p:nvSpPr>
        <p:spPr>
          <a:xfrm>
            <a:off x="8784581" y="5901986"/>
            <a:ext cx="1620000" cy="540000"/>
          </a:xfrm>
          <a:prstGeom prst="round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5EC7DC65-52A1-7153-E07A-0CFA6CCC06A3}"/>
              </a:ext>
            </a:extLst>
          </p:cNvPr>
          <p:cNvPicPr>
            <a:picLocks noChangeAspect="1"/>
          </p:cNvPicPr>
          <p:nvPr/>
        </p:nvPicPr>
        <p:blipFill>
          <a:blip r:embed="rId3"/>
          <a:stretch>
            <a:fillRect/>
          </a:stretch>
        </p:blipFill>
        <p:spPr>
          <a:xfrm rot="10800000">
            <a:off x="10807318" y="5103124"/>
            <a:ext cx="1899540" cy="1899540"/>
          </a:xfrm>
          <a:prstGeom prst="rect">
            <a:avLst/>
          </a:prstGeom>
        </p:spPr>
      </p:pic>
      <p:sp>
        <p:nvSpPr>
          <p:cNvPr id="4" name="Espace réservé du numéro de diapositive 3"/>
          <p:cNvSpPr>
            <a:spLocks noGrp="1"/>
          </p:cNvSpPr>
          <p:nvPr>
            <p:ph type="sldNum" sz="quarter" idx="4"/>
          </p:nvPr>
        </p:nvSpPr>
        <p:spPr>
          <a:xfrm>
            <a:off x="8537028" y="6425361"/>
            <a:ext cx="2743200" cy="365125"/>
          </a:xfrm>
        </p:spPr>
        <p:txBody>
          <a:bodyPr/>
          <a:lstStyle/>
          <a:p>
            <a:fld id="{4C4E8528-8995-41C5-85C7-06E3E0B70F35}" type="slidenum">
              <a:rPr lang="fr-FR" smtClean="0"/>
              <a:t>40</a:t>
            </a:fld>
            <a:endParaRPr lang="fr-FR"/>
          </a:p>
        </p:txBody>
      </p:sp>
      <p:sp>
        <p:nvSpPr>
          <p:cNvPr id="7" name="ZoneTexte 6"/>
          <p:cNvSpPr txBox="1"/>
          <p:nvPr/>
        </p:nvSpPr>
        <p:spPr>
          <a:xfrm>
            <a:off x="1197585" y="1088863"/>
            <a:ext cx="9179096" cy="646331"/>
          </a:xfrm>
          <a:prstGeom prst="rect">
            <a:avLst/>
          </a:prstGeom>
          <a:noFill/>
        </p:spPr>
        <p:txBody>
          <a:bodyPr wrap="square" rtlCol="0">
            <a:spAutoFit/>
          </a:bodyPr>
          <a:lstStyle/>
          <a:p>
            <a:pPr algn="ctr"/>
            <a:r>
              <a:rPr lang="fr-FR" sz="1800" b="1" dirty="0">
                <a:latin typeface="Arial" panose="020B0604020202020204" pitchFamily="34" charset="0"/>
                <a:cs typeface="Arial" panose="020B0604020202020204" pitchFamily="34" charset="0"/>
              </a:rPr>
              <a:t>Les conditions essentielles pour réussir le transport de marchandises en ville </a:t>
            </a:r>
          </a:p>
          <a:p>
            <a:pPr algn="ctr"/>
            <a:r>
              <a:rPr lang="fr-FR" sz="1800" b="1" dirty="0">
                <a:latin typeface="Arial" panose="020B0604020202020204" pitchFamily="34" charset="0"/>
                <a:cs typeface="Arial" panose="020B0604020202020204" pitchFamily="34" charset="0"/>
              </a:rPr>
              <a:t>par le fluvial et le ferroviaire</a:t>
            </a:r>
          </a:p>
        </p:txBody>
      </p:sp>
      <p:grpSp>
        <p:nvGrpSpPr>
          <p:cNvPr id="11" name="Groupe 10"/>
          <p:cNvGrpSpPr/>
          <p:nvPr/>
        </p:nvGrpSpPr>
        <p:grpSpPr>
          <a:xfrm>
            <a:off x="2928008" y="2073147"/>
            <a:ext cx="6648573" cy="3135983"/>
            <a:chOff x="3061764" y="2073147"/>
            <a:chExt cx="6648573" cy="3135983"/>
          </a:xfrm>
        </p:grpSpPr>
        <p:sp>
          <p:nvSpPr>
            <p:cNvPr id="9" name="Rectangle à coins arrondis 8"/>
            <p:cNvSpPr/>
            <p:nvPr/>
          </p:nvSpPr>
          <p:spPr>
            <a:xfrm>
              <a:off x="3061764" y="2073147"/>
              <a:ext cx="6648573" cy="3135983"/>
            </a:xfrm>
            <a:prstGeom prst="roundRect">
              <a:avLst/>
            </a:prstGeom>
            <a:solidFill>
              <a:schemeClr val="bg1"/>
            </a:solidFill>
            <a:ln>
              <a:solidFill>
                <a:srgbClr val="44A09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p:cNvSpPr txBox="1"/>
            <p:nvPr/>
          </p:nvSpPr>
          <p:spPr>
            <a:xfrm>
              <a:off x="3268662" y="2258569"/>
              <a:ext cx="6353114" cy="2677656"/>
            </a:xfrm>
            <a:prstGeom prst="rect">
              <a:avLst/>
            </a:prstGeom>
            <a:noFill/>
          </p:spPr>
          <p:txBody>
            <a:bodyPr wrap="square" rtlCol="0">
              <a:spAutoFit/>
            </a:bodyPr>
            <a:lstStyle/>
            <a:p>
              <a:pPr marL="342900" indent="-342900">
                <a:buFont typeface="Wingdings" panose="05000000000000000000" pitchFamily="2" charset="2"/>
                <a:buChar char="Ø"/>
              </a:pPr>
              <a:r>
                <a:rPr lang="fr-FR" sz="1400" dirty="0">
                  <a:latin typeface="Arial" panose="020B0604020202020204" pitchFamily="34" charset="0"/>
                  <a:cs typeface="Arial" panose="020B0604020202020204" pitchFamily="34" charset="0"/>
                </a:rPr>
                <a:t>Bénéficier de flux importants et réguliers indispensables à la massification</a:t>
              </a:r>
              <a:endParaRPr lang="fr-FR" sz="1400" strike="sngStrike" dirty="0">
                <a:solidFill>
                  <a:srgbClr val="FF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fr-FR" sz="1400" dirty="0">
                  <a:latin typeface="Arial" panose="020B0604020202020204" pitchFamily="34" charset="0"/>
                  <a:cs typeface="Arial" panose="020B0604020202020204" pitchFamily="34" charset="0"/>
                </a:rPr>
                <a:t>Optimiser les ruptures de charge afin que l’offre porte à porte soit économiquement comparable à la route. </a:t>
              </a:r>
            </a:p>
            <a:p>
              <a:pPr marL="342900" indent="-342900">
                <a:buFont typeface="Wingdings" panose="05000000000000000000" pitchFamily="2" charset="2"/>
                <a:buChar char="Ø"/>
              </a:pPr>
              <a:endParaRPr lang="fr-FR" sz="1400" dirty="0">
                <a:latin typeface="Arial" panose="020B0604020202020204" pitchFamily="34" charset="0"/>
                <a:cs typeface="Arial" panose="020B0604020202020204" pitchFamily="34" charset="0"/>
              </a:endParaRPr>
            </a:p>
            <a:p>
              <a:r>
                <a:rPr lang="fr-FR" sz="1400" dirty="0">
                  <a:latin typeface="Arial" panose="020B0604020202020204" pitchFamily="34" charset="0"/>
                  <a:cs typeface="Arial" panose="020B0604020202020204" pitchFamily="34" charset="0"/>
                </a:rPr>
                <a:t>Pour cela, il est important :</a:t>
              </a:r>
            </a:p>
            <a:p>
              <a:endParaRPr lang="fr-FR" sz="14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fr-FR" sz="1400" dirty="0">
                  <a:latin typeface="Arial" panose="020B0604020202020204" pitchFamily="34" charset="0"/>
                  <a:cs typeface="Arial" panose="020B0604020202020204" pitchFamily="34" charset="0"/>
                </a:rPr>
                <a:t>D’instaurer une coopération étroite entre les acteurs du transport et </a:t>
              </a:r>
            </a:p>
            <a:p>
              <a:r>
                <a:rPr lang="fr-FR" sz="1400" dirty="0">
                  <a:latin typeface="Arial" panose="020B0604020202020204" pitchFamily="34" charset="0"/>
                  <a:cs typeface="Arial" panose="020B0604020202020204" pitchFamily="34" charset="0"/>
                </a:rPr>
                <a:t>      les collectivités locales</a:t>
              </a:r>
            </a:p>
            <a:p>
              <a:pPr marL="285750" indent="-285750">
                <a:buFont typeface="Wingdings" panose="05000000000000000000" pitchFamily="2" charset="2"/>
                <a:buChar char="Ø"/>
              </a:pPr>
              <a:r>
                <a:rPr lang="fr-FR" sz="1400" dirty="0">
                  <a:latin typeface="Arial" panose="020B0604020202020204" pitchFamily="34" charset="0"/>
                  <a:cs typeface="Arial" panose="020B0604020202020204" pitchFamily="34" charset="0"/>
                </a:rPr>
                <a:t>De s’appuyer sur les acteurs comme VNF, SNCF Réseau et </a:t>
              </a:r>
            </a:p>
            <a:p>
              <a:r>
                <a:rPr lang="fr-FR" sz="1400" dirty="0">
                  <a:latin typeface="Arial" panose="020B0604020202020204" pitchFamily="34" charset="0"/>
                  <a:cs typeface="Arial" panose="020B0604020202020204" pitchFamily="34" charset="0"/>
                </a:rPr>
                <a:t>      les autorités portuaires</a:t>
              </a:r>
            </a:p>
            <a:p>
              <a:pPr marL="285750" indent="-285750">
                <a:buFont typeface="Wingdings" panose="05000000000000000000" pitchFamily="2" charset="2"/>
                <a:buChar char="Ø"/>
              </a:pPr>
              <a:r>
                <a:rPr lang="fr-FR" sz="1400" dirty="0">
                  <a:latin typeface="Arial" panose="020B0604020202020204" pitchFamily="34" charset="0"/>
                  <a:cs typeface="Arial" panose="020B0604020202020204" pitchFamily="34" charset="0"/>
                </a:rPr>
                <a:t>De réunir les volumes suffisants à transporter</a:t>
              </a:r>
            </a:p>
            <a:p>
              <a:pPr marL="285750" indent="-285750">
                <a:buFont typeface="Wingdings" panose="05000000000000000000" pitchFamily="2" charset="2"/>
                <a:buChar char="Ø"/>
              </a:pPr>
              <a:r>
                <a:rPr lang="fr-FR" sz="1400" dirty="0">
                  <a:latin typeface="Arial" panose="020B0604020202020204" pitchFamily="34" charset="0"/>
                  <a:cs typeface="Arial" panose="020B0604020202020204" pitchFamily="34" charset="0"/>
                </a:rPr>
                <a:t>De repenser à une chaine logistique globale </a:t>
              </a:r>
            </a:p>
          </p:txBody>
        </p:sp>
      </p:grpSp>
      <p:sp>
        <p:nvSpPr>
          <p:cNvPr id="13" name="Rectangle à coins arrondis 12">
            <a:hlinkClick r:id="rId4" action="ppaction://hlinksldjump"/>
          </p:cNvPr>
          <p:cNvSpPr/>
          <p:nvPr/>
        </p:nvSpPr>
        <p:spPr>
          <a:xfrm>
            <a:off x="1197585" y="5901986"/>
            <a:ext cx="1620000" cy="540000"/>
          </a:xfrm>
          <a:prstGeom prst="round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p:cNvSpPr txBox="1"/>
          <p:nvPr/>
        </p:nvSpPr>
        <p:spPr>
          <a:xfrm>
            <a:off x="1369989" y="6002709"/>
            <a:ext cx="1275192" cy="338554"/>
          </a:xfrm>
          <a:prstGeom prst="rect">
            <a:avLst/>
          </a:prstGeom>
          <a:noFill/>
        </p:spPr>
        <p:txBody>
          <a:bodyPr wrap="square" rtlCol="0">
            <a:spAutoFit/>
          </a:bodyPr>
          <a:lstStyle/>
          <a:p>
            <a:r>
              <a:rPr lang="fr-FR" sz="1600" b="1">
                <a:solidFill>
                  <a:schemeClr val="bg1"/>
                </a:solidFill>
                <a:latin typeface="Arial" panose="020B0604020202020204" pitchFamily="34" charset="0"/>
                <a:cs typeface="Arial" panose="020B0604020202020204" pitchFamily="34" charset="0"/>
              </a:rPr>
              <a:t>Précédent</a:t>
            </a:r>
          </a:p>
        </p:txBody>
      </p:sp>
      <p:sp>
        <p:nvSpPr>
          <p:cNvPr id="15" name="ZoneTexte 14"/>
          <p:cNvSpPr txBox="1"/>
          <p:nvPr/>
        </p:nvSpPr>
        <p:spPr>
          <a:xfrm>
            <a:off x="9111848" y="5992650"/>
            <a:ext cx="1212180" cy="338554"/>
          </a:xfrm>
          <a:prstGeom prst="rect">
            <a:avLst/>
          </a:prstGeom>
          <a:noFill/>
        </p:spPr>
        <p:txBody>
          <a:bodyPr wrap="square" rtlCol="0">
            <a:spAutoFit/>
          </a:bodyPr>
          <a:lstStyle/>
          <a:p>
            <a:r>
              <a:rPr lang="fr-FR" sz="1600" b="1">
                <a:solidFill>
                  <a:schemeClr val="bg1"/>
                </a:solidFill>
                <a:latin typeface="Arial" panose="020B0604020202020204" pitchFamily="34" charset="0"/>
                <a:cs typeface="Arial" panose="020B0604020202020204" pitchFamily="34" charset="0"/>
              </a:rPr>
              <a:t>Suivant</a:t>
            </a:r>
          </a:p>
        </p:txBody>
      </p:sp>
      <p:sp>
        <p:nvSpPr>
          <p:cNvPr id="2" name="Signe Plus 1">
            <a:extLst>
              <a:ext uri="{FF2B5EF4-FFF2-40B4-BE49-F238E27FC236}">
                <a16:creationId xmlns:a16="http://schemas.microsoft.com/office/drawing/2014/main" id="{573F18A2-8992-4063-CE48-F626F0C1F7B5}"/>
              </a:ext>
            </a:extLst>
          </p:cNvPr>
          <p:cNvSpPr/>
          <p:nvPr/>
        </p:nvSpPr>
        <p:spPr>
          <a:xfrm>
            <a:off x="11903621" y="104686"/>
            <a:ext cx="205770" cy="183734"/>
          </a:xfrm>
          <a:prstGeom prst="mathPlus">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à coins arrondis 11">
            <a:hlinkClick r:id="rId4" action="ppaction://hlinksldjump"/>
            <a:extLst>
              <a:ext uri="{FF2B5EF4-FFF2-40B4-BE49-F238E27FC236}">
                <a16:creationId xmlns:a16="http://schemas.microsoft.com/office/drawing/2014/main" id="{69C8C488-82FE-B441-F2C9-24047EF798F2}"/>
              </a:ext>
            </a:extLst>
          </p:cNvPr>
          <p:cNvSpPr/>
          <p:nvPr/>
        </p:nvSpPr>
        <p:spPr>
          <a:xfrm>
            <a:off x="2830722" y="288420"/>
            <a:ext cx="5465378" cy="560085"/>
          </a:xfrm>
          <a:prstGeom prst="roundRect">
            <a:avLst/>
          </a:prstGeom>
          <a:solidFill>
            <a:srgbClr val="AED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a:extLst>
              <a:ext uri="{FF2B5EF4-FFF2-40B4-BE49-F238E27FC236}">
                <a16:creationId xmlns:a16="http://schemas.microsoft.com/office/drawing/2014/main" id="{D72D7888-23B2-3899-B654-21EABBD58D4A}"/>
              </a:ext>
            </a:extLst>
          </p:cNvPr>
          <p:cNvSpPr txBox="1"/>
          <p:nvPr/>
        </p:nvSpPr>
        <p:spPr>
          <a:xfrm>
            <a:off x="3066155" y="396640"/>
            <a:ext cx="5229945" cy="400110"/>
          </a:xfrm>
          <a:prstGeom prst="rect">
            <a:avLst/>
          </a:prstGeom>
          <a:noFill/>
        </p:spPr>
        <p:txBody>
          <a:bodyPr wrap="square" rtlCol="0">
            <a:spAutoFit/>
          </a:bodyPr>
          <a:lstStyle/>
          <a:p>
            <a:r>
              <a:rPr lang="fr-FR" sz="2000" b="1" dirty="0">
                <a:solidFill>
                  <a:schemeClr val="bg1"/>
                </a:solidFill>
                <a:latin typeface="Arial" panose="020B0604020202020204" pitchFamily="34" charset="0"/>
                <a:cs typeface="Arial" panose="020B0604020202020204" pitchFamily="34" charset="0"/>
              </a:rPr>
              <a:t>6 - Le multimodal – ferroviaire ou fluvial</a:t>
            </a:r>
          </a:p>
        </p:txBody>
      </p:sp>
    </p:spTree>
    <p:extLst>
      <p:ext uri="{BB962C8B-B14F-4D97-AF65-F5344CB8AC3E}">
        <p14:creationId xmlns:p14="http://schemas.microsoft.com/office/powerpoint/2010/main" val="919953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a:hlinkClick r:id="rId2" action="ppaction://hlinksldjump"/>
          </p:cNvPr>
          <p:cNvSpPr/>
          <p:nvPr/>
        </p:nvSpPr>
        <p:spPr>
          <a:xfrm>
            <a:off x="956582" y="5901987"/>
            <a:ext cx="1620000" cy="540000"/>
          </a:xfrm>
          <a:prstGeom prst="round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à coins arrondis 2">
            <a:hlinkClick r:id="rId3" action="ppaction://hlinksldjump"/>
          </p:cNvPr>
          <p:cNvSpPr/>
          <p:nvPr/>
        </p:nvSpPr>
        <p:spPr>
          <a:xfrm>
            <a:off x="8850772" y="5905316"/>
            <a:ext cx="1620000" cy="540000"/>
          </a:xfrm>
          <a:prstGeom prst="round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5EC7DC65-52A1-7153-E07A-0CFA6CCC06A3}"/>
              </a:ext>
            </a:extLst>
          </p:cNvPr>
          <p:cNvPicPr>
            <a:picLocks noChangeAspect="1"/>
          </p:cNvPicPr>
          <p:nvPr/>
        </p:nvPicPr>
        <p:blipFill>
          <a:blip r:embed="rId4"/>
          <a:stretch>
            <a:fillRect/>
          </a:stretch>
        </p:blipFill>
        <p:spPr>
          <a:xfrm rot="10800000">
            <a:off x="10807318" y="5103124"/>
            <a:ext cx="1899540" cy="1899540"/>
          </a:xfrm>
          <a:prstGeom prst="rect">
            <a:avLst/>
          </a:prstGeom>
        </p:spPr>
      </p:pic>
      <p:sp>
        <p:nvSpPr>
          <p:cNvPr id="4" name="Espace réservé du numéro de diapositive 3"/>
          <p:cNvSpPr>
            <a:spLocks noGrp="1"/>
          </p:cNvSpPr>
          <p:nvPr>
            <p:ph type="sldNum" sz="quarter" idx="4"/>
          </p:nvPr>
        </p:nvSpPr>
        <p:spPr>
          <a:xfrm>
            <a:off x="8610600" y="6425361"/>
            <a:ext cx="2743200" cy="365125"/>
          </a:xfrm>
        </p:spPr>
        <p:txBody>
          <a:bodyPr/>
          <a:lstStyle/>
          <a:p>
            <a:fld id="{4C4E8528-8995-41C5-85C7-06E3E0B70F35}" type="slidenum">
              <a:rPr lang="fr-FR" smtClean="0"/>
              <a:t>41</a:t>
            </a:fld>
            <a:endParaRPr lang="fr-FR"/>
          </a:p>
        </p:txBody>
      </p:sp>
      <p:sp>
        <p:nvSpPr>
          <p:cNvPr id="7" name="ZoneTexte 6"/>
          <p:cNvSpPr txBox="1"/>
          <p:nvPr/>
        </p:nvSpPr>
        <p:spPr>
          <a:xfrm>
            <a:off x="2566568" y="1094011"/>
            <a:ext cx="6660655" cy="369332"/>
          </a:xfrm>
          <a:prstGeom prst="rect">
            <a:avLst/>
          </a:prstGeom>
          <a:noFill/>
        </p:spPr>
        <p:txBody>
          <a:bodyPr wrap="square" rtlCol="0">
            <a:spAutoFit/>
          </a:bodyPr>
          <a:lstStyle/>
          <a:p>
            <a:r>
              <a:rPr lang="fr-FR" sz="1800" b="1" dirty="0">
                <a:latin typeface="Arial" panose="020B0604020202020204" pitchFamily="34" charset="0"/>
                <a:cs typeface="Arial" panose="020B0604020202020204" pitchFamily="34" charset="0"/>
              </a:rPr>
              <a:t>Deux modèles de transport fluvial dans le BTP à Paris </a:t>
            </a:r>
          </a:p>
        </p:txBody>
      </p:sp>
      <p:grpSp>
        <p:nvGrpSpPr>
          <p:cNvPr id="20" name="Groupe 19"/>
          <p:cNvGrpSpPr/>
          <p:nvPr/>
        </p:nvGrpSpPr>
        <p:grpSpPr>
          <a:xfrm>
            <a:off x="1394210" y="1803763"/>
            <a:ext cx="4332682" cy="3530192"/>
            <a:chOff x="1394210" y="1803763"/>
            <a:chExt cx="4332682" cy="3530192"/>
          </a:xfrm>
        </p:grpSpPr>
        <p:sp>
          <p:nvSpPr>
            <p:cNvPr id="10" name="ZoneTexte 9">
              <a:extLst>
                <a:ext uri="{FF2B5EF4-FFF2-40B4-BE49-F238E27FC236}">
                  <a16:creationId xmlns:a16="http://schemas.microsoft.com/office/drawing/2014/main" id="{456A6EA9-26D6-7EE8-A77B-FC3D55AB92E7}"/>
                </a:ext>
              </a:extLst>
            </p:cNvPr>
            <p:cNvSpPr txBox="1"/>
            <p:nvPr/>
          </p:nvSpPr>
          <p:spPr>
            <a:xfrm>
              <a:off x="3073340" y="5103123"/>
              <a:ext cx="2653552"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900" i="1">
                  <a:latin typeface="Arial" panose="020B0604020202020204" pitchFamily="34" charset="0"/>
                  <a:cs typeface="Arial" panose="020B0604020202020204" pitchFamily="34" charset="0"/>
                </a:rPr>
                <a:t>Saint-Gobain © </a:t>
              </a:r>
              <a:r>
                <a:rPr lang="fr-FR" sz="900">
                  <a:latin typeface="Arial" panose="020B0604020202020204" pitchFamily="34" charset="0"/>
                  <a:cs typeface="Arial" panose="020B0604020202020204" pitchFamily="34" charset="0"/>
                </a:rPr>
                <a:t>Joseph </a:t>
              </a:r>
              <a:r>
                <a:rPr lang="fr-FR" sz="900" err="1">
                  <a:latin typeface="Arial" panose="020B0604020202020204" pitchFamily="34" charset="0"/>
                  <a:cs typeface="Arial" panose="020B0604020202020204" pitchFamily="34" charset="0"/>
                </a:rPr>
                <a:t>Melin</a:t>
              </a:r>
              <a:endParaRPr lang="fr-FR" sz="900">
                <a:latin typeface="Arial" panose="020B0604020202020204" pitchFamily="34" charset="0"/>
                <a:cs typeface="Arial" panose="020B0604020202020204" pitchFamily="34" charset="0"/>
              </a:endParaRPr>
            </a:p>
          </p:txBody>
        </p:sp>
        <p:grpSp>
          <p:nvGrpSpPr>
            <p:cNvPr id="18" name="Groupe 17"/>
            <p:cNvGrpSpPr/>
            <p:nvPr/>
          </p:nvGrpSpPr>
          <p:grpSpPr>
            <a:xfrm>
              <a:off x="1394210" y="1803763"/>
              <a:ext cx="3266280" cy="3299360"/>
              <a:chOff x="1394210" y="1803763"/>
              <a:chExt cx="3266280" cy="3299360"/>
            </a:xfrm>
          </p:grpSpPr>
          <p:sp>
            <p:nvSpPr>
              <p:cNvPr id="11" name="Cadre 10"/>
              <p:cNvSpPr/>
              <p:nvPr/>
            </p:nvSpPr>
            <p:spPr>
              <a:xfrm>
                <a:off x="1394210" y="1803763"/>
                <a:ext cx="3266280" cy="3299360"/>
              </a:xfrm>
              <a:prstGeom prst="frame">
                <a:avLst>
                  <a:gd name="adj1" fmla="val 4314"/>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FB35BDDC-0DA0-7FA4-7A95-909DC04FE756}"/>
                  </a:ext>
                </a:extLst>
              </p:cNvPr>
              <p:cNvPicPr>
                <a:picLocks noChangeAspect="1"/>
              </p:cNvPicPr>
              <p:nvPr/>
            </p:nvPicPr>
            <p:blipFill>
              <a:blip r:embed="rId5"/>
              <a:stretch>
                <a:fillRect/>
              </a:stretch>
            </p:blipFill>
            <p:spPr>
              <a:xfrm>
                <a:off x="1535490" y="1939797"/>
                <a:ext cx="2983720" cy="3033359"/>
              </a:xfrm>
              <a:prstGeom prst="rect">
                <a:avLst/>
              </a:prstGeom>
            </p:spPr>
          </p:pic>
        </p:grpSp>
      </p:grpSp>
      <p:grpSp>
        <p:nvGrpSpPr>
          <p:cNvPr id="19" name="Groupe 18"/>
          <p:cNvGrpSpPr/>
          <p:nvPr/>
        </p:nvGrpSpPr>
        <p:grpSpPr>
          <a:xfrm>
            <a:off x="7285611" y="1801740"/>
            <a:ext cx="5125482" cy="3532215"/>
            <a:chOff x="7268986" y="1803763"/>
            <a:chExt cx="5125482" cy="3532215"/>
          </a:xfrm>
        </p:grpSpPr>
        <p:grpSp>
          <p:nvGrpSpPr>
            <p:cNvPr id="16" name="Groupe 15"/>
            <p:cNvGrpSpPr/>
            <p:nvPr/>
          </p:nvGrpSpPr>
          <p:grpSpPr>
            <a:xfrm>
              <a:off x="7268986" y="1803763"/>
              <a:ext cx="3266280" cy="3299360"/>
              <a:chOff x="7268986" y="1803763"/>
              <a:chExt cx="3266280" cy="3299360"/>
            </a:xfrm>
          </p:grpSpPr>
          <p:sp>
            <p:nvSpPr>
              <p:cNvPr id="14" name="Cadre 13"/>
              <p:cNvSpPr/>
              <p:nvPr/>
            </p:nvSpPr>
            <p:spPr>
              <a:xfrm>
                <a:off x="7268986" y="1803763"/>
                <a:ext cx="3266280" cy="3299360"/>
              </a:xfrm>
              <a:prstGeom prst="frame">
                <a:avLst>
                  <a:gd name="adj1" fmla="val 4314"/>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Image 14">
                <a:extLst>
                  <a:ext uri="{FF2B5EF4-FFF2-40B4-BE49-F238E27FC236}">
                    <a16:creationId xmlns:a16="http://schemas.microsoft.com/office/drawing/2014/main" id="{1BF5306F-61D8-4ABA-8548-F56E9E389AB6}"/>
                  </a:ext>
                </a:extLst>
              </p:cNvPr>
              <p:cNvPicPr>
                <a:picLocks noChangeAspect="1"/>
              </p:cNvPicPr>
              <p:nvPr/>
            </p:nvPicPr>
            <p:blipFill>
              <a:blip r:embed="rId6"/>
              <a:stretch>
                <a:fillRect/>
              </a:stretch>
            </p:blipFill>
            <p:spPr>
              <a:xfrm>
                <a:off x="7397791" y="1939796"/>
                <a:ext cx="3025387" cy="3033359"/>
              </a:xfrm>
              <a:prstGeom prst="rect">
                <a:avLst/>
              </a:prstGeom>
            </p:spPr>
          </p:pic>
        </p:grpSp>
        <p:sp>
          <p:nvSpPr>
            <p:cNvPr id="17" name="ZoneTexte 16">
              <a:extLst>
                <a:ext uri="{FF2B5EF4-FFF2-40B4-BE49-F238E27FC236}">
                  <a16:creationId xmlns:a16="http://schemas.microsoft.com/office/drawing/2014/main" id="{456A6EA9-26D6-7EE8-A77B-FC3D55AB92E7}"/>
                </a:ext>
              </a:extLst>
            </p:cNvPr>
            <p:cNvSpPr txBox="1"/>
            <p:nvPr/>
          </p:nvSpPr>
          <p:spPr>
            <a:xfrm>
              <a:off x="9740916" y="5105146"/>
              <a:ext cx="2653552"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900" i="1">
                  <a:latin typeface="Arial" panose="020B0604020202020204" pitchFamily="34" charset="0"/>
                  <a:cs typeface="Arial" panose="020B0604020202020204" pitchFamily="34" charset="0"/>
                </a:rPr>
                <a:t>© </a:t>
              </a:r>
              <a:r>
                <a:rPr lang="fr-FR" sz="900" err="1">
                  <a:latin typeface="Arial" panose="020B0604020202020204" pitchFamily="34" charset="0"/>
                  <a:cs typeface="Arial" panose="020B0604020202020204" pitchFamily="34" charset="0"/>
                </a:rPr>
                <a:t>Unibeton</a:t>
              </a:r>
              <a:endParaRPr lang="fr-FR" sz="900">
                <a:latin typeface="Arial" panose="020B0604020202020204" pitchFamily="34" charset="0"/>
                <a:cs typeface="Arial" panose="020B0604020202020204" pitchFamily="34" charset="0"/>
              </a:endParaRPr>
            </a:p>
          </p:txBody>
        </p:sp>
      </p:grpSp>
      <p:sp>
        <p:nvSpPr>
          <p:cNvPr id="21" name="Rectangle à coins arrondis 20">
            <a:hlinkClick r:id="rId7" action="ppaction://hlinksldjump"/>
          </p:cNvPr>
          <p:cNvSpPr/>
          <p:nvPr/>
        </p:nvSpPr>
        <p:spPr>
          <a:xfrm>
            <a:off x="3027350" y="303094"/>
            <a:ext cx="5625661" cy="560085"/>
          </a:xfrm>
          <a:prstGeom prst="roundRect">
            <a:avLst/>
          </a:prstGeom>
          <a:solidFill>
            <a:srgbClr val="AED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p:cNvSpPr txBox="1"/>
          <p:nvPr/>
        </p:nvSpPr>
        <p:spPr>
          <a:xfrm>
            <a:off x="3222406" y="383081"/>
            <a:ext cx="5235548" cy="400110"/>
          </a:xfrm>
          <a:prstGeom prst="rect">
            <a:avLst/>
          </a:prstGeom>
          <a:noFill/>
        </p:spPr>
        <p:txBody>
          <a:bodyPr wrap="square" rtlCol="0">
            <a:spAutoFit/>
          </a:bodyPr>
          <a:lstStyle/>
          <a:p>
            <a:r>
              <a:rPr lang="fr-FR" sz="2000" b="1">
                <a:solidFill>
                  <a:schemeClr val="bg1"/>
                </a:solidFill>
                <a:latin typeface="Arial" panose="020B0604020202020204" pitchFamily="34" charset="0"/>
                <a:cs typeface="Arial" panose="020B0604020202020204" pitchFamily="34" charset="0"/>
              </a:rPr>
              <a:t>6 - Le multimodal – ferroviaire ou fluvial </a:t>
            </a:r>
          </a:p>
        </p:txBody>
      </p:sp>
      <p:sp>
        <p:nvSpPr>
          <p:cNvPr id="12" name="ZoneTexte 11"/>
          <p:cNvSpPr txBox="1"/>
          <p:nvPr/>
        </p:nvSpPr>
        <p:spPr>
          <a:xfrm>
            <a:off x="1240222" y="5994397"/>
            <a:ext cx="1198178" cy="338554"/>
          </a:xfrm>
          <a:prstGeom prst="rect">
            <a:avLst/>
          </a:prstGeom>
          <a:noFill/>
        </p:spPr>
        <p:txBody>
          <a:bodyPr wrap="square" rtlCol="0">
            <a:spAutoFit/>
          </a:bodyPr>
          <a:lstStyle/>
          <a:p>
            <a:r>
              <a:rPr lang="fr-FR" sz="1600" b="1">
                <a:solidFill>
                  <a:schemeClr val="bg1"/>
                </a:solidFill>
                <a:latin typeface="Arial" panose="020B0604020202020204" pitchFamily="34" charset="0"/>
                <a:cs typeface="Arial" panose="020B0604020202020204" pitchFamily="34" charset="0"/>
              </a:rPr>
              <a:t>Précédent</a:t>
            </a:r>
          </a:p>
        </p:txBody>
      </p:sp>
      <p:sp>
        <p:nvSpPr>
          <p:cNvPr id="22" name="ZoneTexte 21"/>
          <p:cNvSpPr txBox="1"/>
          <p:nvPr/>
        </p:nvSpPr>
        <p:spPr>
          <a:xfrm>
            <a:off x="9218707" y="5994397"/>
            <a:ext cx="1044417" cy="338554"/>
          </a:xfrm>
          <a:prstGeom prst="rect">
            <a:avLst/>
          </a:prstGeom>
          <a:noFill/>
        </p:spPr>
        <p:txBody>
          <a:bodyPr wrap="square" rtlCol="0">
            <a:spAutoFit/>
          </a:bodyPr>
          <a:lstStyle/>
          <a:p>
            <a:r>
              <a:rPr lang="fr-FR" sz="1600" b="1">
                <a:solidFill>
                  <a:schemeClr val="bg1"/>
                </a:solidFill>
                <a:latin typeface="Arial" panose="020B0604020202020204" pitchFamily="34" charset="0"/>
                <a:cs typeface="Arial" panose="020B0604020202020204" pitchFamily="34" charset="0"/>
              </a:rPr>
              <a:t>Suivant</a:t>
            </a:r>
          </a:p>
        </p:txBody>
      </p:sp>
      <p:sp>
        <p:nvSpPr>
          <p:cNvPr id="6" name="Signe Plus 5">
            <a:extLst>
              <a:ext uri="{FF2B5EF4-FFF2-40B4-BE49-F238E27FC236}">
                <a16:creationId xmlns:a16="http://schemas.microsoft.com/office/drawing/2014/main" id="{351471F5-DCE7-1D85-5FCF-183305B15CD0}"/>
              </a:ext>
            </a:extLst>
          </p:cNvPr>
          <p:cNvSpPr/>
          <p:nvPr/>
        </p:nvSpPr>
        <p:spPr>
          <a:xfrm>
            <a:off x="11903621" y="104686"/>
            <a:ext cx="205770" cy="183734"/>
          </a:xfrm>
          <a:prstGeom prst="mathPlus">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505709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p:cTn id="11" dur="1000" fill="hold"/>
                                        <p:tgtEl>
                                          <p:spTgt spid="20"/>
                                        </p:tgtEl>
                                        <p:attrNameLst>
                                          <p:attrName>ppt_w</p:attrName>
                                        </p:attrNameLst>
                                      </p:cBhvr>
                                      <p:tavLst>
                                        <p:tav tm="0">
                                          <p:val>
                                            <p:fltVal val="0"/>
                                          </p:val>
                                        </p:tav>
                                        <p:tav tm="100000">
                                          <p:val>
                                            <p:strVal val="#ppt_w"/>
                                          </p:val>
                                        </p:tav>
                                      </p:tavLst>
                                    </p:anim>
                                    <p:anim calcmode="lin" valueType="num">
                                      <p:cBhvr>
                                        <p:cTn id="12" dur="1000" fill="hold"/>
                                        <p:tgtEl>
                                          <p:spTgt spid="20"/>
                                        </p:tgtEl>
                                        <p:attrNameLst>
                                          <p:attrName>ppt_h</p:attrName>
                                        </p:attrNameLst>
                                      </p:cBhvr>
                                      <p:tavLst>
                                        <p:tav tm="0">
                                          <p:val>
                                            <p:fltVal val="0"/>
                                          </p:val>
                                        </p:tav>
                                        <p:tav tm="100000">
                                          <p:val>
                                            <p:strVal val="#ppt_h"/>
                                          </p:val>
                                        </p:tav>
                                      </p:tavLst>
                                    </p:anim>
                                    <p:animEffect transition="in" filter="fade">
                                      <p:cBhvr>
                                        <p:cTn id="13" dur="1000"/>
                                        <p:tgtEl>
                                          <p:spTgt spid="20"/>
                                        </p:tgtEl>
                                      </p:cBhvr>
                                    </p:animEffect>
                                  </p:childTnLst>
                                </p:cTn>
                              </p:par>
                              <p:par>
                                <p:cTn id="14" presetID="53" presetClass="entr" presetSubtype="16"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p:cTn id="16" dur="1000" fill="hold"/>
                                        <p:tgtEl>
                                          <p:spTgt spid="19"/>
                                        </p:tgtEl>
                                        <p:attrNameLst>
                                          <p:attrName>ppt_w</p:attrName>
                                        </p:attrNameLst>
                                      </p:cBhvr>
                                      <p:tavLst>
                                        <p:tav tm="0">
                                          <p:val>
                                            <p:fltVal val="0"/>
                                          </p:val>
                                        </p:tav>
                                        <p:tav tm="100000">
                                          <p:val>
                                            <p:strVal val="#ppt_w"/>
                                          </p:val>
                                        </p:tav>
                                      </p:tavLst>
                                    </p:anim>
                                    <p:anim calcmode="lin" valueType="num">
                                      <p:cBhvr>
                                        <p:cTn id="17" dur="1000" fill="hold"/>
                                        <p:tgtEl>
                                          <p:spTgt spid="19"/>
                                        </p:tgtEl>
                                        <p:attrNameLst>
                                          <p:attrName>ppt_h</p:attrName>
                                        </p:attrNameLst>
                                      </p:cBhvr>
                                      <p:tavLst>
                                        <p:tav tm="0">
                                          <p:val>
                                            <p:fltVal val="0"/>
                                          </p:val>
                                        </p:tav>
                                        <p:tav tm="100000">
                                          <p:val>
                                            <p:strVal val="#ppt_h"/>
                                          </p:val>
                                        </p:tav>
                                      </p:tavLst>
                                    </p:anim>
                                    <p:animEffect transition="in" filter="fade">
                                      <p:cBhvr>
                                        <p:cTn id="18"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a:hlinkClick r:id="rId2" action="ppaction://hlinksldjump"/>
          </p:cNvPr>
          <p:cNvSpPr/>
          <p:nvPr/>
        </p:nvSpPr>
        <p:spPr>
          <a:xfrm>
            <a:off x="946072" y="5901986"/>
            <a:ext cx="1620000" cy="540000"/>
          </a:xfrm>
          <a:prstGeom prst="round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à coins arrondis 2">
            <a:hlinkClick r:id="rId3" action="ppaction://hlinksldjump"/>
          </p:cNvPr>
          <p:cNvSpPr/>
          <p:nvPr/>
        </p:nvSpPr>
        <p:spPr>
          <a:xfrm>
            <a:off x="8843212" y="5901987"/>
            <a:ext cx="1620000" cy="540000"/>
          </a:xfrm>
          <a:prstGeom prst="round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5EC7DC65-52A1-7153-E07A-0CFA6CCC06A3}"/>
              </a:ext>
            </a:extLst>
          </p:cNvPr>
          <p:cNvPicPr>
            <a:picLocks noChangeAspect="1"/>
          </p:cNvPicPr>
          <p:nvPr/>
        </p:nvPicPr>
        <p:blipFill>
          <a:blip r:embed="rId4"/>
          <a:stretch>
            <a:fillRect/>
          </a:stretch>
        </p:blipFill>
        <p:spPr>
          <a:xfrm rot="10800000">
            <a:off x="10807318" y="5103124"/>
            <a:ext cx="1899540" cy="1899540"/>
          </a:xfrm>
          <a:prstGeom prst="rect">
            <a:avLst/>
          </a:prstGeom>
        </p:spPr>
      </p:pic>
      <p:sp>
        <p:nvSpPr>
          <p:cNvPr id="4" name="Espace réservé du numéro de diapositive 3"/>
          <p:cNvSpPr>
            <a:spLocks noGrp="1"/>
          </p:cNvSpPr>
          <p:nvPr>
            <p:ph type="sldNum" sz="quarter" idx="4"/>
          </p:nvPr>
        </p:nvSpPr>
        <p:spPr>
          <a:xfrm>
            <a:off x="8610600" y="6425361"/>
            <a:ext cx="2743200" cy="365125"/>
          </a:xfrm>
        </p:spPr>
        <p:txBody>
          <a:bodyPr/>
          <a:lstStyle/>
          <a:p>
            <a:fld id="{4C4E8528-8995-41C5-85C7-06E3E0B70F35}" type="slidenum">
              <a:rPr lang="fr-FR" smtClean="0"/>
              <a:t>42</a:t>
            </a:fld>
            <a:endParaRPr lang="fr-FR"/>
          </a:p>
        </p:txBody>
      </p:sp>
      <p:sp>
        <p:nvSpPr>
          <p:cNvPr id="7" name="ZoneTexte 6"/>
          <p:cNvSpPr txBox="1"/>
          <p:nvPr/>
        </p:nvSpPr>
        <p:spPr>
          <a:xfrm>
            <a:off x="852463" y="1091490"/>
            <a:ext cx="6732923" cy="369332"/>
          </a:xfrm>
          <a:prstGeom prst="rect">
            <a:avLst/>
          </a:prstGeom>
          <a:noFill/>
        </p:spPr>
        <p:txBody>
          <a:bodyPr wrap="square" rtlCol="0">
            <a:spAutoFit/>
          </a:bodyPr>
          <a:lstStyle/>
          <a:p>
            <a:r>
              <a:rPr lang="fr-FR" sz="1800" b="1" dirty="0">
                <a:latin typeface="Arial" panose="020B0604020202020204" pitchFamily="34" charset="0"/>
                <a:cs typeface="Arial" panose="020B0604020202020204" pitchFamily="34" charset="0"/>
              </a:rPr>
              <a:t>La seine et le fluvial un atout pour les jeux 2024</a:t>
            </a:r>
          </a:p>
        </p:txBody>
      </p:sp>
      <p:grpSp>
        <p:nvGrpSpPr>
          <p:cNvPr id="26" name="Groupe 25"/>
          <p:cNvGrpSpPr/>
          <p:nvPr/>
        </p:nvGrpSpPr>
        <p:grpSpPr>
          <a:xfrm>
            <a:off x="182880" y="1640018"/>
            <a:ext cx="7526956" cy="4424806"/>
            <a:chOff x="182880" y="1640018"/>
            <a:chExt cx="7526956" cy="4424806"/>
          </a:xfrm>
        </p:grpSpPr>
        <p:sp>
          <p:nvSpPr>
            <p:cNvPr id="9" name="Rectangle à coins arrondis 8"/>
            <p:cNvSpPr/>
            <p:nvPr/>
          </p:nvSpPr>
          <p:spPr>
            <a:xfrm>
              <a:off x="182880" y="1640018"/>
              <a:ext cx="7526956" cy="4092700"/>
            </a:xfrm>
            <a:prstGeom prst="roundRect">
              <a:avLst/>
            </a:prstGeom>
            <a:solidFill>
              <a:schemeClr val="bg1"/>
            </a:solidFill>
            <a:ln>
              <a:solidFill>
                <a:srgbClr val="44A09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p:nvSpPr>
          <p:spPr>
            <a:xfrm>
              <a:off x="442762" y="1663619"/>
              <a:ext cx="7142624" cy="4401205"/>
            </a:xfrm>
            <a:prstGeom prst="rect">
              <a:avLst/>
            </a:prstGeom>
          </p:spPr>
          <p:txBody>
            <a:bodyPr wrap="square">
              <a:spAutoFit/>
            </a:bodyPr>
            <a:lstStyle/>
            <a:p>
              <a:pPr algn="ctr"/>
              <a:r>
                <a:rPr lang="fr-FR" sz="1400" b="1" dirty="0">
                  <a:solidFill>
                    <a:srgbClr val="333333"/>
                  </a:solidFill>
                  <a:latin typeface="Arial" panose="020B0604020202020204" pitchFamily="34" charset="0"/>
                  <a:cs typeface="Arial" panose="020B0604020202020204" pitchFamily="34" charset="0"/>
                </a:rPr>
                <a:t>Un accélérateur de la transition</a:t>
              </a:r>
            </a:p>
            <a:p>
              <a:pPr algn="ctr"/>
              <a:endParaRPr lang="fr-FR" sz="1400" dirty="0">
                <a:solidFill>
                  <a:srgbClr val="00B0F0"/>
                </a:solidFill>
                <a:latin typeface="Arial" panose="020B0604020202020204" pitchFamily="34" charset="0"/>
                <a:cs typeface="Arial" panose="020B0604020202020204" pitchFamily="34" charset="0"/>
              </a:endParaRPr>
            </a:p>
            <a:p>
              <a:r>
                <a:rPr lang="fr-FR" sz="1400" b="1" dirty="0">
                  <a:latin typeface="Arial" panose="020B0604020202020204" pitchFamily="34" charset="0"/>
                  <a:cs typeface="Arial" panose="020B0604020202020204" pitchFamily="34" charset="0"/>
                </a:rPr>
                <a:t>VNF</a:t>
              </a:r>
              <a:r>
                <a:rPr lang="fr-FR" sz="1400" dirty="0">
                  <a:latin typeface="Arial" panose="020B0604020202020204" pitchFamily="34" charset="0"/>
                  <a:cs typeface="Arial" panose="020B0604020202020204" pitchFamily="34" charset="0"/>
                </a:rPr>
                <a:t> s’est engagée à mettre en œuvre l’ambition de l’État de décarboner une part </a:t>
              </a:r>
            </a:p>
            <a:p>
              <a:r>
                <a:rPr lang="fr-FR" sz="1400" dirty="0">
                  <a:latin typeface="Arial" panose="020B0604020202020204" pitchFamily="34" charset="0"/>
                  <a:cs typeface="Arial" panose="020B0604020202020204" pitchFamily="34" charset="0"/>
                </a:rPr>
                <a:t>significative des flottes fluviales mobilisées pour l’évènement, grâce à son plan d’aide</a:t>
              </a:r>
            </a:p>
            <a:p>
              <a:r>
                <a:rPr lang="fr-FR" sz="1400" dirty="0">
                  <a:latin typeface="Arial" panose="020B0604020202020204" pitchFamily="34" charset="0"/>
                  <a:cs typeface="Arial" panose="020B0604020202020204" pitchFamily="34" charset="0"/>
                </a:rPr>
                <a:t>à la modernisation et à l’innovation (PAMI), qui bénéficie d’un soutien renforcé de l’État, </a:t>
              </a:r>
            </a:p>
            <a:p>
              <a:r>
                <a:rPr lang="fr-FR" sz="1400" dirty="0">
                  <a:latin typeface="Arial" panose="020B0604020202020204" pitchFamily="34" charset="0"/>
                  <a:cs typeface="Arial" panose="020B0604020202020204" pitchFamily="34" charset="0"/>
                </a:rPr>
                <a:t>de la Région Ile-de-France et de </a:t>
              </a:r>
              <a:r>
                <a:rPr lang="fr-FR" sz="1400" dirty="0" err="1">
                  <a:latin typeface="Arial" panose="020B0604020202020204" pitchFamily="34" charset="0"/>
                  <a:cs typeface="Arial" panose="020B0604020202020204" pitchFamily="34" charset="0"/>
                </a:rPr>
                <a:t>l’Ademe</a:t>
              </a:r>
              <a:r>
                <a:rPr lang="fr-FR" sz="1400" dirty="0">
                  <a:latin typeface="Arial" panose="020B0604020202020204" pitchFamily="34" charset="0"/>
                  <a:cs typeface="Arial" panose="020B0604020202020204" pitchFamily="34" charset="0"/>
                </a:rPr>
                <a:t>.</a:t>
              </a:r>
            </a:p>
            <a:p>
              <a:r>
                <a:rPr lang="fr-FR" sz="1400" dirty="0">
                  <a:latin typeface="Arial" panose="020B0604020202020204" pitchFamily="34" charset="0"/>
                  <a:cs typeface="Arial" panose="020B0604020202020204" pitchFamily="34" charset="0"/>
                </a:rPr>
                <a:t>Près de 40 bateaux sont concernés dans le cadre du plan « héritage et durabilité 2024 » des JOP (mise en place de motorisation électrique ou hybride diesel/électrique).</a:t>
              </a:r>
            </a:p>
            <a:p>
              <a:endParaRPr lang="fr-FR" sz="1400" dirty="0">
                <a:latin typeface="Arial" panose="020B0604020202020204" pitchFamily="34" charset="0"/>
                <a:cs typeface="Arial" panose="020B0604020202020204" pitchFamily="34" charset="0"/>
              </a:endParaRPr>
            </a:p>
            <a:p>
              <a:r>
                <a:rPr lang="fr-FR" sz="1400" b="1" dirty="0">
                  <a:latin typeface="Arial" panose="020B0604020202020204" pitchFamily="34" charset="0"/>
                  <a:cs typeface="Arial" panose="020B0604020202020204" pitchFamily="34" charset="0"/>
                </a:rPr>
                <a:t>VNF</a:t>
              </a:r>
              <a:r>
                <a:rPr lang="fr-FR" sz="1400" dirty="0">
                  <a:latin typeface="Arial" panose="020B0604020202020204" pitchFamily="34" charset="0"/>
                  <a:cs typeface="Arial" panose="020B0604020202020204" pitchFamily="34" charset="0"/>
                </a:rPr>
                <a:t> est partenaire de l’AIT (Agence de l’innovation pour les transports). </a:t>
              </a:r>
            </a:p>
            <a:p>
              <a:r>
                <a:rPr lang="fr-FR" sz="1400" dirty="0">
                  <a:latin typeface="Arial" panose="020B0604020202020204" pitchFamily="34" charset="0"/>
                  <a:cs typeface="Arial" panose="020B0604020202020204" pitchFamily="34" charset="0"/>
                </a:rPr>
                <a:t>Elle accompagne sa politique de valorisation de l’innovation et soutient activement six lauréats fluviaux dans les domaines de la logistique, des motorisations vertes et innovantes sélectionnés dans le cadre de cet appel à innovation.</a:t>
              </a:r>
            </a:p>
            <a:p>
              <a:endParaRPr lang="fr-FR" sz="1400" dirty="0">
                <a:latin typeface="Arial" panose="020B0604020202020204" pitchFamily="34" charset="0"/>
                <a:cs typeface="Arial" panose="020B0604020202020204" pitchFamily="34" charset="0"/>
              </a:endParaRPr>
            </a:p>
            <a:p>
              <a:r>
                <a:rPr lang="fr-FR" sz="1400" b="1" dirty="0">
                  <a:latin typeface="Arial" panose="020B0604020202020204" pitchFamily="34" charset="0"/>
                  <a:cs typeface="Arial" panose="020B0604020202020204" pitchFamily="34" charset="0"/>
                </a:rPr>
                <a:t>VNF</a:t>
              </a:r>
              <a:r>
                <a:rPr lang="fr-FR" sz="1400" dirty="0">
                  <a:latin typeface="Arial" panose="020B0604020202020204" pitchFamily="34" charset="0"/>
                  <a:cs typeface="Arial" panose="020B0604020202020204" pitchFamily="34" charset="0"/>
                </a:rPr>
                <a:t> a lancé en 2022, sous l’égide du ministre délégué en charge des transports, </a:t>
              </a:r>
            </a:p>
            <a:p>
              <a:r>
                <a:rPr lang="fr-FR" sz="1400" dirty="0">
                  <a:latin typeface="Arial" panose="020B0604020202020204" pitchFamily="34" charset="0"/>
                  <a:cs typeface="Arial" panose="020B0604020202020204" pitchFamily="34" charset="0"/>
                </a:rPr>
                <a:t>un appel à projets pour des démonstrateurs de navettes autonomes et décarbonées</a:t>
              </a:r>
              <a:r>
                <a:rPr lang="fr-FR" sz="1400" dirty="0">
                  <a:solidFill>
                    <a:srgbClr val="FF0000"/>
                  </a:solidFill>
                  <a:latin typeface="Arial" panose="020B0604020202020204" pitchFamily="34" charset="0"/>
                  <a:cs typeface="Arial" panose="020B0604020202020204" pitchFamily="34" charset="0"/>
                </a:rPr>
                <a:t>.</a:t>
              </a:r>
              <a:r>
                <a:rPr lang="fr-FR" sz="1400" dirty="0">
                  <a:latin typeface="Arial" panose="020B0604020202020204" pitchFamily="34" charset="0"/>
                  <a:cs typeface="Arial" panose="020B0604020202020204" pitchFamily="34" charset="0"/>
                </a:rPr>
                <a:t> </a:t>
              </a:r>
            </a:p>
            <a:p>
              <a:r>
                <a:rPr lang="fr-FR" sz="1400" dirty="0">
                  <a:latin typeface="Arial" panose="020B0604020202020204" pitchFamily="34" charset="0"/>
                  <a:cs typeface="Arial" panose="020B0604020202020204" pitchFamily="34" charset="0"/>
                </a:rPr>
                <a:t>Dans le cadre des JOP, trois lauréats ont été sélectionnés pour déployer ces </a:t>
              </a:r>
            </a:p>
            <a:p>
              <a:r>
                <a:rPr lang="fr-FR" sz="1400" dirty="0">
                  <a:latin typeface="Arial" panose="020B0604020202020204" pitchFamily="34" charset="0"/>
                  <a:cs typeface="Arial" panose="020B0604020202020204" pitchFamily="34" charset="0"/>
                </a:rPr>
                <a:t>démonstrateurs.</a:t>
              </a:r>
            </a:p>
            <a:p>
              <a:endParaRPr lang="fr-FR" sz="1400" dirty="0">
                <a:latin typeface="Arial" panose="020B0604020202020204" pitchFamily="34" charset="0"/>
                <a:cs typeface="Arial" panose="020B0604020202020204" pitchFamily="34" charset="0"/>
              </a:endParaRPr>
            </a:p>
            <a:p>
              <a:endParaRPr lang="fr-FR" sz="1400" dirty="0">
                <a:latin typeface="Arial" panose="020B0604020202020204" pitchFamily="34" charset="0"/>
                <a:cs typeface="Arial" panose="020B0604020202020204" pitchFamily="34" charset="0"/>
              </a:endParaRPr>
            </a:p>
          </p:txBody>
        </p:sp>
      </p:grpSp>
      <p:pic>
        <p:nvPicPr>
          <p:cNvPr id="23" name="Image 22">
            <a:extLst>
              <a:ext uri="{FF2B5EF4-FFF2-40B4-BE49-F238E27FC236}">
                <a16:creationId xmlns:a16="http://schemas.microsoft.com/office/drawing/2014/main" id="{C27C56B1-67A9-0527-4482-7EF688A95B0D}"/>
              </a:ext>
            </a:extLst>
          </p:cNvPr>
          <p:cNvPicPr>
            <a:picLocks noChangeAspect="1"/>
          </p:cNvPicPr>
          <p:nvPr/>
        </p:nvPicPr>
        <p:blipFill>
          <a:blip r:embed="rId5"/>
          <a:stretch>
            <a:fillRect/>
          </a:stretch>
        </p:blipFill>
        <p:spPr>
          <a:xfrm>
            <a:off x="7958334" y="1435516"/>
            <a:ext cx="3706282" cy="3790006"/>
          </a:xfrm>
          <a:prstGeom prst="rect">
            <a:avLst/>
          </a:prstGeom>
        </p:spPr>
      </p:pic>
      <p:sp>
        <p:nvSpPr>
          <p:cNvPr id="10" name="ZoneTexte 9"/>
          <p:cNvSpPr txBox="1"/>
          <p:nvPr/>
        </p:nvSpPr>
        <p:spPr>
          <a:xfrm>
            <a:off x="1157828" y="6034239"/>
            <a:ext cx="1312104" cy="338554"/>
          </a:xfrm>
          <a:prstGeom prst="rect">
            <a:avLst/>
          </a:prstGeom>
          <a:noFill/>
        </p:spPr>
        <p:txBody>
          <a:bodyPr wrap="square" rtlCol="0">
            <a:spAutoFit/>
          </a:bodyPr>
          <a:lstStyle/>
          <a:p>
            <a:r>
              <a:rPr lang="fr-FR" sz="1600" b="1">
                <a:solidFill>
                  <a:schemeClr val="bg1"/>
                </a:solidFill>
                <a:latin typeface="Arial" panose="020B0604020202020204" pitchFamily="34" charset="0"/>
                <a:cs typeface="Arial" panose="020B0604020202020204" pitchFamily="34" charset="0"/>
              </a:rPr>
              <a:t>Précédent</a:t>
            </a:r>
          </a:p>
        </p:txBody>
      </p:sp>
      <p:sp>
        <p:nvSpPr>
          <p:cNvPr id="11" name="ZoneTexte 10"/>
          <p:cNvSpPr txBox="1"/>
          <p:nvPr/>
        </p:nvSpPr>
        <p:spPr>
          <a:xfrm>
            <a:off x="9142728" y="6002709"/>
            <a:ext cx="1132462" cy="338554"/>
          </a:xfrm>
          <a:prstGeom prst="rect">
            <a:avLst/>
          </a:prstGeom>
          <a:noFill/>
        </p:spPr>
        <p:txBody>
          <a:bodyPr wrap="square" rtlCol="0">
            <a:spAutoFit/>
          </a:bodyPr>
          <a:lstStyle/>
          <a:p>
            <a:r>
              <a:rPr lang="fr-FR" sz="1600" b="1">
                <a:solidFill>
                  <a:schemeClr val="bg1"/>
                </a:solidFill>
                <a:latin typeface="Arial" panose="020B0604020202020204" pitchFamily="34" charset="0"/>
                <a:cs typeface="Arial" panose="020B0604020202020204" pitchFamily="34" charset="0"/>
              </a:rPr>
              <a:t>Suivant</a:t>
            </a:r>
          </a:p>
        </p:txBody>
      </p:sp>
      <p:sp>
        <p:nvSpPr>
          <p:cNvPr id="12" name="Cadre 11">
            <a:extLst>
              <a:ext uri="{FF2B5EF4-FFF2-40B4-BE49-F238E27FC236}">
                <a16:creationId xmlns:a16="http://schemas.microsoft.com/office/drawing/2014/main" id="{3E068C17-8573-5AF8-1028-D826389A2D1C}"/>
              </a:ext>
            </a:extLst>
          </p:cNvPr>
          <p:cNvSpPr/>
          <p:nvPr/>
        </p:nvSpPr>
        <p:spPr>
          <a:xfrm>
            <a:off x="7958293" y="1336021"/>
            <a:ext cx="3706281" cy="3889501"/>
          </a:xfrm>
          <a:prstGeom prst="frame">
            <a:avLst>
              <a:gd name="adj1" fmla="val 4314"/>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a:extLst>
              <a:ext uri="{FF2B5EF4-FFF2-40B4-BE49-F238E27FC236}">
                <a16:creationId xmlns:a16="http://schemas.microsoft.com/office/drawing/2014/main" id="{D82E4E21-1FBF-58D1-4697-F5B6B283A582}"/>
              </a:ext>
            </a:extLst>
          </p:cNvPr>
          <p:cNvSpPr txBox="1"/>
          <p:nvPr/>
        </p:nvSpPr>
        <p:spPr>
          <a:xfrm>
            <a:off x="6022001" y="5801911"/>
            <a:ext cx="1272470" cy="246221"/>
          </a:xfrm>
          <a:prstGeom prst="rect">
            <a:avLst/>
          </a:prstGeom>
          <a:noFill/>
        </p:spPr>
        <p:txBody>
          <a:bodyPr wrap="square">
            <a:spAutoFit/>
          </a:bodyPr>
          <a:lstStyle/>
          <a:p>
            <a:r>
              <a:rPr lang="fr-FR" sz="1000" dirty="0">
                <a:latin typeface="Arial" panose="020B0604020202020204" pitchFamily="34" charset="0"/>
                <a:cs typeface="Arial" panose="020B0604020202020204" pitchFamily="34" charset="0"/>
              </a:rPr>
              <a:t>Source : VNF.fr</a:t>
            </a:r>
          </a:p>
        </p:txBody>
      </p:sp>
      <p:sp>
        <p:nvSpPr>
          <p:cNvPr id="6" name="Rectangle à coins arrondis 11">
            <a:hlinkClick r:id="rId6" action="ppaction://hlinksldjump"/>
            <a:extLst>
              <a:ext uri="{FF2B5EF4-FFF2-40B4-BE49-F238E27FC236}">
                <a16:creationId xmlns:a16="http://schemas.microsoft.com/office/drawing/2014/main" id="{B734C724-3785-BC41-BDA1-558C0AF69989}"/>
              </a:ext>
            </a:extLst>
          </p:cNvPr>
          <p:cNvSpPr/>
          <p:nvPr/>
        </p:nvSpPr>
        <p:spPr>
          <a:xfrm>
            <a:off x="2830722" y="288420"/>
            <a:ext cx="5465378" cy="560085"/>
          </a:xfrm>
          <a:prstGeom prst="roundRect">
            <a:avLst/>
          </a:prstGeom>
          <a:solidFill>
            <a:srgbClr val="AED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a:extLst>
              <a:ext uri="{FF2B5EF4-FFF2-40B4-BE49-F238E27FC236}">
                <a16:creationId xmlns:a16="http://schemas.microsoft.com/office/drawing/2014/main" id="{837283B1-EE03-B734-3C45-10218A6E53A8}"/>
              </a:ext>
            </a:extLst>
          </p:cNvPr>
          <p:cNvSpPr txBox="1"/>
          <p:nvPr/>
        </p:nvSpPr>
        <p:spPr>
          <a:xfrm>
            <a:off x="3066155" y="396640"/>
            <a:ext cx="5229945" cy="400110"/>
          </a:xfrm>
          <a:prstGeom prst="rect">
            <a:avLst/>
          </a:prstGeom>
          <a:noFill/>
        </p:spPr>
        <p:txBody>
          <a:bodyPr wrap="square" rtlCol="0">
            <a:spAutoFit/>
          </a:bodyPr>
          <a:lstStyle/>
          <a:p>
            <a:r>
              <a:rPr lang="fr-FR" sz="2000" b="1" dirty="0">
                <a:solidFill>
                  <a:schemeClr val="bg1"/>
                </a:solidFill>
                <a:latin typeface="Arial" panose="020B0604020202020204" pitchFamily="34" charset="0"/>
                <a:cs typeface="Arial" panose="020B0604020202020204" pitchFamily="34" charset="0"/>
              </a:rPr>
              <a:t>6 - Le multimodal – ferroviaire ou fluvial</a:t>
            </a:r>
          </a:p>
        </p:txBody>
      </p:sp>
    </p:spTree>
    <p:extLst>
      <p:ext uri="{BB962C8B-B14F-4D97-AF65-F5344CB8AC3E}">
        <p14:creationId xmlns:p14="http://schemas.microsoft.com/office/powerpoint/2010/main" val="3885965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1000" fill="hold"/>
                                        <p:tgtEl>
                                          <p:spTgt spid="26"/>
                                        </p:tgtEl>
                                        <p:attrNameLst>
                                          <p:attrName>ppt_x</p:attrName>
                                        </p:attrNameLst>
                                      </p:cBhvr>
                                      <p:tavLst>
                                        <p:tav tm="0">
                                          <p:val>
                                            <p:strVal val="#ppt_x"/>
                                          </p:val>
                                        </p:tav>
                                        <p:tav tm="100000">
                                          <p:val>
                                            <p:strVal val="#ppt_x"/>
                                          </p:val>
                                        </p:tav>
                                      </p:tavLst>
                                    </p:anim>
                                    <p:anim calcmode="lin" valueType="num">
                                      <p:cBhvr additive="base">
                                        <p:cTn id="12"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a:hlinkClick r:id="rId2" action="ppaction://hlinksldjump"/>
          </p:cNvPr>
          <p:cNvSpPr/>
          <p:nvPr/>
        </p:nvSpPr>
        <p:spPr>
          <a:xfrm>
            <a:off x="1140190" y="5791179"/>
            <a:ext cx="1620000" cy="540000"/>
          </a:xfrm>
          <a:prstGeom prst="round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à coins arrondis 2">
            <a:hlinkClick r:id="rId3" action="ppaction://hlinksldjump"/>
          </p:cNvPr>
          <p:cNvSpPr/>
          <p:nvPr/>
        </p:nvSpPr>
        <p:spPr>
          <a:xfrm>
            <a:off x="8597683" y="5791179"/>
            <a:ext cx="1620000" cy="540000"/>
          </a:xfrm>
          <a:prstGeom prst="round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5EC7DC65-52A1-7153-E07A-0CFA6CCC06A3}"/>
              </a:ext>
            </a:extLst>
          </p:cNvPr>
          <p:cNvPicPr>
            <a:picLocks noChangeAspect="1"/>
          </p:cNvPicPr>
          <p:nvPr/>
        </p:nvPicPr>
        <p:blipFill>
          <a:blip r:embed="rId4"/>
          <a:stretch>
            <a:fillRect/>
          </a:stretch>
        </p:blipFill>
        <p:spPr>
          <a:xfrm rot="10800000">
            <a:off x="10807318" y="5103124"/>
            <a:ext cx="1899540" cy="1899540"/>
          </a:xfrm>
          <a:prstGeom prst="rect">
            <a:avLst/>
          </a:prstGeom>
        </p:spPr>
      </p:pic>
      <p:sp>
        <p:nvSpPr>
          <p:cNvPr id="4" name="Espace réservé du numéro de diapositive 3"/>
          <p:cNvSpPr>
            <a:spLocks noGrp="1"/>
          </p:cNvSpPr>
          <p:nvPr>
            <p:ph type="sldNum" sz="quarter" idx="4"/>
          </p:nvPr>
        </p:nvSpPr>
        <p:spPr>
          <a:xfrm>
            <a:off x="8610600" y="6425361"/>
            <a:ext cx="2743200" cy="365125"/>
          </a:xfrm>
        </p:spPr>
        <p:txBody>
          <a:bodyPr/>
          <a:lstStyle/>
          <a:p>
            <a:fld id="{4C4E8528-8995-41C5-85C7-06E3E0B70F35}" type="slidenum">
              <a:rPr lang="fr-FR" smtClean="0"/>
              <a:t>43</a:t>
            </a:fld>
            <a:endParaRPr lang="fr-FR"/>
          </a:p>
        </p:txBody>
      </p:sp>
      <p:sp>
        <p:nvSpPr>
          <p:cNvPr id="7" name="ZoneTexte 6"/>
          <p:cNvSpPr txBox="1"/>
          <p:nvPr/>
        </p:nvSpPr>
        <p:spPr>
          <a:xfrm>
            <a:off x="1175272" y="1124128"/>
            <a:ext cx="3955528" cy="369332"/>
          </a:xfrm>
          <a:prstGeom prst="rect">
            <a:avLst/>
          </a:prstGeom>
          <a:noFill/>
        </p:spPr>
        <p:txBody>
          <a:bodyPr wrap="square" rtlCol="0">
            <a:spAutoFit/>
          </a:bodyPr>
          <a:lstStyle/>
          <a:p>
            <a:r>
              <a:rPr lang="fr-FR" sz="1800" b="1" dirty="0">
                <a:latin typeface="Arial" panose="020B0604020202020204" pitchFamily="34" charset="0"/>
                <a:cs typeface="Arial" panose="020B0604020202020204" pitchFamily="34" charset="0"/>
              </a:rPr>
              <a:t>Les chiffres sur le recrutement</a:t>
            </a:r>
          </a:p>
        </p:txBody>
      </p:sp>
      <p:grpSp>
        <p:nvGrpSpPr>
          <p:cNvPr id="11" name="Groupe 10"/>
          <p:cNvGrpSpPr/>
          <p:nvPr/>
        </p:nvGrpSpPr>
        <p:grpSpPr>
          <a:xfrm>
            <a:off x="754882" y="2026457"/>
            <a:ext cx="5463038" cy="2425139"/>
            <a:chOff x="401801" y="1742439"/>
            <a:chExt cx="4919418" cy="2440204"/>
          </a:xfrm>
        </p:grpSpPr>
        <p:sp>
          <p:nvSpPr>
            <p:cNvPr id="9" name="Rectangle à coins arrondis 8"/>
            <p:cNvSpPr/>
            <p:nvPr/>
          </p:nvSpPr>
          <p:spPr>
            <a:xfrm>
              <a:off x="401801" y="1742439"/>
              <a:ext cx="4919418" cy="2440204"/>
            </a:xfrm>
            <a:prstGeom prst="roundRect">
              <a:avLst/>
            </a:prstGeom>
            <a:solidFill>
              <a:schemeClr val="bg1"/>
            </a:solidFill>
            <a:ln>
              <a:solidFill>
                <a:srgbClr val="44A09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p:cNvSpPr txBox="1"/>
            <p:nvPr/>
          </p:nvSpPr>
          <p:spPr>
            <a:xfrm>
              <a:off x="468030" y="2026457"/>
              <a:ext cx="4698540" cy="1908215"/>
            </a:xfrm>
            <a:prstGeom prst="rect">
              <a:avLst/>
            </a:prstGeom>
            <a:noFill/>
          </p:spPr>
          <p:txBody>
            <a:bodyPr wrap="square" rtlCol="0">
              <a:spAutoFit/>
            </a:bodyPr>
            <a:lstStyle/>
            <a:p>
              <a:pPr marL="342900" indent="-342900">
                <a:buFont typeface="Wingdings" panose="05000000000000000000" pitchFamily="2" charset="2"/>
                <a:buChar char="Ø"/>
              </a:pPr>
              <a:r>
                <a:rPr lang="fr-FR" sz="1400" dirty="0">
                  <a:latin typeface="Arial" panose="020B0604020202020204" pitchFamily="34" charset="0"/>
                  <a:cs typeface="Arial" panose="020B0604020202020204" pitchFamily="34" charset="0"/>
                </a:rPr>
                <a:t>La durée moyenne de contrat en entreprise pour un livreur est de </a:t>
              </a:r>
              <a:r>
                <a:rPr lang="fr-FR" sz="1400" b="1" dirty="0">
                  <a:latin typeface="Arial" panose="020B0604020202020204" pitchFamily="34" charset="0"/>
                  <a:cs typeface="Arial" panose="020B0604020202020204" pitchFamily="34" charset="0"/>
                </a:rPr>
                <a:t>3 mois</a:t>
              </a:r>
              <a:r>
                <a:rPr lang="fr-FR" sz="1400" dirty="0">
                  <a:latin typeface="Arial" panose="020B0604020202020204" pitchFamily="34" charset="0"/>
                  <a:cs typeface="Arial" panose="020B0604020202020204" pitchFamily="34" charset="0"/>
                </a:rPr>
                <a:t> – turnover important </a:t>
              </a:r>
            </a:p>
            <a:p>
              <a:pPr marL="342900" indent="-342900">
                <a:buFont typeface="Wingdings" panose="05000000000000000000" pitchFamily="2" charset="2"/>
                <a:buChar char="Ø"/>
              </a:pPr>
              <a:r>
                <a:rPr lang="fr-FR" sz="1400" dirty="0">
                  <a:latin typeface="Arial" panose="020B0604020202020204" pitchFamily="34" charset="0"/>
                  <a:cs typeface="Arial" panose="020B0604020202020204" pitchFamily="34" charset="0"/>
                </a:rPr>
                <a:t>Le cout moyen de recrutement d’un livreur est de </a:t>
              </a:r>
              <a:r>
                <a:rPr lang="fr-FR" sz="1400" b="1" dirty="0">
                  <a:latin typeface="Arial" panose="020B0604020202020204" pitchFamily="34" charset="0"/>
                  <a:cs typeface="Arial" panose="020B0604020202020204" pitchFamily="34" charset="0"/>
                </a:rPr>
                <a:t>3000 </a:t>
              </a:r>
              <a:r>
                <a:rPr lang="fr-FR" sz="1400" b="1" dirty="0">
                  <a:solidFill>
                    <a:srgbClr val="000000"/>
                  </a:solidFill>
                  <a:latin typeface="Arial" panose="020B0604020202020204" pitchFamily="34" charset="0"/>
                  <a:cs typeface="Arial" panose="020B0604020202020204" pitchFamily="34" charset="0"/>
                </a:rPr>
                <a:t>€.</a:t>
              </a:r>
            </a:p>
            <a:p>
              <a:pPr marL="342900" indent="-342900">
                <a:buFont typeface="Wingdings" panose="05000000000000000000" pitchFamily="2" charset="2"/>
                <a:buChar char="Ø"/>
              </a:pPr>
              <a:r>
                <a:rPr lang="fr-FR" sz="1400" dirty="0">
                  <a:solidFill>
                    <a:srgbClr val="000000"/>
                  </a:solidFill>
                  <a:latin typeface="Arial" panose="020B0604020202020204" pitchFamily="34" charset="0"/>
                  <a:cs typeface="Arial" panose="020B0604020202020204" pitchFamily="34" charset="0"/>
                </a:rPr>
                <a:t>Plus de </a:t>
              </a:r>
              <a:r>
                <a:rPr lang="fr-FR" sz="1400" b="1" dirty="0">
                  <a:solidFill>
                    <a:srgbClr val="000000"/>
                  </a:solidFill>
                  <a:latin typeface="Arial" panose="020B0604020202020204" pitchFamily="34" charset="0"/>
                  <a:cs typeface="Arial" panose="020B0604020202020204" pitchFamily="34" charset="0"/>
                </a:rPr>
                <a:t>40 000 postes </a:t>
              </a:r>
              <a:r>
                <a:rPr lang="fr-FR" sz="1400" dirty="0">
                  <a:solidFill>
                    <a:srgbClr val="000000"/>
                  </a:solidFill>
                  <a:latin typeface="Arial" panose="020B0604020202020204" pitchFamily="34" charset="0"/>
                  <a:cs typeface="Arial" panose="020B0604020202020204" pitchFamily="34" charset="0"/>
                </a:rPr>
                <a:t>de conducteurs sont à pourvoir dans le secteur du transport au global </a:t>
              </a:r>
            </a:p>
            <a:p>
              <a:endParaRPr lang="fr-FR" sz="1600" dirty="0">
                <a:solidFill>
                  <a:srgbClr val="000000"/>
                </a:solidFill>
                <a:latin typeface="Arial" panose="020B0604020202020204" pitchFamily="34" charset="0"/>
                <a:cs typeface="Arial" panose="020B0604020202020204" pitchFamily="34" charset="0"/>
              </a:endParaRPr>
            </a:p>
            <a:p>
              <a:endParaRPr lang="fr-FR" sz="1600" dirty="0">
                <a:solidFill>
                  <a:srgbClr val="000000"/>
                </a:solidFill>
                <a:latin typeface="Arial" panose="020B0604020202020204" pitchFamily="34" charset="0"/>
                <a:cs typeface="Arial" panose="020B0604020202020204" pitchFamily="34" charset="0"/>
              </a:endParaRPr>
            </a:p>
            <a:p>
              <a:endParaRPr lang="fr-FR" sz="1600" dirty="0">
                <a:latin typeface="Arial" panose="020B0604020202020204" pitchFamily="34" charset="0"/>
                <a:cs typeface="Arial" panose="020B0604020202020204" pitchFamily="34" charset="0"/>
              </a:endParaRPr>
            </a:p>
          </p:txBody>
        </p:sp>
      </p:grpSp>
      <p:grpSp>
        <p:nvGrpSpPr>
          <p:cNvPr id="10" name="Groupe 9"/>
          <p:cNvGrpSpPr/>
          <p:nvPr/>
        </p:nvGrpSpPr>
        <p:grpSpPr>
          <a:xfrm>
            <a:off x="6737063" y="2026457"/>
            <a:ext cx="4359624" cy="2440204"/>
            <a:chOff x="6825553" y="1742439"/>
            <a:chExt cx="4359624" cy="2440204"/>
          </a:xfrm>
        </p:grpSpPr>
        <p:sp>
          <p:nvSpPr>
            <p:cNvPr id="16" name="Rectangle à coins arrondis 15"/>
            <p:cNvSpPr/>
            <p:nvPr/>
          </p:nvSpPr>
          <p:spPr>
            <a:xfrm>
              <a:off x="6825553" y="1742439"/>
              <a:ext cx="4359624" cy="2440204"/>
            </a:xfrm>
            <a:prstGeom prst="roundRect">
              <a:avLst/>
            </a:prstGeom>
            <a:solidFill>
              <a:schemeClr val="bg1"/>
            </a:solidFill>
            <a:ln>
              <a:solidFill>
                <a:srgbClr val="44A0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9" name="Image 2">
              <a:extLst>
                <a:ext uri="{FF2B5EF4-FFF2-40B4-BE49-F238E27FC236}">
                  <a16:creationId xmlns:a16="http://schemas.microsoft.com/office/drawing/2014/main" id="{5D2B6F43-DD86-D5AF-ED25-614549F7194C}"/>
                </a:ext>
              </a:extLst>
            </p:cNvPr>
            <p:cNvPicPr>
              <a:picLocks noChangeAspect="1"/>
            </p:cNvPicPr>
            <p:nvPr/>
          </p:nvPicPr>
          <p:blipFill>
            <a:blip r:embed="rId5"/>
            <a:stretch>
              <a:fillRect/>
            </a:stretch>
          </p:blipFill>
          <p:spPr>
            <a:xfrm>
              <a:off x="7975928" y="1837333"/>
              <a:ext cx="2330245" cy="2330245"/>
            </a:xfrm>
            <a:prstGeom prst="rect">
              <a:avLst/>
            </a:prstGeom>
          </p:spPr>
        </p:pic>
      </p:grpSp>
      <p:sp>
        <p:nvSpPr>
          <p:cNvPr id="14" name="Rectangle à coins arrondis 13">
            <a:hlinkClick r:id="rId6" action="ppaction://hlinksldjump"/>
          </p:cNvPr>
          <p:cNvSpPr/>
          <p:nvPr/>
        </p:nvSpPr>
        <p:spPr>
          <a:xfrm>
            <a:off x="2543503" y="295060"/>
            <a:ext cx="6505904" cy="560085"/>
          </a:xfrm>
          <a:prstGeom prst="roundRect">
            <a:avLst/>
          </a:prstGeom>
          <a:solidFill>
            <a:srgbClr val="AED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p:cNvSpPr txBox="1"/>
          <p:nvPr/>
        </p:nvSpPr>
        <p:spPr>
          <a:xfrm>
            <a:off x="2740391" y="381954"/>
            <a:ext cx="6176484" cy="400110"/>
          </a:xfrm>
          <a:prstGeom prst="rect">
            <a:avLst/>
          </a:prstGeom>
          <a:noFill/>
        </p:spPr>
        <p:txBody>
          <a:bodyPr wrap="square" rtlCol="0">
            <a:spAutoFit/>
          </a:bodyPr>
          <a:lstStyle/>
          <a:p>
            <a:r>
              <a:rPr lang="fr-FR" sz="2000" b="1">
                <a:solidFill>
                  <a:schemeClr val="bg1"/>
                </a:solidFill>
                <a:latin typeface="Arial" panose="020B0604020202020204" pitchFamily="34" charset="0"/>
                <a:cs typeface="Arial" panose="020B0604020202020204" pitchFamily="34" charset="0"/>
              </a:rPr>
              <a:t>7- Les moyens humains adaptés au milieu urbain</a:t>
            </a:r>
          </a:p>
        </p:txBody>
      </p:sp>
      <p:sp>
        <p:nvSpPr>
          <p:cNvPr id="13" name="ZoneTexte 12"/>
          <p:cNvSpPr txBox="1"/>
          <p:nvPr/>
        </p:nvSpPr>
        <p:spPr>
          <a:xfrm>
            <a:off x="1371727" y="5883589"/>
            <a:ext cx="1299187" cy="338554"/>
          </a:xfrm>
          <a:prstGeom prst="rect">
            <a:avLst/>
          </a:prstGeom>
          <a:noFill/>
        </p:spPr>
        <p:txBody>
          <a:bodyPr wrap="square" rtlCol="0">
            <a:spAutoFit/>
          </a:bodyPr>
          <a:lstStyle/>
          <a:p>
            <a:r>
              <a:rPr lang="fr-FR" sz="1600" b="1">
                <a:solidFill>
                  <a:schemeClr val="bg1"/>
                </a:solidFill>
                <a:latin typeface="Arial" panose="020B0604020202020204" pitchFamily="34" charset="0"/>
                <a:cs typeface="Arial" panose="020B0604020202020204" pitchFamily="34" charset="0"/>
              </a:rPr>
              <a:t>Précédent</a:t>
            </a:r>
          </a:p>
        </p:txBody>
      </p:sp>
      <p:sp>
        <p:nvSpPr>
          <p:cNvPr id="15" name="ZoneTexte 14"/>
          <p:cNvSpPr txBox="1"/>
          <p:nvPr/>
        </p:nvSpPr>
        <p:spPr>
          <a:xfrm>
            <a:off x="8951713" y="5883589"/>
            <a:ext cx="1040525" cy="338554"/>
          </a:xfrm>
          <a:prstGeom prst="rect">
            <a:avLst/>
          </a:prstGeom>
          <a:noFill/>
        </p:spPr>
        <p:txBody>
          <a:bodyPr wrap="square" rtlCol="0">
            <a:spAutoFit/>
          </a:bodyPr>
          <a:lstStyle/>
          <a:p>
            <a:r>
              <a:rPr lang="fr-FR" sz="1600" b="1">
                <a:solidFill>
                  <a:schemeClr val="bg1"/>
                </a:solidFill>
                <a:latin typeface="Arial" panose="020B0604020202020204" pitchFamily="34" charset="0"/>
                <a:cs typeface="Arial" panose="020B0604020202020204" pitchFamily="34" charset="0"/>
              </a:rPr>
              <a:t>Suivant</a:t>
            </a:r>
          </a:p>
        </p:txBody>
      </p:sp>
      <p:sp>
        <p:nvSpPr>
          <p:cNvPr id="6" name="Signe Plus 5">
            <a:extLst>
              <a:ext uri="{FF2B5EF4-FFF2-40B4-BE49-F238E27FC236}">
                <a16:creationId xmlns:a16="http://schemas.microsoft.com/office/drawing/2014/main" id="{BFA3629F-BDE3-AECB-E94E-791F5028CE07}"/>
              </a:ext>
            </a:extLst>
          </p:cNvPr>
          <p:cNvSpPr/>
          <p:nvPr/>
        </p:nvSpPr>
        <p:spPr>
          <a:xfrm>
            <a:off x="11903621" y="104686"/>
            <a:ext cx="205770" cy="183734"/>
          </a:xfrm>
          <a:prstGeom prst="mathPlus">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a:extLst>
              <a:ext uri="{FF2B5EF4-FFF2-40B4-BE49-F238E27FC236}">
                <a16:creationId xmlns:a16="http://schemas.microsoft.com/office/drawing/2014/main" id="{EE3482E5-119E-EB6E-2F56-6C0028F43FDC}"/>
              </a:ext>
            </a:extLst>
          </p:cNvPr>
          <p:cNvSpPr txBox="1"/>
          <p:nvPr/>
        </p:nvSpPr>
        <p:spPr>
          <a:xfrm>
            <a:off x="818612" y="4487421"/>
            <a:ext cx="3449781" cy="276999"/>
          </a:xfrm>
          <a:prstGeom prst="rect">
            <a:avLst/>
          </a:prstGeom>
          <a:noFill/>
        </p:spPr>
        <p:txBody>
          <a:bodyPr wrap="square">
            <a:spAutoFit/>
          </a:bodyPr>
          <a:lstStyle/>
          <a:p>
            <a:r>
              <a:rPr lang="fr-FR" sz="1200" dirty="0">
                <a:latin typeface="Arial" panose="020B0604020202020204" pitchFamily="34" charset="0"/>
                <a:cs typeface="Arial" panose="020B0604020202020204" pitchFamily="34" charset="0"/>
                <a:hlinkClick r:id="rId7"/>
              </a:rPr>
              <a:t>Source : Le rôle du livreur réinventé (woopit.fr)</a:t>
            </a:r>
            <a:endParaRPr lang="fr-FR" sz="12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739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000" fill="hold"/>
                                        <p:tgtEl>
                                          <p:spTgt spid="10"/>
                                        </p:tgtEl>
                                        <p:attrNameLst>
                                          <p:attrName>ppt_x</p:attrName>
                                        </p:attrNameLst>
                                      </p:cBhvr>
                                      <p:tavLst>
                                        <p:tav tm="0">
                                          <p:val>
                                            <p:strVal val="#ppt_x"/>
                                          </p:val>
                                        </p:tav>
                                        <p:tav tm="100000">
                                          <p:val>
                                            <p:strVal val="#ppt_x"/>
                                          </p:val>
                                        </p:tav>
                                      </p:tavLst>
                                    </p:anim>
                                    <p:anim calcmode="lin" valueType="num">
                                      <p:cBhvr additive="base">
                                        <p:cTn id="16"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a:hlinkClick r:id="rId2" action="ppaction://hlinksldjump"/>
          </p:cNvPr>
          <p:cNvSpPr/>
          <p:nvPr/>
        </p:nvSpPr>
        <p:spPr>
          <a:xfrm>
            <a:off x="1217765" y="5889234"/>
            <a:ext cx="1620000" cy="540000"/>
          </a:xfrm>
          <a:prstGeom prst="round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à coins arrondis 2">
            <a:hlinkClick r:id="rId3" action="ppaction://hlinksldjump"/>
          </p:cNvPr>
          <p:cNvSpPr/>
          <p:nvPr/>
        </p:nvSpPr>
        <p:spPr>
          <a:xfrm>
            <a:off x="8586276" y="5889234"/>
            <a:ext cx="1620000" cy="540000"/>
          </a:xfrm>
          <a:prstGeom prst="round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5EC7DC65-52A1-7153-E07A-0CFA6CCC06A3}"/>
              </a:ext>
            </a:extLst>
          </p:cNvPr>
          <p:cNvPicPr>
            <a:picLocks noChangeAspect="1"/>
          </p:cNvPicPr>
          <p:nvPr/>
        </p:nvPicPr>
        <p:blipFill>
          <a:blip r:embed="rId4"/>
          <a:stretch>
            <a:fillRect/>
          </a:stretch>
        </p:blipFill>
        <p:spPr>
          <a:xfrm rot="10800000">
            <a:off x="10807318" y="5107453"/>
            <a:ext cx="1899540" cy="1899540"/>
          </a:xfrm>
          <a:prstGeom prst="rect">
            <a:avLst/>
          </a:prstGeom>
        </p:spPr>
      </p:pic>
      <p:sp>
        <p:nvSpPr>
          <p:cNvPr id="4" name="Espace réservé du numéro de diapositive 3"/>
          <p:cNvSpPr>
            <a:spLocks noGrp="1"/>
          </p:cNvSpPr>
          <p:nvPr>
            <p:ph type="sldNum" sz="quarter" idx="4"/>
          </p:nvPr>
        </p:nvSpPr>
        <p:spPr>
          <a:xfrm>
            <a:off x="8610600" y="6416735"/>
            <a:ext cx="2743200" cy="365125"/>
          </a:xfrm>
        </p:spPr>
        <p:txBody>
          <a:bodyPr/>
          <a:lstStyle/>
          <a:p>
            <a:fld id="{4C4E8528-8995-41C5-85C7-06E3E0B70F35}" type="slidenum">
              <a:rPr lang="fr-FR" smtClean="0"/>
              <a:t>44</a:t>
            </a:fld>
            <a:endParaRPr lang="fr-FR"/>
          </a:p>
        </p:txBody>
      </p:sp>
      <p:sp>
        <p:nvSpPr>
          <p:cNvPr id="7" name="ZoneTexte 6"/>
          <p:cNvSpPr txBox="1"/>
          <p:nvPr/>
        </p:nvSpPr>
        <p:spPr>
          <a:xfrm>
            <a:off x="643030" y="1017361"/>
            <a:ext cx="3722493" cy="369332"/>
          </a:xfrm>
          <a:prstGeom prst="rect">
            <a:avLst/>
          </a:prstGeom>
          <a:noFill/>
        </p:spPr>
        <p:txBody>
          <a:bodyPr wrap="square" rtlCol="0">
            <a:spAutoFit/>
          </a:bodyPr>
          <a:lstStyle/>
          <a:p>
            <a:r>
              <a:rPr lang="fr-FR" sz="1800" b="1" dirty="0">
                <a:latin typeface="Arial" panose="020B0604020202020204" pitchFamily="34" charset="0"/>
                <a:cs typeface="Arial" panose="020B0604020202020204" pitchFamily="34" charset="0"/>
              </a:rPr>
              <a:t>Les livreurs en milieu urbain </a:t>
            </a:r>
          </a:p>
        </p:txBody>
      </p:sp>
      <p:grpSp>
        <p:nvGrpSpPr>
          <p:cNvPr id="24" name="Groupe 23"/>
          <p:cNvGrpSpPr/>
          <p:nvPr/>
        </p:nvGrpSpPr>
        <p:grpSpPr>
          <a:xfrm>
            <a:off x="1036529" y="3355854"/>
            <a:ext cx="4866760" cy="2160000"/>
            <a:chOff x="1147537" y="3223178"/>
            <a:chExt cx="4866760" cy="2184613"/>
          </a:xfrm>
        </p:grpSpPr>
        <p:sp>
          <p:nvSpPr>
            <p:cNvPr id="13" name="Rectangle à coins arrondis 12"/>
            <p:cNvSpPr/>
            <p:nvPr/>
          </p:nvSpPr>
          <p:spPr>
            <a:xfrm>
              <a:off x="1147537" y="3223178"/>
              <a:ext cx="4866760" cy="2184613"/>
            </a:xfrm>
            <a:prstGeom prst="roundRect">
              <a:avLst/>
            </a:prstGeom>
            <a:solidFill>
              <a:schemeClr val="bg1"/>
            </a:solidFill>
            <a:ln>
              <a:solidFill>
                <a:srgbClr val="44A09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4" name="ZoneTexte 13"/>
            <p:cNvSpPr txBox="1"/>
            <p:nvPr/>
          </p:nvSpPr>
          <p:spPr>
            <a:xfrm>
              <a:off x="1386468" y="3396392"/>
              <a:ext cx="4483765" cy="1836574"/>
            </a:xfrm>
            <a:prstGeom prst="rect">
              <a:avLst/>
            </a:prstGeom>
            <a:noFill/>
          </p:spPr>
          <p:txBody>
            <a:bodyPr wrap="square" rtlCol="0">
              <a:spAutoFit/>
            </a:bodyPr>
            <a:lstStyle/>
            <a:p>
              <a:pPr marL="342900" indent="-342900">
                <a:buFont typeface="Wingdings" panose="05000000000000000000" pitchFamily="2" charset="2"/>
                <a:buChar char="Ø"/>
              </a:pPr>
              <a:r>
                <a:rPr lang="fr-FR" sz="1400" dirty="0">
                  <a:latin typeface="Arial" panose="020B0604020202020204" pitchFamily="34" charset="0"/>
                  <a:cs typeface="Arial" panose="020B0604020202020204" pitchFamily="34" charset="0"/>
                </a:rPr>
                <a:t>Aucune formation obligatoire</a:t>
              </a:r>
            </a:p>
            <a:p>
              <a:pPr marL="342900" indent="-342900">
                <a:buFont typeface="Wingdings" panose="05000000000000000000" pitchFamily="2" charset="2"/>
                <a:buChar char="Ø"/>
              </a:pPr>
              <a:r>
                <a:rPr lang="fr-FR" sz="1400" dirty="0">
                  <a:solidFill>
                    <a:srgbClr val="000000"/>
                  </a:solidFill>
                  <a:latin typeface="Arial" panose="020B0604020202020204" pitchFamily="34" charset="0"/>
                  <a:cs typeface="Arial" panose="020B0604020202020204" pitchFamily="34" charset="0"/>
                </a:rPr>
                <a:t>Travail en extérieur</a:t>
              </a:r>
            </a:p>
            <a:p>
              <a:pPr marL="342900" indent="-342900">
                <a:buFont typeface="Wingdings" panose="05000000000000000000" pitchFamily="2" charset="2"/>
                <a:buChar char="Ø"/>
              </a:pPr>
              <a:r>
                <a:rPr lang="fr-FR" sz="1400" dirty="0">
                  <a:solidFill>
                    <a:srgbClr val="000000"/>
                  </a:solidFill>
                  <a:latin typeface="Arial" panose="020B0604020202020204" pitchFamily="34" charset="0"/>
                  <a:cs typeface="Arial" panose="020B0604020202020204" pitchFamily="34" charset="0"/>
                </a:rPr>
                <a:t>Manutentionnent des colis</a:t>
              </a:r>
            </a:p>
            <a:p>
              <a:pPr marL="342900" indent="-342900">
                <a:buFont typeface="Wingdings" panose="05000000000000000000" pitchFamily="2" charset="2"/>
                <a:buChar char="Ø"/>
              </a:pPr>
              <a:r>
                <a:rPr lang="fr-FR" sz="1400" dirty="0">
                  <a:solidFill>
                    <a:srgbClr val="000000"/>
                  </a:solidFill>
                  <a:latin typeface="Arial" panose="020B0604020202020204" pitchFamily="34" charset="0"/>
                  <a:cs typeface="Arial" panose="020B0604020202020204" pitchFamily="34" charset="0"/>
                </a:rPr>
                <a:t>Sont des mécaniciens de la </a:t>
              </a:r>
              <a:r>
                <a:rPr lang="fr-FR" sz="1400" dirty="0">
                  <a:latin typeface="Arial" panose="020B0604020202020204" pitchFamily="34" charset="0"/>
                  <a:cs typeface="Arial" panose="020B0604020202020204" pitchFamily="34" charset="0"/>
                </a:rPr>
                <a:t>cyclo-logistique</a:t>
              </a:r>
            </a:p>
            <a:p>
              <a:pPr marL="342900" indent="-342900">
                <a:buFont typeface="Wingdings" panose="05000000000000000000" pitchFamily="2" charset="2"/>
                <a:buChar char="Ø"/>
              </a:pPr>
              <a:r>
                <a:rPr lang="fr-FR" sz="1400" dirty="0">
                  <a:latin typeface="Arial" panose="020B0604020202020204" pitchFamily="34" charset="0"/>
                  <a:cs typeface="Arial" panose="020B0604020202020204" pitchFamily="34" charset="0"/>
                </a:rPr>
                <a:t>Doivent savoir circuler en centre-ville avec </a:t>
              </a:r>
              <a:r>
                <a:rPr lang="fr-FR" sz="1400" dirty="0">
                  <a:solidFill>
                    <a:srgbClr val="000000"/>
                  </a:solidFill>
                  <a:latin typeface="Arial" panose="020B0604020202020204" pitchFamily="34" charset="0"/>
                  <a:cs typeface="Arial" panose="020B0604020202020204" pitchFamily="34" charset="0"/>
                </a:rPr>
                <a:t>un triporteur</a:t>
              </a:r>
            </a:p>
            <a:p>
              <a:pPr marL="342900" indent="-342900">
                <a:buFont typeface="Wingdings" panose="05000000000000000000" pitchFamily="2" charset="2"/>
                <a:buChar char="Ø"/>
              </a:pPr>
              <a:r>
                <a:rPr lang="fr-FR" sz="1400" dirty="0">
                  <a:solidFill>
                    <a:srgbClr val="000000"/>
                  </a:solidFill>
                  <a:latin typeface="Arial" panose="020B0604020202020204" pitchFamily="34" charset="0"/>
                  <a:cs typeface="Arial" panose="020B0604020202020204" pitchFamily="34" charset="0"/>
                </a:rPr>
                <a:t>Subissent moins de stress qu’en </a:t>
              </a:r>
              <a:r>
                <a:rPr lang="fr-FR" sz="1400" dirty="0">
                  <a:latin typeface="Arial" panose="020B0604020202020204" pitchFamily="34" charset="0"/>
                  <a:cs typeface="Arial" panose="020B0604020202020204" pitchFamily="34" charset="0"/>
                </a:rPr>
                <a:t>vé</a:t>
              </a:r>
              <a:r>
                <a:rPr lang="fr-FR" sz="1400" dirty="0">
                  <a:solidFill>
                    <a:srgbClr val="000000"/>
                  </a:solidFill>
                  <a:latin typeface="Arial" panose="020B0604020202020204" pitchFamily="34" charset="0"/>
                  <a:cs typeface="Arial" panose="020B0604020202020204" pitchFamily="34" charset="0"/>
                </a:rPr>
                <a:t>hicule utilitaire</a:t>
              </a:r>
            </a:p>
            <a:p>
              <a:endParaRPr lang="fr-FR" sz="1400" dirty="0">
                <a:latin typeface="Arial" panose="020B0604020202020204" pitchFamily="34" charset="0"/>
                <a:cs typeface="Arial" panose="020B0604020202020204" pitchFamily="34" charset="0"/>
              </a:endParaRPr>
            </a:p>
          </p:txBody>
        </p:sp>
      </p:grpSp>
      <p:grpSp>
        <p:nvGrpSpPr>
          <p:cNvPr id="23" name="Groupe 22"/>
          <p:cNvGrpSpPr/>
          <p:nvPr/>
        </p:nvGrpSpPr>
        <p:grpSpPr>
          <a:xfrm>
            <a:off x="7452529" y="1536643"/>
            <a:ext cx="1980539" cy="872578"/>
            <a:chOff x="7452529" y="1536643"/>
            <a:chExt cx="1980539" cy="872578"/>
          </a:xfrm>
        </p:grpSpPr>
        <p:sp>
          <p:nvSpPr>
            <p:cNvPr id="10" name="Rectangle à coins arrondis 9"/>
            <p:cNvSpPr/>
            <p:nvPr/>
          </p:nvSpPr>
          <p:spPr>
            <a:xfrm>
              <a:off x="7452529" y="1536643"/>
              <a:ext cx="1980539" cy="872578"/>
            </a:xfrm>
            <a:prstGeom prst="roundRect">
              <a:avLst/>
            </a:prstGeom>
            <a:solidFill>
              <a:schemeClr val="bg1"/>
            </a:solidFill>
            <a:ln>
              <a:solidFill>
                <a:srgbClr val="44A0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6" name="Image 6">
              <a:extLst>
                <a:ext uri="{FF2B5EF4-FFF2-40B4-BE49-F238E27FC236}">
                  <a16:creationId xmlns:a16="http://schemas.microsoft.com/office/drawing/2014/main" id="{F26B5A1C-C472-303E-EA13-86F7A20FAA93}"/>
                </a:ext>
              </a:extLst>
            </p:cNvPr>
            <p:cNvPicPr>
              <a:picLocks noChangeAspect="1"/>
            </p:cNvPicPr>
            <p:nvPr/>
          </p:nvPicPr>
          <p:blipFill>
            <a:blip r:embed="rId5"/>
            <a:stretch>
              <a:fillRect/>
            </a:stretch>
          </p:blipFill>
          <p:spPr>
            <a:xfrm>
              <a:off x="8056725" y="1559307"/>
              <a:ext cx="826225" cy="826222"/>
            </a:xfrm>
            <a:prstGeom prst="rect">
              <a:avLst/>
            </a:prstGeom>
          </p:spPr>
        </p:pic>
      </p:grpSp>
      <p:grpSp>
        <p:nvGrpSpPr>
          <p:cNvPr id="22" name="Groupe 21"/>
          <p:cNvGrpSpPr/>
          <p:nvPr/>
        </p:nvGrpSpPr>
        <p:grpSpPr>
          <a:xfrm>
            <a:off x="2253554" y="1207797"/>
            <a:ext cx="2029377" cy="1529242"/>
            <a:chOff x="2253554" y="1207797"/>
            <a:chExt cx="2029377" cy="1529242"/>
          </a:xfrm>
        </p:grpSpPr>
        <p:sp>
          <p:nvSpPr>
            <p:cNvPr id="17" name="Rectangle à coins arrondis 16"/>
            <p:cNvSpPr/>
            <p:nvPr/>
          </p:nvSpPr>
          <p:spPr>
            <a:xfrm>
              <a:off x="2253554" y="1581978"/>
              <a:ext cx="2029377" cy="827243"/>
            </a:xfrm>
            <a:prstGeom prst="roundRect">
              <a:avLst/>
            </a:prstGeom>
            <a:solidFill>
              <a:schemeClr val="bg1"/>
            </a:solidFill>
            <a:ln>
              <a:solidFill>
                <a:srgbClr val="44A0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8" name="Image 3">
              <a:extLst>
                <a:ext uri="{FF2B5EF4-FFF2-40B4-BE49-F238E27FC236}">
                  <a16:creationId xmlns:a16="http://schemas.microsoft.com/office/drawing/2014/main" id="{BFC87960-E138-5879-6465-C2E5F829D9F3}"/>
                </a:ext>
              </a:extLst>
            </p:cNvPr>
            <p:cNvPicPr>
              <a:picLocks noChangeAspect="1"/>
            </p:cNvPicPr>
            <p:nvPr/>
          </p:nvPicPr>
          <p:blipFill>
            <a:blip r:embed="rId6"/>
            <a:stretch>
              <a:fillRect/>
            </a:stretch>
          </p:blipFill>
          <p:spPr>
            <a:xfrm>
              <a:off x="2504276" y="1207797"/>
              <a:ext cx="1529242" cy="1529242"/>
            </a:xfrm>
            <a:prstGeom prst="rect">
              <a:avLst/>
            </a:prstGeom>
          </p:spPr>
        </p:pic>
      </p:grpSp>
      <p:sp>
        <p:nvSpPr>
          <p:cNvPr id="19" name="ZoneTexte 18"/>
          <p:cNvSpPr txBox="1"/>
          <p:nvPr/>
        </p:nvSpPr>
        <p:spPr>
          <a:xfrm>
            <a:off x="1913948" y="2678701"/>
            <a:ext cx="3165397" cy="307777"/>
          </a:xfrm>
          <a:prstGeom prst="rect">
            <a:avLst/>
          </a:prstGeom>
          <a:noFill/>
        </p:spPr>
        <p:txBody>
          <a:bodyPr wrap="square" rtlCol="0">
            <a:spAutoFit/>
          </a:bodyPr>
          <a:lstStyle/>
          <a:p>
            <a:r>
              <a:rPr lang="fr-FR" sz="1400" b="1" dirty="0">
                <a:latin typeface="Arial" panose="020B0604020202020204" pitchFamily="34" charset="0"/>
                <a:cs typeface="Arial" panose="020B0604020202020204" pitchFamily="34" charset="0"/>
              </a:rPr>
              <a:t>Les livreurs en cyclo-logistique</a:t>
            </a:r>
          </a:p>
        </p:txBody>
      </p:sp>
      <p:sp>
        <p:nvSpPr>
          <p:cNvPr id="20" name="ZoneTexte 19"/>
          <p:cNvSpPr txBox="1"/>
          <p:nvPr/>
        </p:nvSpPr>
        <p:spPr>
          <a:xfrm>
            <a:off x="6876190" y="2678701"/>
            <a:ext cx="4477610" cy="307777"/>
          </a:xfrm>
          <a:prstGeom prst="rect">
            <a:avLst/>
          </a:prstGeom>
          <a:noFill/>
        </p:spPr>
        <p:txBody>
          <a:bodyPr wrap="square" rtlCol="0">
            <a:spAutoFit/>
          </a:bodyPr>
          <a:lstStyle/>
          <a:p>
            <a:r>
              <a:rPr lang="fr-FR" sz="1400" b="1">
                <a:latin typeface="Arial" panose="020B0604020202020204" pitchFamily="34" charset="0"/>
                <a:cs typeface="Arial" panose="020B0604020202020204" pitchFamily="34" charset="0"/>
              </a:rPr>
              <a:t>Les livreurs en véhicule utilitaire</a:t>
            </a:r>
          </a:p>
        </p:txBody>
      </p:sp>
      <p:grpSp>
        <p:nvGrpSpPr>
          <p:cNvPr id="25" name="Groupe 24"/>
          <p:cNvGrpSpPr/>
          <p:nvPr/>
        </p:nvGrpSpPr>
        <p:grpSpPr>
          <a:xfrm>
            <a:off x="6288711" y="3355853"/>
            <a:ext cx="4867200" cy="2160000"/>
            <a:chOff x="6288711" y="3355853"/>
            <a:chExt cx="4867200" cy="2160000"/>
          </a:xfrm>
        </p:grpSpPr>
        <p:sp>
          <p:nvSpPr>
            <p:cNvPr id="15" name="Rectangle à coins arrondis 14"/>
            <p:cNvSpPr/>
            <p:nvPr/>
          </p:nvSpPr>
          <p:spPr>
            <a:xfrm>
              <a:off x="6288711" y="3355853"/>
              <a:ext cx="4867200" cy="2160000"/>
            </a:xfrm>
            <a:prstGeom prst="roundRect">
              <a:avLst/>
            </a:prstGeom>
            <a:solidFill>
              <a:schemeClr val="bg1"/>
            </a:solidFill>
            <a:ln>
              <a:solidFill>
                <a:srgbClr val="44A09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1" name="ZoneTexte 20"/>
            <p:cNvSpPr txBox="1"/>
            <p:nvPr/>
          </p:nvSpPr>
          <p:spPr>
            <a:xfrm>
              <a:off x="6466848" y="3449836"/>
              <a:ext cx="4580767" cy="2031325"/>
            </a:xfrm>
            <a:prstGeom prst="rect">
              <a:avLst/>
            </a:prstGeom>
            <a:noFill/>
          </p:spPr>
          <p:txBody>
            <a:bodyPr wrap="square" rtlCol="0">
              <a:spAutoFit/>
            </a:bodyPr>
            <a:lstStyle/>
            <a:p>
              <a:pPr marL="357188" indent="-357188">
                <a:buFont typeface="Wingdings" panose="05000000000000000000" pitchFamily="2" charset="2"/>
                <a:buChar char="Ø"/>
                <a:tabLst>
                  <a:tab pos="266700" algn="l"/>
                </a:tabLst>
              </a:pPr>
              <a:r>
                <a:rPr lang="fr-FR" sz="1400" dirty="0">
                  <a:latin typeface="Arial" panose="020B0604020202020204" pitchFamily="34" charset="0"/>
                  <a:cs typeface="Arial" panose="020B0604020202020204" pitchFamily="34" charset="0"/>
                </a:rPr>
                <a:t>Doivent posséder</a:t>
              </a:r>
              <a:r>
                <a:rPr lang="fr-FR" sz="1400" dirty="0">
                  <a:solidFill>
                    <a:srgbClr val="FF0000"/>
                  </a:solidFill>
                  <a:latin typeface="Arial" panose="020B0604020202020204" pitchFamily="34" charset="0"/>
                  <a:cs typeface="Arial" panose="020B0604020202020204" pitchFamily="34" charset="0"/>
                </a:rPr>
                <a:t> :</a:t>
              </a:r>
            </a:p>
            <a:p>
              <a:pPr marL="552450" indent="-195263">
                <a:buFont typeface="Arial" panose="020B0604020202020204" pitchFamily="34" charset="0"/>
                <a:buChar char="•"/>
                <a:tabLst>
                  <a:tab pos="449263" algn="l"/>
                </a:tabLst>
              </a:pPr>
              <a:r>
                <a:rPr lang="fr-FR" sz="1400" dirty="0">
                  <a:latin typeface="Arial" panose="020B0604020202020204" pitchFamily="34" charset="0"/>
                  <a:cs typeface="Arial" panose="020B0604020202020204" pitchFamily="34" charset="0"/>
                </a:rPr>
                <a:t>Le permis B pour un VUL</a:t>
              </a:r>
            </a:p>
            <a:p>
              <a:pPr marL="552450" indent="-195263">
                <a:buFont typeface="Arial" panose="020B0604020202020204" pitchFamily="34" charset="0"/>
                <a:buChar char="•"/>
                <a:tabLst>
                  <a:tab pos="449263" algn="l"/>
                </a:tabLst>
              </a:pPr>
              <a:r>
                <a:rPr lang="fr-FR" sz="1400" dirty="0">
                  <a:latin typeface="Arial" panose="020B0604020202020204" pitchFamily="34" charset="0"/>
                  <a:cs typeface="Arial" panose="020B0604020202020204" pitchFamily="34" charset="0"/>
                </a:rPr>
                <a:t>Le permis C ou CE pour les véhicules de plus de 3t500</a:t>
              </a:r>
            </a:p>
            <a:p>
              <a:pPr marL="552450" indent="-195263">
                <a:buFont typeface="Arial" panose="020B0604020202020204" pitchFamily="34" charset="0"/>
                <a:buChar char="•"/>
                <a:tabLst>
                  <a:tab pos="449263" algn="l"/>
                </a:tabLst>
              </a:pPr>
              <a:r>
                <a:rPr lang="fr-FR" sz="1400" dirty="0">
                  <a:latin typeface="Arial" panose="020B0604020202020204" pitchFamily="34" charset="0"/>
                  <a:cs typeface="Arial" panose="020B0604020202020204" pitchFamily="34" charset="0"/>
                </a:rPr>
                <a:t>La formation initiale FIMO et FCO (obligatoire tous les 5 ans pour les véhicules de plus 3t500)</a:t>
              </a:r>
            </a:p>
            <a:p>
              <a:pPr marL="357188" indent="-357188">
                <a:buFont typeface="Wingdings" panose="05000000000000000000" pitchFamily="2" charset="2"/>
                <a:buChar char="Ø"/>
                <a:tabLst>
                  <a:tab pos="266700" algn="l"/>
                </a:tabLst>
              </a:pPr>
              <a:r>
                <a:rPr lang="fr-FR" sz="1400" dirty="0">
                  <a:latin typeface="Arial" panose="020B0604020202020204" pitchFamily="34" charset="0"/>
                  <a:cs typeface="Arial" panose="020B0604020202020204" pitchFamily="34" charset="0"/>
                </a:rPr>
                <a:t>Manutentionnent les colis </a:t>
              </a:r>
            </a:p>
            <a:p>
              <a:pPr marL="357188" indent="-357188">
                <a:buFont typeface="Wingdings" panose="05000000000000000000" pitchFamily="2" charset="2"/>
                <a:buChar char="Ø"/>
                <a:tabLst>
                  <a:tab pos="266700" algn="l"/>
                </a:tabLst>
              </a:pPr>
              <a:r>
                <a:rPr lang="fr-FR" sz="1400" dirty="0">
                  <a:latin typeface="Arial" panose="020B0604020202020204" pitchFamily="34" charset="0"/>
                  <a:cs typeface="Arial" panose="020B0604020202020204" pitchFamily="34" charset="0"/>
                </a:rPr>
                <a:t>Subissent le stress et conflits dus à la congestion et aux stationnements gênants</a:t>
              </a:r>
            </a:p>
          </p:txBody>
        </p:sp>
      </p:grpSp>
      <p:sp>
        <p:nvSpPr>
          <p:cNvPr id="26" name="Rectangle à coins arrondis 25">
            <a:hlinkClick r:id="rId7" action="ppaction://hlinksldjump"/>
          </p:cNvPr>
          <p:cNvSpPr/>
          <p:nvPr/>
        </p:nvSpPr>
        <p:spPr>
          <a:xfrm>
            <a:off x="3174124" y="285926"/>
            <a:ext cx="6369269" cy="560085"/>
          </a:xfrm>
          <a:prstGeom prst="roundRect">
            <a:avLst/>
          </a:prstGeom>
          <a:solidFill>
            <a:srgbClr val="AED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p:cNvSpPr txBox="1"/>
          <p:nvPr/>
        </p:nvSpPr>
        <p:spPr>
          <a:xfrm>
            <a:off x="3268241" y="378613"/>
            <a:ext cx="6218659" cy="400110"/>
          </a:xfrm>
          <a:prstGeom prst="rect">
            <a:avLst/>
          </a:prstGeom>
          <a:noFill/>
        </p:spPr>
        <p:txBody>
          <a:bodyPr wrap="square" rtlCol="0">
            <a:spAutoFit/>
          </a:bodyPr>
          <a:lstStyle/>
          <a:p>
            <a:r>
              <a:rPr lang="fr-FR" sz="2000" b="1">
                <a:solidFill>
                  <a:schemeClr val="bg1"/>
                </a:solidFill>
                <a:latin typeface="Arial" panose="020B0604020202020204" pitchFamily="34" charset="0"/>
                <a:cs typeface="Arial" panose="020B0604020202020204" pitchFamily="34" charset="0"/>
              </a:rPr>
              <a:t>7- Les moyens humains adaptés au milieu urbain </a:t>
            </a:r>
          </a:p>
        </p:txBody>
      </p:sp>
      <p:sp>
        <p:nvSpPr>
          <p:cNvPr id="9" name="ZoneTexte 8"/>
          <p:cNvSpPr txBox="1"/>
          <p:nvPr/>
        </p:nvSpPr>
        <p:spPr>
          <a:xfrm>
            <a:off x="1424375" y="5978747"/>
            <a:ext cx="1206780" cy="335975"/>
          </a:xfrm>
          <a:prstGeom prst="rect">
            <a:avLst/>
          </a:prstGeom>
          <a:noFill/>
        </p:spPr>
        <p:txBody>
          <a:bodyPr wrap="square" rtlCol="0">
            <a:spAutoFit/>
          </a:bodyPr>
          <a:lstStyle/>
          <a:p>
            <a:r>
              <a:rPr lang="fr-FR" sz="1600" b="1">
                <a:solidFill>
                  <a:schemeClr val="bg1"/>
                </a:solidFill>
                <a:latin typeface="Arial" panose="020B0604020202020204" pitchFamily="34" charset="0"/>
                <a:cs typeface="Arial" panose="020B0604020202020204" pitchFamily="34" charset="0"/>
              </a:rPr>
              <a:t>Précédent</a:t>
            </a:r>
          </a:p>
        </p:txBody>
      </p:sp>
      <p:sp>
        <p:nvSpPr>
          <p:cNvPr id="11" name="ZoneTexte 10"/>
          <p:cNvSpPr txBox="1"/>
          <p:nvPr/>
        </p:nvSpPr>
        <p:spPr>
          <a:xfrm>
            <a:off x="8956328" y="5996981"/>
            <a:ext cx="1174130" cy="338554"/>
          </a:xfrm>
          <a:prstGeom prst="rect">
            <a:avLst/>
          </a:prstGeom>
          <a:noFill/>
        </p:spPr>
        <p:txBody>
          <a:bodyPr wrap="square" rtlCol="0">
            <a:spAutoFit/>
          </a:bodyPr>
          <a:lstStyle/>
          <a:p>
            <a:r>
              <a:rPr lang="fr-FR" sz="1600" b="1">
                <a:solidFill>
                  <a:schemeClr val="bg1"/>
                </a:solidFill>
                <a:latin typeface="Arial" panose="020B0604020202020204" pitchFamily="34" charset="0"/>
                <a:cs typeface="Arial" panose="020B0604020202020204" pitchFamily="34" charset="0"/>
              </a:rPr>
              <a:t>Suivant</a:t>
            </a:r>
          </a:p>
        </p:txBody>
      </p:sp>
      <p:sp>
        <p:nvSpPr>
          <p:cNvPr id="6" name="Signe Plus 5">
            <a:extLst>
              <a:ext uri="{FF2B5EF4-FFF2-40B4-BE49-F238E27FC236}">
                <a16:creationId xmlns:a16="http://schemas.microsoft.com/office/drawing/2014/main" id="{6A1364B3-D7BC-3CAD-B4A0-2FB14800900F}"/>
              </a:ext>
            </a:extLst>
          </p:cNvPr>
          <p:cNvSpPr/>
          <p:nvPr/>
        </p:nvSpPr>
        <p:spPr>
          <a:xfrm>
            <a:off x="11903621" y="104686"/>
            <a:ext cx="205770" cy="183734"/>
          </a:xfrm>
          <a:prstGeom prst="mathPlus">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659165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1000" fill="hold"/>
                                        <p:tgtEl>
                                          <p:spTgt spid="22"/>
                                        </p:tgtEl>
                                        <p:attrNameLst>
                                          <p:attrName>ppt_x</p:attrName>
                                        </p:attrNameLst>
                                      </p:cBhvr>
                                      <p:tavLst>
                                        <p:tav tm="0">
                                          <p:val>
                                            <p:strVal val="#ppt_x"/>
                                          </p:val>
                                        </p:tav>
                                        <p:tav tm="100000">
                                          <p:val>
                                            <p:strVal val="#ppt_x"/>
                                          </p:val>
                                        </p:tav>
                                      </p:tavLst>
                                    </p:anim>
                                    <p:anim calcmode="lin" valueType="num">
                                      <p:cBhvr additive="base">
                                        <p:cTn id="12" dur="100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1000" fill="hold"/>
                                        <p:tgtEl>
                                          <p:spTgt spid="19"/>
                                        </p:tgtEl>
                                        <p:attrNameLst>
                                          <p:attrName>ppt_x</p:attrName>
                                        </p:attrNameLst>
                                      </p:cBhvr>
                                      <p:tavLst>
                                        <p:tav tm="0">
                                          <p:val>
                                            <p:strVal val="#ppt_x"/>
                                          </p:val>
                                        </p:tav>
                                        <p:tav tm="100000">
                                          <p:val>
                                            <p:strVal val="#ppt_x"/>
                                          </p:val>
                                        </p:tav>
                                      </p:tavLst>
                                    </p:anim>
                                    <p:anim calcmode="lin" valueType="num">
                                      <p:cBhvr additive="base">
                                        <p:cTn id="16" dur="100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1000" fill="hold"/>
                                        <p:tgtEl>
                                          <p:spTgt spid="24"/>
                                        </p:tgtEl>
                                        <p:attrNameLst>
                                          <p:attrName>ppt_x</p:attrName>
                                        </p:attrNameLst>
                                      </p:cBhvr>
                                      <p:tavLst>
                                        <p:tav tm="0">
                                          <p:val>
                                            <p:strVal val="#ppt_x"/>
                                          </p:val>
                                        </p:tav>
                                        <p:tav tm="100000">
                                          <p:val>
                                            <p:strVal val="#ppt_x"/>
                                          </p:val>
                                        </p:tav>
                                      </p:tavLst>
                                    </p:anim>
                                    <p:anim calcmode="lin" valueType="num">
                                      <p:cBhvr additive="base">
                                        <p:cTn id="20"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1000" fill="hold"/>
                                        <p:tgtEl>
                                          <p:spTgt spid="20"/>
                                        </p:tgtEl>
                                        <p:attrNameLst>
                                          <p:attrName>ppt_x</p:attrName>
                                        </p:attrNameLst>
                                      </p:cBhvr>
                                      <p:tavLst>
                                        <p:tav tm="0">
                                          <p:val>
                                            <p:strVal val="#ppt_x"/>
                                          </p:val>
                                        </p:tav>
                                        <p:tav tm="100000">
                                          <p:val>
                                            <p:strVal val="#ppt_x"/>
                                          </p:val>
                                        </p:tav>
                                      </p:tavLst>
                                    </p:anim>
                                    <p:anim calcmode="lin" valueType="num">
                                      <p:cBhvr additive="base">
                                        <p:cTn id="30" dur="1000" fill="hold"/>
                                        <p:tgtEl>
                                          <p:spTgt spid="20"/>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additive="base">
                                        <p:cTn id="33" dur="1000" fill="hold"/>
                                        <p:tgtEl>
                                          <p:spTgt spid="25"/>
                                        </p:tgtEl>
                                        <p:attrNameLst>
                                          <p:attrName>ppt_x</p:attrName>
                                        </p:attrNameLst>
                                      </p:cBhvr>
                                      <p:tavLst>
                                        <p:tav tm="0">
                                          <p:val>
                                            <p:strVal val="#ppt_x"/>
                                          </p:val>
                                        </p:tav>
                                        <p:tav tm="100000">
                                          <p:val>
                                            <p:strVal val="#ppt_x"/>
                                          </p:val>
                                        </p:tav>
                                      </p:tavLst>
                                    </p:anim>
                                    <p:anim calcmode="lin" valueType="num">
                                      <p:cBhvr additive="base">
                                        <p:cTn id="34"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9" grpId="0"/>
      <p:bldP spid="2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a:hlinkClick r:id="rId2" action="ppaction://hlinksldjump"/>
          </p:cNvPr>
          <p:cNvSpPr/>
          <p:nvPr/>
        </p:nvSpPr>
        <p:spPr>
          <a:xfrm>
            <a:off x="894944" y="5795535"/>
            <a:ext cx="1620000" cy="523374"/>
          </a:xfrm>
          <a:prstGeom prst="round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à coins arrondis 2">
            <a:hlinkClick r:id="rId3" action="ppaction://hlinksldjump"/>
          </p:cNvPr>
          <p:cNvSpPr/>
          <p:nvPr/>
        </p:nvSpPr>
        <p:spPr>
          <a:xfrm>
            <a:off x="8648644" y="5778909"/>
            <a:ext cx="1620000" cy="540000"/>
          </a:xfrm>
          <a:prstGeom prst="round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5EC7DC65-52A1-7153-E07A-0CFA6CCC06A3}"/>
              </a:ext>
            </a:extLst>
          </p:cNvPr>
          <p:cNvPicPr>
            <a:picLocks noChangeAspect="1"/>
          </p:cNvPicPr>
          <p:nvPr/>
        </p:nvPicPr>
        <p:blipFill>
          <a:blip r:embed="rId4"/>
          <a:stretch>
            <a:fillRect/>
          </a:stretch>
        </p:blipFill>
        <p:spPr>
          <a:xfrm rot="10800000">
            <a:off x="10807318" y="5107453"/>
            <a:ext cx="1899540" cy="1899540"/>
          </a:xfrm>
          <a:prstGeom prst="rect">
            <a:avLst/>
          </a:prstGeom>
        </p:spPr>
      </p:pic>
      <p:sp>
        <p:nvSpPr>
          <p:cNvPr id="4" name="Espace réservé du numéro de diapositive 3"/>
          <p:cNvSpPr>
            <a:spLocks noGrp="1"/>
          </p:cNvSpPr>
          <p:nvPr>
            <p:ph type="sldNum" sz="quarter" idx="4"/>
          </p:nvPr>
        </p:nvSpPr>
        <p:spPr>
          <a:xfrm>
            <a:off x="8610600" y="6416735"/>
            <a:ext cx="2743200" cy="365125"/>
          </a:xfrm>
        </p:spPr>
        <p:txBody>
          <a:bodyPr/>
          <a:lstStyle/>
          <a:p>
            <a:fld id="{4C4E8528-8995-41C5-85C7-06E3E0B70F35}" type="slidenum">
              <a:rPr lang="fr-FR" smtClean="0"/>
              <a:t>45</a:t>
            </a:fld>
            <a:endParaRPr lang="fr-FR"/>
          </a:p>
        </p:txBody>
      </p:sp>
      <p:sp>
        <p:nvSpPr>
          <p:cNvPr id="7" name="ZoneTexte 6"/>
          <p:cNvSpPr txBox="1"/>
          <p:nvPr/>
        </p:nvSpPr>
        <p:spPr>
          <a:xfrm>
            <a:off x="489647" y="1081874"/>
            <a:ext cx="4979055" cy="338554"/>
          </a:xfrm>
          <a:prstGeom prst="rect">
            <a:avLst/>
          </a:prstGeom>
          <a:noFill/>
        </p:spPr>
        <p:txBody>
          <a:bodyPr wrap="square" rtlCol="0">
            <a:spAutoFit/>
          </a:bodyPr>
          <a:lstStyle/>
          <a:p>
            <a:r>
              <a:rPr lang="fr-FR" sz="1600" b="1" dirty="0">
                <a:latin typeface="Arial" panose="020B0604020202020204" pitchFamily="34" charset="0"/>
                <a:cs typeface="Arial" panose="020B0604020202020204" pitchFamily="34" charset="0"/>
              </a:rPr>
              <a:t>La planification sur la livraison du dernier km</a:t>
            </a:r>
          </a:p>
        </p:txBody>
      </p:sp>
      <p:grpSp>
        <p:nvGrpSpPr>
          <p:cNvPr id="13" name="Groupe 12"/>
          <p:cNvGrpSpPr/>
          <p:nvPr/>
        </p:nvGrpSpPr>
        <p:grpSpPr>
          <a:xfrm>
            <a:off x="489647" y="1768417"/>
            <a:ext cx="7256206" cy="3521053"/>
            <a:chOff x="489647" y="1768417"/>
            <a:chExt cx="7256206" cy="3521053"/>
          </a:xfrm>
        </p:grpSpPr>
        <p:sp>
          <p:nvSpPr>
            <p:cNvPr id="10" name="Rectangle à coins arrondis 9"/>
            <p:cNvSpPr/>
            <p:nvPr/>
          </p:nvSpPr>
          <p:spPr>
            <a:xfrm>
              <a:off x="489647" y="1768417"/>
              <a:ext cx="7256206" cy="3521053"/>
            </a:xfrm>
            <a:prstGeom prst="roundRect">
              <a:avLst/>
            </a:prstGeom>
            <a:solidFill>
              <a:schemeClr val="bg1"/>
            </a:solidFill>
            <a:ln>
              <a:solidFill>
                <a:srgbClr val="44A09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p:cNvSpPr txBox="1"/>
            <p:nvPr/>
          </p:nvSpPr>
          <p:spPr>
            <a:xfrm>
              <a:off x="685180" y="1926492"/>
              <a:ext cx="6667983" cy="3323987"/>
            </a:xfrm>
            <a:prstGeom prst="rect">
              <a:avLst/>
            </a:prstGeom>
            <a:noFill/>
          </p:spPr>
          <p:txBody>
            <a:bodyPr wrap="square" rtlCol="0">
              <a:spAutoFit/>
            </a:bodyPr>
            <a:lstStyle/>
            <a:p>
              <a:pPr marL="457200" indent="-457200">
                <a:buFont typeface="Wingdings" panose="05000000000000000000" pitchFamily="2" charset="2"/>
                <a:buChar char="Ø"/>
              </a:pPr>
              <a:r>
                <a:rPr lang="fr-FR" sz="1400" dirty="0">
                  <a:latin typeface="Arial" panose="020B0604020202020204" pitchFamily="34" charset="0"/>
                  <a:cs typeface="Arial" panose="020B0604020202020204" pitchFamily="34" charset="0"/>
                </a:rPr>
                <a:t>Utiliser un outil d’optimisation des livraisons afin de gagner du temps en optimisant les plans de tournées et en maximisant le taux de remplissage des véhicules.</a:t>
              </a:r>
            </a:p>
            <a:p>
              <a:endParaRPr lang="fr-FR" sz="1400" dirty="0">
                <a:latin typeface="Arial" panose="020B0604020202020204" pitchFamily="34" charset="0"/>
                <a:cs typeface="Arial" panose="020B0604020202020204" pitchFamily="34" charset="0"/>
              </a:endParaRPr>
            </a:p>
            <a:p>
              <a:pPr marL="457200" indent="-457200">
                <a:buFont typeface="Wingdings" panose="05000000000000000000" pitchFamily="2" charset="2"/>
                <a:buChar char="Ø"/>
              </a:pPr>
              <a:r>
                <a:rPr lang="fr-FR" sz="1400" dirty="0">
                  <a:latin typeface="Arial" panose="020B0604020202020204" pitchFamily="34" charset="0"/>
                  <a:cs typeface="Arial" panose="020B0604020202020204" pitchFamily="34" charset="0"/>
                </a:rPr>
                <a:t>Proposer différents créneaux horaires et points de livraison (points relais, livraison en consigne, drive…)</a:t>
              </a:r>
            </a:p>
            <a:p>
              <a:endParaRPr lang="fr-FR" sz="1400" dirty="0">
                <a:cs typeface="Calibri"/>
              </a:endParaRPr>
            </a:p>
            <a:p>
              <a:pPr marL="457200" indent="-457200">
                <a:buFont typeface="Wingdings" panose="05000000000000000000" pitchFamily="2" charset="2"/>
                <a:buChar char="Ø"/>
              </a:pPr>
              <a:r>
                <a:rPr lang="fr-FR" sz="1400" dirty="0">
                  <a:latin typeface="Arial" panose="020B0604020202020204" pitchFamily="34" charset="0"/>
                  <a:cs typeface="Arial" panose="020B0604020202020204" pitchFamily="34" charset="0"/>
                </a:rPr>
                <a:t>Mutualiser les flux pour réduire les coûts de logistique et transport et mieux maitriser l’empreinte carbone</a:t>
              </a:r>
            </a:p>
            <a:p>
              <a:endParaRPr lang="fr-FR" sz="1400" dirty="0">
                <a:latin typeface="Arial" panose="020B0604020202020204" pitchFamily="34" charset="0"/>
                <a:cs typeface="Arial" panose="020B0604020202020204" pitchFamily="34" charset="0"/>
              </a:endParaRPr>
            </a:p>
            <a:p>
              <a:pPr marL="457200" indent="-457200">
                <a:buFont typeface="Wingdings" panose="05000000000000000000" pitchFamily="2" charset="2"/>
                <a:buChar char="Ø"/>
              </a:pPr>
              <a:r>
                <a:rPr lang="fr-FR" sz="1400" dirty="0">
                  <a:latin typeface="Arial" panose="020B0604020202020204" pitchFamily="34" charset="0"/>
                  <a:cs typeface="Arial" panose="020B0604020202020204" pitchFamily="34" charset="0"/>
                </a:rPr>
                <a:t>Penser à la livraison écologique (énergies alternatives, taux de remplissage des véhicules…)</a:t>
              </a:r>
            </a:p>
            <a:p>
              <a:endParaRPr lang="fr-FR" sz="1400" dirty="0">
                <a:latin typeface="Arial" panose="020B0604020202020204" pitchFamily="34" charset="0"/>
                <a:cs typeface="Arial" panose="020B0604020202020204" pitchFamily="34" charset="0"/>
              </a:endParaRPr>
            </a:p>
            <a:p>
              <a:pPr marL="457200" indent="-457200">
                <a:buFont typeface="Wingdings" panose="05000000000000000000" pitchFamily="2" charset="2"/>
                <a:buChar char="Ø"/>
              </a:pPr>
              <a:r>
                <a:rPr lang="fr-FR" sz="1400" dirty="0">
                  <a:latin typeface="Arial" panose="020B0604020202020204" pitchFamily="34" charset="0"/>
                  <a:cs typeface="Arial" panose="020B0604020202020204" pitchFamily="34" charset="0"/>
                </a:rPr>
                <a:t>Penser à la communication et au suivi en temps réel grâce à des outils de géolocalisation</a:t>
              </a:r>
            </a:p>
          </p:txBody>
        </p:sp>
      </p:grpSp>
      <p:grpSp>
        <p:nvGrpSpPr>
          <p:cNvPr id="17" name="Groupe 16"/>
          <p:cNvGrpSpPr/>
          <p:nvPr/>
        </p:nvGrpSpPr>
        <p:grpSpPr>
          <a:xfrm>
            <a:off x="8360067" y="1768418"/>
            <a:ext cx="3266280" cy="3339034"/>
            <a:chOff x="8360067" y="1768418"/>
            <a:chExt cx="3266280" cy="3339034"/>
          </a:xfrm>
        </p:grpSpPr>
        <p:sp>
          <p:nvSpPr>
            <p:cNvPr id="14" name="Cadre 13"/>
            <p:cNvSpPr/>
            <p:nvPr/>
          </p:nvSpPr>
          <p:spPr>
            <a:xfrm>
              <a:off x="8360067" y="1768418"/>
              <a:ext cx="3266280" cy="3339034"/>
            </a:xfrm>
            <a:prstGeom prst="frame">
              <a:avLst>
                <a:gd name="adj1" fmla="val 3411"/>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6" name="Image 6" descr="Une image contenant texte, graphique vectoriel&#10;&#10;Description générée automatiquement">
              <a:extLst>
                <a:ext uri="{FF2B5EF4-FFF2-40B4-BE49-F238E27FC236}">
                  <a16:creationId xmlns:a16="http://schemas.microsoft.com/office/drawing/2014/main" id="{EEE37A3D-6785-79EF-DA1D-010F279C863C}"/>
                </a:ext>
              </a:extLst>
            </p:cNvPr>
            <p:cNvPicPr>
              <a:picLocks noChangeAspect="1"/>
            </p:cNvPicPr>
            <p:nvPr/>
          </p:nvPicPr>
          <p:blipFill>
            <a:blip r:embed="rId5"/>
            <a:stretch>
              <a:fillRect/>
            </a:stretch>
          </p:blipFill>
          <p:spPr>
            <a:xfrm>
              <a:off x="8436316" y="1836989"/>
              <a:ext cx="3113782" cy="3172637"/>
            </a:xfrm>
            <a:prstGeom prst="rect">
              <a:avLst/>
            </a:prstGeom>
          </p:spPr>
        </p:pic>
      </p:grpSp>
      <p:sp>
        <p:nvSpPr>
          <p:cNvPr id="18" name="ZoneTexte 17">
            <a:extLst>
              <a:ext uri="{FF2B5EF4-FFF2-40B4-BE49-F238E27FC236}">
                <a16:creationId xmlns:a16="http://schemas.microsoft.com/office/drawing/2014/main" id="{2878D859-45E8-4FDF-F56A-E48B965C13D0}"/>
              </a:ext>
            </a:extLst>
          </p:cNvPr>
          <p:cNvSpPr txBox="1"/>
          <p:nvPr/>
        </p:nvSpPr>
        <p:spPr>
          <a:xfrm>
            <a:off x="10268644" y="5095180"/>
            <a:ext cx="1431310" cy="221151"/>
          </a:xfrm>
          <a:prstGeom prst="rect">
            <a:avLst/>
          </a:prstGeom>
          <a:noFill/>
        </p:spPr>
        <p:txBody>
          <a:bodyPr wrap="square">
            <a:spAutoFit/>
          </a:bodyPr>
          <a:lstStyle/>
          <a:p>
            <a:pPr hangingPunct="0">
              <a:lnSpc>
                <a:spcPct val="93000"/>
              </a:lnSpc>
              <a:spcBef>
                <a:spcPct val="50000"/>
              </a:spcBef>
              <a:buClr>
                <a:srgbClr val="000000"/>
              </a:buClr>
              <a:buSzPct val="100000"/>
              <a:buFont typeface="Times New Roman" charset="0"/>
              <a:buNone/>
              <a:defRPr/>
            </a:pPr>
            <a:r>
              <a:rPr lang="fr-FR" sz="900" i="1" err="1">
                <a:latin typeface="Arial" panose="020B0604020202020204" pitchFamily="34" charset="0"/>
                <a:cs typeface="Arial" panose="020B0604020202020204" pitchFamily="34" charset="0"/>
              </a:rPr>
              <a:t>Chloë</a:t>
            </a:r>
            <a:r>
              <a:rPr lang="fr-FR" sz="900">
                <a:latin typeface="Arial" panose="020B0604020202020204" pitchFamily="34" charset="0"/>
                <a:cs typeface="Arial" panose="020B0604020202020204" pitchFamily="34" charset="0"/>
              </a:rPr>
              <a:t> </a:t>
            </a:r>
            <a:r>
              <a:rPr lang="fr-FR" sz="900" i="1" err="1">
                <a:latin typeface="Arial" panose="020B0604020202020204" pitchFamily="34" charset="0"/>
                <a:cs typeface="Arial" panose="020B0604020202020204" pitchFamily="34" charset="0"/>
              </a:rPr>
              <a:t>Kast</a:t>
            </a:r>
            <a:r>
              <a:rPr lang="fr-FR" sz="900">
                <a:latin typeface="Arial" panose="020B0604020202020204" pitchFamily="34" charset="0"/>
                <a:cs typeface="Arial" panose="020B0604020202020204" pitchFamily="34" charset="0"/>
              </a:rPr>
              <a:t> © </a:t>
            </a:r>
            <a:r>
              <a:rPr lang="fr-FR" sz="900" i="1" err="1">
                <a:latin typeface="Arial" panose="020B0604020202020204" pitchFamily="34" charset="0"/>
                <a:cs typeface="Arial" panose="020B0604020202020204" pitchFamily="34" charset="0"/>
              </a:rPr>
              <a:t>InTerLUD</a:t>
            </a:r>
            <a:endParaRPr lang="fr-FR" sz="900" i="1">
              <a:latin typeface="Arial" panose="020B0604020202020204" pitchFamily="34" charset="0"/>
              <a:cs typeface="Arial" panose="020B0604020202020204" pitchFamily="34" charset="0"/>
            </a:endParaRPr>
          </a:p>
        </p:txBody>
      </p:sp>
      <p:sp>
        <p:nvSpPr>
          <p:cNvPr id="15" name="Rectangle à coins arrondis 14">
            <a:hlinkClick r:id="rId6" action="ppaction://hlinksldjump"/>
          </p:cNvPr>
          <p:cNvSpPr/>
          <p:nvPr/>
        </p:nvSpPr>
        <p:spPr>
          <a:xfrm>
            <a:off x="2180184" y="296656"/>
            <a:ext cx="7068919" cy="560085"/>
          </a:xfrm>
          <a:prstGeom prst="roundRect">
            <a:avLst/>
          </a:prstGeom>
          <a:solidFill>
            <a:srgbClr val="AED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p:cNvSpPr txBox="1"/>
          <p:nvPr/>
        </p:nvSpPr>
        <p:spPr>
          <a:xfrm>
            <a:off x="2304037" y="411342"/>
            <a:ext cx="7073462" cy="400110"/>
          </a:xfrm>
          <a:prstGeom prst="rect">
            <a:avLst/>
          </a:prstGeom>
          <a:noFill/>
        </p:spPr>
        <p:txBody>
          <a:bodyPr wrap="square" rtlCol="0">
            <a:spAutoFit/>
          </a:bodyPr>
          <a:lstStyle/>
          <a:p>
            <a:r>
              <a:rPr lang="fr-FR" sz="2000" b="1">
                <a:solidFill>
                  <a:schemeClr val="bg1"/>
                </a:solidFill>
                <a:latin typeface="Arial" panose="020B0604020202020204" pitchFamily="34" charset="0"/>
                <a:cs typeface="Arial" panose="020B0604020202020204" pitchFamily="34" charset="0"/>
              </a:rPr>
              <a:t>8 - La planification et les outils de gestion de tournées</a:t>
            </a:r>
          </a:p>
        </p:txBody>
      </p:sp>
      <p:sp>
        <p:nvSpPr>
          <p:cNvPr id="9" name="ZoneTexte 8"/>
          <p:cNvSpPr txBox="1"/>
          <p:nvPr/>
        </p:nvSpPr>
        <p:spPr>
          <a:xfrm>
            <a:off x="1090088" y="5887945"/>
            <a:ext cx="1229711" cy="338554"/>
          </a:xfrm>
          <a:prstGeom prst="rect">
            <a:avLst/>
          </a:prstGeom>
          <a:noFill/>
        </p:spPr>
        <p:txBody>
          <a:bodyPr wrap="square" rtlCol="0">
            <a:spAutoFit/>
          </a:bodyPr>
          <a:lstStyle/>
          <a:p>
            <a:r>
              <a:rPr lang="fr-FR" sz="1600" b="1">
                <a:solidFill>
                  <a:schemeClr val="bg1"/>
                </a:solidFill>
                <a:latin typeface="Arial" panose="020B0604020202020204" pitchFamily="34" charset="0"/>
                <a:cs typeface="Arial" panose="020B0604020202020204" pitchFamily="34" charset="0"/>
              </a:rPr>
              <a:t>Précédent</a:t>
            </a:r>
          </a:p>
        </p:txBody>
      </p:sp>
      <p:sp>
        <p:nvSpPr>
          <p:cNvPr id="11" name="ZoneTexte 10"/>
          <p:cNvSpPr txBox="1"/>
          <p:nvPr/>
        </p:nvSpPr>
        <p:spPr>
          <a:xfrm>
            <a:off x="9050343" y="5887945"/>
            <a:ext cx="1144728" cy="345750"/>
          </a:xfrm>
          <a:prstGeom prst="rect">
            <a:avLst/>
          </a:prstGeom>
          <a:noFill/>
        </p:spPr>
        <p:txBody>
          <a:bodyPr wrap="square" rtlCol="0">
            <a:spAutoFit/>
          </a:bodyPr>
          <a:lstStyle/>
          <a:p>
            <a:r>
              <a:rPr lang="fr-FR" sz="1600" b="1">
                <a:solidFill>
                  <a:schemeClr val="bg1"/>
                </a:solidFill>
                <a:latin typeface="Arial" panose="020B0604020202020204" pitchFamily="34" charset="0"/>
                <a:cs typeface="Arial" panose="020B0604020202020204" pitchFamily="34" charset="0"/>
              </a:rPr>
              <a:t>Suivant</a:t>
            </a:r>
          </a:p>
        </p:txBody>
      </p:sp>
      <p:sp>
        <p:nvSpPr>
          <p:cNvPr id="6" name="Signe Plus 5">
            <a:extLst>
              <a:ext uri="{FF2B5EF4-FFF2-40B4-BE49-F238E27FC236}">
                <a16:creationId xmlns:a16="http://schemas.microsoft.com/office/drawing/2014/main" id="{205F7E6C-7AF2-7FE6-97E2-B68D5E281095}"/>
              </a:ext>
            </a:extLst>
          </p:cNvPr>
          <p:cNvSpPr/>
          <p:nvPr/>
        </p:nvSpPr>
        <p:spPr>
          <a:xfrm>
            <a:off x="11903621" y="104686"/>
            <a:ext cx="205770" cy="183734"/>
          </a:xfrm>
          <a:prstGeom prst="mathPlus">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ZoneTexte 19">
            <a:extLst>
              <a:ext uri="{FF2B5EF4-FFF2-40B4-BE49-F238E27FC236}">
                <a16:creationId xmlns:a16="http://schemas.microsoft.com/office/drawing/2014/main" id="{CFF5C986-E141-7401-BF26-20665699954D}"/>
              </a:ext>
            </a:extLst>
          </p:cNvPr>
          <p:cNvSpPr txBox="1"/>
          <p:nvPr/>
        </p:nvSpPr>
        <p:spPr>
          <a:xfrm>
            <a:off x="4980535" y="5316331"/>
            <a:ext cx="2588337" cy="246221"/>
          </a:xfrm>
          <a:prstGeom prst="rect">
            <a:avLst/>
          </a:prstGeom>
          <a:noFill/>
        </p:spPr>
        <p:txBody>
          <a:bodyPr wrap="square">
            <a:spAutoFit/>
          </a:bodyPr>
          <a:lstStyle/>
          <a:p>
            <a:r>
              <a:rPr lang="fr-FR" sz="1000" dirty="0">
                <a:latin typeface="Arial" panose="020B0604020202020204" pitchFamily="34" charset="0"/>
                <a:cs typeface="Arial" panose="020B0604020202020204" pitchFamily="34" charset="0"/>
              </a:rPr>
              <a:t>(Cf Module 1 sur les outils utilisés)</a:t>
            </a:r>
          </a:p>
        </p:txBody>
      </p:sp>
    </p:spTree>
    <p:extLst>
      <p:ext uri="{BB962C8B-B14F-4D97-AF65-F5344CB8AC3E}">
        <p14:creationId xmlns:p14="http://schemas.microsoft.com/office/powerpoint/2010/main" val="3252927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000" fill="hold"/>
                                        <p:tgtEl>
                                          <p:spTgt spid="13"/>
                                        </p:tgtEl>
                                        <p:attrNameLst>
                                          <p:attrName>ppt_x</p:attrName>
                                        </p:attrNameLst>
                                      </p:cBhvr>
                                      <p:tavLst>
                                        <p:tav tm="0">
                                          <p:val>
                                            <p:strVal val="#ppt_x"/>
                                          </p:val>
                                        </p:tav>
                                        <p:tav tm="100000">
                                          <p:val>
                                            <p:strVal val="#ppt_x"/>
                                          </p:val>
                                        </p:tav>
                                      </p:tavLst>
                                    </p:anim>
                                    <p:anim calcmode="lin" valueType="num">
                                      <p:cBhvr additive="base">
                                        <p:cTn id="12" dur="1000" fill="hold"/>
                                        <p:tgtEl>
                                          <p:spTgt spid="13"/>
                                        </p:tgtEl>
                                        <p:attrNameLst>
                                          <p:attrName>ppt_y</p:attrName>
                                        </p:attrNameLst>
                                      </p:cBhvr>
                                      <p:tavLst>
                                        <p:tav tm="0">
                                          <p:val>
                                            <p:strVal val="1+#ppt_h/2"/>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1000" fill="hold"/>
                                        <p:tgtEl>
                                          <p:spTgt spid="17"/>
                                        </p:tgtEl>
                                        <p:attrNameLst>
                                          <p:attrName>ppt_w</p:attrName>
                                        </p:attrNameLst>
                                      </p:cBhvr>
                                      <p:tavLst>
                                        <p:tav tm="0">
                                          <p:val>
                                            <p:fltVal val="0"/>
                                          </p:val>
                                        </p:tav>
                                        <p:tav tm="100000">
                                          <p:val>
                                            <p:strVal val="#ppt_w"/>
                                          </p:val>
                                        </p:tav>
                                      </p:tavLst>
                                    </p:anim>
                                    <p:anim calcmode="lin" valueType="num">
                                      <p:cBhvr>
                                        <p:cTn id="16" dur="1000" fill="hold"/>
                                        <p:tgtEl>
                                          <p:spTgt spid="17"/>
                                        </p:tgtEl>
                                        <p:attrNameLst>
                                          <p:attrName>ppt_h</p:attrName>
                                        </p:attrNameLst>
                                      </p:cBhvr>
                                      <p:tavLst>
                                        <p:tav tm="0">
                                          <p:val>
                                            <p:fltVal val="0"/>
                                          </p:val>
                                        </p:tav>
                                        <p:tav tm="100000">
                                          <p:val>
                                            <p:strVal val="#ppt_h"/>
                                          </p:val>
                                        </p:tav>
                                      </p:tavLst>
                                    </p:anim>
                                    <p:animEffect transition="in" filter="fade">
                                      <p:cBhvr>
                                        <p:cTn id="17" dur="1000"/>
                                        <p:tgtEl>
                                          <p:spTgt spid="17"/>
                                        </p:tgtEl>
                                      </p:cBhvr>
                                    </p:animEffect>
                                  </p:childTnLst>
                                </p:cTn>
                              </p:par>
                              <p:par>
                                <p:cTn id="18" presetID="2" presetClass="entr" presetSubtype="4"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750" fill="hold"/>
                                        <p:tgtEl>
                                          <p:spTgt spid="18"/>
                                        </p:tgtEl>
                                        <p:attrNameLst>
                                          <p:attrName>ppt_x</p:attrName>
                                        </p:attrNameLst>
                                      </p:cBhvr>
                                      <p:tavLst>
                                        <p:tav tm="0">
                                          <p:val>
                                            <p:strVal val="#ppt_x"/>
                                          </p:val>
                                        </p:tav>
                                        <p:tav tm="100000">
                                          <p:val>
                                            <p:strVal val="#ppt_x"/>
                                          </p:val>
                                        </p:tav>
                                      </p:tavLst>
                                    </p:anim>
                                    <p:anim calcmode="lin" valueType="num">
                                      <p:cBhvr additive="base">
                                        <p:cTn id="21" dur="75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a:hlinkClick r:id="rId2" action="ppaction://hlinksldjump"/>
          </p:cNvPr>
          <p:cNvSpPr/>
          <p:nvPr/>
        </p:nvSpPr>
        <p:spPr>
          <a:xfrm>
            <a:off x="818251" y="5854281"/>
            <a:ext cx="1620000" cy="540000"/>
          </a:xfrm>
          <a:prstGeom prst="round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à coins arrondis 2">
            <a:hlinkClick r:id="rId3" action="ppaction://hlinksldjump"/>
          </p:cNvPr>
          <p:cNvSpPr/>
          <p:nvPr/>
        </p:nvSpPr>
        <p:spPr>
          <a:xfrm>
            <a:off x="8816773" y="5850620"/>
            <a:ext cx="1620000" cy="540000"/>
          </a:xfrm>
          <a:prstGeom prst="round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5EC7DC65-52A1-7153-E07A-0CFA6CCC06A3}"/>
              </a:ext>
            </a:extLst>
          </p:cNvPr>
          <p:cNvPicPr>
            <a:picLocks noChangeAspect="1"/>
          </p:cNvPicPr>
          <p:nvPr/>
        </p:nvPicPr>
        <p:blipFill>
          <a:blip r:embed="rId4"/>
          <a:stretch>
            <a:fillRect/>
          </a:stretch>
        </p:blipFill>
        <p:spPr>
          <a:xfrm rot="10800000">
            <a:off x="10807318" y="5107453"/>
            <a:ext cx="1899540" cy="1899540"/>
          </a:xfrm>
          <a:prstGeom prst="rect">
            <a:avLst/>
          </a:prstGeom>
        </p:spPr>
      </p:pic>
      <p:sp>
        <p:nvSpPr>
          <p:cNvPr id="4" name="Espace réservé du numéro de diapositive 3"/>
          <p:cNvSpPr>
            <a:spLocks noGrp="1"/>
          </p:cNvSpPr>
          <p:nvPr>
            <p:ph type="sldNum" sz="quarter" idx="4"/>
          </p:nvPr>
        </p:nvSpPr>
        <p:spPr>
          <a:xfrm>
            <a:off x="8610600" y="6416735"/>
            <a:ext cx="2743200" cy="365125"/>
          </a:xfrm>
        </p:spPr>
        <p:txBody>
          <a:bodyPr/>
          <a:lstStyle/>
          <a:p>
            <a:fld id="{4C4E8528-8995-41C5-85C7-06E3E0B70F35}" type="slidenum">
              <a:rPr lang="fr-FR" smtClean="0"/>
              <a:t>46</a:t>
            </a:fld>
            <a:endParaRPr lang="fr-FR"/>
          </a:p>
        </p:txBody>
      </p:sp>
      <p:sp>
        <p:nvSpPr>
          <p:cNvPr id="8" name="ZoneTexte 7"/>
          <p:cNvSpPr txBox="1"/>
          <p:nvPr/>
        </p:nvSpPr>
        <p:spPr>
          <a:xfrm>
            <a:off x="1038287" y="1138050"/>
            <a:ext cx="2355601" cy="369332"/>
          </a:xfrm>
          <a:prstGeom prst="rect">
            <a:avLst/>
          </a:prstGeom>
          <a:noFill/>
        </p:spPr>
        <p:txBody>
          <a:bodyPr wrap="square" rtlCol="0">
            <a:spAutoFit/>
          </a:bodyPr>
          <a:lstStyle/>
          <a:p>
            <a:r>
              <a:rPr lang="fr-FR" sz="1800" b="1" dirty="0">
                <a:latin typeface="Arial" panose="020B0604020202020204" pitchFamily="34" charset="0"/>
                <a:cs typeface="Arial" panose="020B0604020202020204" pitchFamily="34" charset="0"/>
              </a:rPr>
              <a:t>Définition</a:t>
            </a:r>
          </a:p>
        </p:txBody>
      </p:sp>
      <p:grpSp>
        <p:nvGrpSpPr>
          <p:cNvPr id="16" name="Groupe 15"/>
          <p:cNvGrpSpPr/>
          <p:nvPr/>
        </p:nvGrpSpPr>
        <p:grpSpPr>
          <a:xfrm>
            <a:off x="699796" y="1623062"/>
            <a:ext cx="7155731" cy="3280774"/>
            <a:chOff x="699796" y="1623062"/>
            <a:chExt cx="7155731" cy="3840866"/>
          </a:xfrm>
        </p:grpSpPr>
        <p:sp>
          <p:nvSpPr>
            <p:cNvPr id="11" name="Rectangle à coins arrondis 10"/>
            <p:cNvSpPr/>
            <p:nvPr/>
          </p:nvSpPr>
          <p:spPr>
            <a:xfrm>
              <a:off x="699796" y="1623062"/>
              <a:ext cx="7155731" cy="3594385"/>
            </a:xfrm>
            <a:prstGeom prst="roundRect">
              <a:avLst/>
            </a:prstGeom>
            <a:solidFill>
              <a:schemeClr val="bg1"/>
            </a:solidFill>
            <a:ln>
              <a:solidFill>
                <a:srgbClr val="44A09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p:cNvSpPr txBox="1"/>
            <p:nvPr/>
          </p:nvSpPr>
          <p:spPr>
            <a:xfrm>
              <a:off x="1038287" y="1896760"/>
              <a:ext cx="6624976" cy="3567168"/>
            </a:xfrm>
            <a:prstGeom prst="rect">
              <a:avLst/>
            </a:prstGeom>
            <a:noFill/>
          </p:spPr>
          <p:txBody>
            <a:bodyPr wrap="square" rtlCol="0">
              <a:spAutoFit/>
            </a:bodyPr>
            <a:lstStyle/>
            <a:p>
              <a:pPr>
                <a:lnSpc>
                  <a:spcPct val="150000"/>
                </a:lnSpc>
              </a:pPr>
              <a:r>
                <a:rPr lang="en-US" sz="1400" b="1" dirty="0">
                  <a:latin typeface="Arial" panose="020B0604020202020204" pitchFamily="34" charset="0"/>
                  <a:cs typeface="Arial" panose="020B0604020202020204" pitchFamily="34" charset="0"/>
                </a:rPr>
                <a:t>Née dans les </a:t>
              </a:r>
              <a:r>
                <a:rPr lang="en-US" sz="1400" b="1" dirty="0" err="1">
                  <a:latin typeface="Arial" panose="020B0604020202020204" pitchFamily="34" charset="0"/>
                  <a:cs typeface="Arial" panose="020B0604020202020204" pitchFamily="34" charset="0"/>
                </a:rPr>
                <a:t>années</a:t>
              </a:r>
              <a:r>
                <a:rPr lang="en-US" sz="1400" b="1" dirty="0">
                  <a:latin typeface="Arial" panose="020B0604020202020204" pitchFamily="34" charset="0"/>
                  <a:cs typeface="Arial" panose="020B0604020202020204" pitchFamily="34" charset="0"/>
                </a:rPr>
                <a:t> 90 aux États-Unis et </a:t>
              </a:r>
              <a:r>
                <a:rPr lang="en-US" sz="1400" b="1" dirty="0" err="1">
                  <a:latin typeface="Arial" panose="020B0604020202020204" pitchFamily="34" charset="0"/>
                  <a:cs typeface="Arial" panose="020B0604020202020204" pitchFamily="34" charset="0"/>
                </a:rPr>
                <a:t>en</a:t>
              </a:r>
              <a:r>
                <a:rPr lang="en-US" sz="1400" b="1" dirty="0">
                  <a:latin typeface="Arial" panose="020B0604020202020204" pitchFamily="34" charset="0"/>
                  <a:cs typeface="Arial" panose="020B0604020202020204" pitchFamily="34" charset="0"/>
                </a:rPr>
                <a:t> </a:t>
              </a:r>
              <a:r>
                <a:rPr lang="en-US" sz="1400" b="1" dirty="0" err="1">
                  <a:latin typeface="Arial" panose="020B0604020202020204" pitchFamily="34" charset="0"/>
                  <a:cs typeface="Arial" panose="020B0604020202020204" pitchFamily="34" charset="0"/>
                </a:rPr>
                <a:t>Allemagne</a:t>
              </a:r>
              <a:r>
                <a:rPr lang="en-US" sz="1400" b="1" dirty="0">
                  <a:latin typeface="Arial" panose="020B0604020202020204" pitchFamily="34" charset="0"/>
                  <a:cs typeface="Arial" panose="020B0604020202020204" pitchFamily="34" charset="0"/>
                </a:rPr>
                <a:t>, la Reverse Logistics se </a:t>
              </a:r>
              <a:r>
                <a:rPr lang="en-US" sz="1400" b="1" dirty="0" err="1">
                  <a:latin typeface="Arial" panose="020B0604020202020204" pitchFamily="34" charset="0"/>
                  <a:cs typeface="Arial" panose="020B0604020202020204" pitchFamily="34" charset="0"/>
                </a:rPr>
                <a:t>traduit</a:t>
              </a:r>
              <a:r>
                <a:rPr lang="en-US" sz="1400" b="1" dirty="0">
                  <a:latin typeface="Arial" panose="020B0604020202020204" pitchFamily="34" charset="0"/>
                  <a:cs typeface="Arial" panose="020B0604020202020204" pitchFamily="34" charset="0"/>
                </a:rPr>
                <a:t> </a:t>
              </a:r>
              <a:r>
                <a:rPr lang="en-US" sz="1400" b="1" dirty="0" err="1">
                  <a:latin typeface="Arial" panose="020B0604020202020204" pitchFamily="34" charset="0"/>
                  <a:cs typeface="Arial" panose="020B0604020202020204" pitchFamily="34" charset="0"/>
                </a:rPr>
                <a:t>littéralement</a:t>
              </a:r>
              <a:r>
                <a:rPr lang="en-US" sz="1400" b="1" dirty="0">
                  <a:latin typeface="Arial" panose="020B0604020202020204" pitchFamily="34" charset="0"/>
                  <a:cs typeface="Arial" panose="020B0604020202020204" pitchFamily="34" charset="0"/>
                </a:rPr>
                <a:t> par "</a:t>
              </a:r>
              <a:r>
                <a:rPr lang="en-US" sz="1400" b="1" dirty="0" err="1">
                  <a:latin typeface="Arial" panose="020B0604020202020204" pitchFamily="34" charset="0"/>
                  <a:cs typeface="Arial" panose="020B0604020202020204" pitchFamily="34" charset="0"/>
                </a:rPr>
                <a:t>logistique</a:t>
              </a:r>
              <a:r>
                <a:rPr lang="en-US" sz="1400" b="1" dirty="0">
                  <a:latin typeface="Arial" panose="020B0604020202020204" pitchFamily="34" charset="0"/>
                  <a:cs typeface="Arial" panose="020B0604020202020204" pitchFamily="34" charset="0"/>
                </a:rPr>
                <a:t> inverse". On </a:t>
              </a:r>
              <a:r>
                <a:rPr lang="en-US" sz="1400" b="1" dirty="0" err="1">
                  <a:latin typeface="Arial" panose="020B0604020202020204" pitchFamily="34" charset="0"/>
                  <a:cs typeface="Arial" panose="020B0604020202020204" pitchFamily="34" charset="0"/>
                </a:rPr>
                <a:t>l'appelle</a:t>
              </a:r>
              <a:r>
                <a:rPr lang="en-US" sz="1400" b="1" dirty="0">
                  <a:latin typeface="Arial" panose="020B0604020202020204" pitchFamily="34" charset="0"/>
                  <a:cs typeface="Arial" panose="020B0604020202020204" pitchFamily="34" charset="0"/>
                </a:rPr>
                <a:t> </a:t>
              </a:r>
              <a:r>
                <a:rPr lang="en-US" sz="1400" b="1" dirty="0" err="1">
                  <a:latin typeface="Arial" panose="020B0604020202020204" pitchFamily="34" charset="0"/>
                  <a:cs typeface="Arial" panose="020B0604020202020204" pitchFamily="34" charset="0"/>
                </a:rPr>
                <a:t>également</a:t>
              </a:r>
              <a:r>
                <a:rPr lang="en-US" sz="1400" b="1" dirty="0">
                  <a:latin typeface="Arial" panose="020B0604020202020204" pitchFamily="34" charset="0"/>
                  <a:cs typeface="Arial" panose="020B0604020202020204" pitchFamily="34" charset="0"/>
                </a:rPr>
                <a:t> “</a:t>
              </a:r>
              <a:r>
                <a:rPr lang="en-US" sz="1400" b="1" dirty="0" err="1">
                  <a:latin typeface="Arial" panose="020B0604020202020204" pitchFamily="34" charset="0"/>
                  <a:cs typeface="Arial" panose="020B0604020202020204" pitchFamily="34" charset="0"/>
                </a:rPr>
                <a:t>logistique</a:t>
              </a:r>
              <a:r>
                <a:rPr lang="en-US" sz="1400" b="1" dirty="0">
                  <a:latin typeface="Arial" panose="020B0604020202020204" pitchFamily="34" charset="0"/>
                  <a:cs typeface="Arial" panose="020B0604020202020204" pitchFamily="34" charset="0"/>
                </a:rPr>
                <a:t> retour”.</a:t>
              </a:r>
            </a:p>
            <a:p>
              <a:pPr>
                <a:lnSpc>
                  <a:spcPct val="150000"/>
                </a:lnSpc>
              </a:pPr>
              <a:endParaRPr lang="en-US" sz="1400" b="1" dirty="0">
                <a:latin typeface="Arial" panose="020B0604020202020204" pitchFamily="34" charset="0"/>
                <a:cs typeface="Arial" panose="020B0604020202020204" pitchFamily="34" charset="0"/>
              </a:endParaRPr>
            </a:p>
            <a:p>
              <a:pPr marL="342900" indent="-342900">
                <a:lnSpc>
                  <a:spcPct val="150000"/>
                </a:lnSpc>
                <a:buFont typeface="Wingdings" panose="05000000000000000000" pitchFamily="2" charset="2"/>
                <a:buChar char="Ø"/>
              </a:pPr>
              <a:r>
                <a:rPr lang="en-US" sz="1400" dirty="0">
                  <a:latin typeface="Arial" panose="020B0604020202020204" pitchFamily="34" charset="0"/>
                  <a:cs typeface="Arial" panose="020B0604020202020204" pitchFamily="34" charset="0"/>
                </a:rPr>
                <a:t>Elle a pour </a:t>
              </a:r>
              <a:r>
                <a:rPr lang="en-US" sz="1400" dirty="0" err="1">
                  <a:latin typeface="Arial" panose="020B0604020202020204" pitchFamily="34" charset="0"/>
                  <a:cs typeface="Arial" panose="020B0604020202020204" pitchFamily="34" charset="0"/>
                </a:rPr>
                <a:t>objectif</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d'assurer</a:t>
              </a:r>
              <a:r>
                <a:rPr lang="en-US" sz="1400" dirty="0">
                  <a:latin typeface="Arial" panose="020B0604020202020204" pitchFamily="34" charset="0"/>
                  <a:cs typeface="Arial" panose="020B0604020202020204" pitchFamily="34" charset="0"/>
                </a:rPr>
                <a:t> le retour de </a:t>
              </a:r>
              <a:r>
                <a:rPr lang="en-US" sz="1400" dirty="0" err="1">
                  <a:latin typeface="Arial" panose="020B0604020202020204" pitchFamily="34" charset="0"/>
                  <a:cs typeface="Arial" panose="020B0604020202020204" pitchFamily="34" charset="0"/>
                </a:rPr>
                <a:t>marchandises</a:t>
              </a:r>
              <a:r>
                <a:rPr lang="en-US" sz="1400" dirty="0">
                  <a:latin typeface="Arial" panose="020B0604020202020204" pitchFamily="34" charset="0"/>
                  <a:cs typeface="Arial" panose="020B0604020202020204" pitchFamily="34" charset="0"/>
                </a:rPr>
                <a:t> à la </a:t>
              </a:r>
              <a:r>
                <a:rPr lang="en-US" sz="1400" dirty="0" err="1">
                  <a:latin typeface="Arial" panose="020B0604020202020204" pitchFamily="34" charset="0"/>
                  <a:cs typeface="Arial" panose="020B0604020202020204" pitchFamily="34" charset="0"/>
                </a:rPr>
                <a:t>demande</a:t>
              </a:r>
              <a:r>
                <a:rPr lang="en-US" sz="1400" dirty="0">
                  <a:latin typeface="Arial" panose="020B0604020202020204" pitchFamily="34" charset="0"/>
                  <a:cs typeface="Arial" panose="020B0604020202020204" pitchFamily="34" charset="0"/>
                </a:rPr>
                <a:t> des </a:t>
              </a:r>
              <a:r>
                <a:rPr lang="en-US" sz="1400" dirty="0" err="1">
                  <a:latin typeface="Arial" panose="020B0604020202020204" pitchFamily="34" charset="0"/>
                  <a:cs typeface="Arial" panose="020B0604020202020204" pitchFamily="34" charset="0"/>
                </a:rPr>
                <a:t>consommateurs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cas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d'erreur</a:t>
              </a:r>
              <a:r>
                <a:rPr lang="en-US" sz="1400" dirty="0">
                  <a:latin typeface="Arial" panose="020B0604020202020204" pitchFamily="34" charset="0"/>
                  <a:cs typeface="Arial" panose="020B0604020202020204" pitchFamily="34" charset="0"/>
                </a:rPr>
                <a:t> de </a:t>
              </a:r>
              <a:r>
                <a:rPr lang="en-US" sz="1400" dirty="0" err="1">
                  <a:latin typeface="Arial" panose="020B0604020202020204" pitchFamily="34" charset="0"/>
                  <a:cs typeface="Arial" panose="020B0604020202020204" pitchFamily="34" charset="0"/>
                </a:rPr>
                <a:t>commande</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ou</a:t>
              </a:r>
              <a:r>
                <a:rPr lang="en-US" sz="1400" dirty="0">
                  <a:latin typeface="Arial" panose="020B0604020202020204" pitchFamily="34" charset="0"/>
                  <a:cs typeface="Arial" panose="020B0604020202020204" pitchFamily="34" charset="0"/>
                </a:rPr>
                <a:t> de </a:t>
              </a:r>
              <a:r>
                <a:rPr lang="en-US" sz="1400" dirty="0" err="1">
                  <a:latin typeface="Arial" panose="020B0604020202020204" pitchFamily="34" charset="0"/>
                  <a:cs typeface="Arial" panose="020B0604020202020204" pitchFamily="34" charset="0"/>
                </a:rPr>
                <a:t>défaut</a:t>
              </a:r>
              <a:r>
                <a:rPr lang="en-US" sz="1400" dirty="0">
                  <a:latin typeface="Arial" panose="020B0604020202020204" pitchFamily="34" charset="0"/>
                  <a:cs typeface="Arial" panose="020B0604020202020204" pitchFamily="34" charset="0"/>
                </a:rPr>
                <a:t> du </a:t>
              </a:r>
              <a:r>
                <a:rPr lang="en-US" sz="1400" dirty="0" err="1">
                  <a:latin typeface="Arial" panose="020B0604020202020204" pitchFamily="34" charset="0"/>
                  <a:cs typeface="Arial" panose="020B0604020202020204" pitchFamily="34" charset="0"/>
                </a:rPr>
                <a:t>produit</a:t>
              </a:r>
              <a:r>
                <a:rPr lang="en-US" sz="1400" dirty="0">
                  <a:latin typeface="Arial" panose="020B0604020202020204" pitchFamily="34" charset="0"/>
                  <a:cs typeface="Arial" panose="020B0604020202020204" pitchFamily="34" charset="0"/>
                </a:rPr>
                <a:t> (SAV) </a:t>
              </a:r>
            </a:p>
            <a:p>
              <a:pPr marL="342900" indent="-342900">
                <a:lnSpc>
                  <a:spcPct val="150000"/>
                </a:lnSpc>
                <a:buFont typeface="Wingdings" panose="05000000000000000000" pitchFamily="2" charset="2"/>
                <a:buChar char="Ø"/>
              </a:pPr>
              <a:r>
                <a:rPr lang="en-US" sz="1400" dirty="0">
                  <a:latin typeface="Arial" panose="020B0604020202020204" pitchFamily="34" charset="0"/>
                  <a:cs typeface="Arial" panose="020B0604020202020204" pitchFamily="34" charset="0"/>
                </a:rPr>
                <a:t> De </a:t>
              </a:r>
              <a:r>
                <a:rPr lang="en-US" sz="1400" dirty="0" err="1">
                  <a:latin typeface="Arial" panose="020B0604020202020204" pitchFamily="34" charset="0"/>
                  <a:cs typeface="Arial" panose="020B0604020202020204" pitchFamily="34" charset="0"/>
                </a:rPr>
                <a:t>prévoir</a:t>
              </a:r>
              <a:r>
                <a:rPr lang="en-US" sz="1400" dirty="0">
                  <a:latin typeface="Arial" panose="020B0604020202020204" pitchFamily="34" charset="0"/>
                  <a:cs typeface="Arial" panose="020B0604020202020204" pitchFamily="34" charset="0"/>
                </a:rPr>
                <a:t> le </a:t>
              </a:r>
              <a:r>
                <a:rPr lang="en-US" sz="1400" dirty="0" err="1">
                  <a:latin typeface="Arial" panose="020B0604020202020204" pitchFamily="34" charset="0"/>
                  <a:cs typeface="Arial" panose="020B0604020202020204" pitchFamily="34" charset="0"/>
                </a:rPr>
                <a:t>recyclage</a:t>
              </a:r>
              <a:r>
                <a:rPr lang="en-US" sz="1400" dirty="0">
                  <a:latin typeface="Arial" panose="020B0604020202020204" pitchFamily="34" charset="0"/>
                  <a:cs typeface="Arial" panose="020B0604020202020204" pitchFamily="34" charset="0"/>
                </a:rPr>
                <a:t>, la </a:t>
              </a:r>
              <a:r>
                <a:rPr lang="en-US" sz="1400" dirty="0" err="1">
                  <a:latin typeface="Arial" panose="020B0604020202020204" pitchFamily="34" charset="0"/>
                  <a:cs typeface="Arial" panose="020B0604020202020204" pitchFamily="34" charset="0"/>
                </a:rPr>
                <a:t>valorisation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ou</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l'élimination</a:t>
              </a:r>
              <a:r>
                <a:rPr lang="en-US" sz="1400" dirty="0">
                  <a:latin typeface="Arial" panose="020B0604020202020204" pitchFamily="34" charset="0"/>
                  <a:cs typeface="Arial" panose="020B0604020202020204" pitchFamily="34" charset="0"/>
                </a:rPr>
                <a:t> des </a:t>
              </a:r>
              <a:r>
                <a:rPr lang="en-US" sz="1400" dirty="0" err="1">
                  <a:latin typeface="Arial" panose="020B0604020202020204" pitchFamily="34" charset="0"/>
                  <a:cs typeface="Arial" panose="020B0604020202020204" pitchFamily="34" charset="0"/>
                </a:rPr>
                <a:t>produits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en</a:t>
              </a:r>
              <a:r>
                <a:rPr lang="en-US" sz="1400" dirty="0">
                  <a:latin typeface="Arial" panose="020B0604020202020204" pitchFamily="34" charset="0"/>
                  <a:cs typeface="Arial" panose="020B0604020202020204" pitchFamily="34" charset="0"/>
                </a:rPr>
                <a:t> fin de vie (</a:t>
              </a:r>
              <a:r>
                <a:rPr lang="en-US" sz="1400" dirty="0" err="1">
                  <a:latin typeface="Arial" panose="020B0604020202020204" pitchFamily="34" charset="0"/>
                  <a:cs typeface="Arial" panose="020B0604020202020204" pitchFamily="34" charset="0"/>
                </a:rPr>
                <a:t>déchets</a:t>
              </a:r>
              <a:r>
                <a:rPr lang="en-US" sz="1400" dirty="0">
                  <a:latin typeface="Arial" panose="020B0604020202020204" pitchFamily="34" charset="0"/>
                  <a:cs typeface="Arial" panose="020B0604020202020204" pitchFamily="34" charset="0"/>
                </a:rPr>
                <a:t> et </a:t>
              </a:r>
              <a:r>
                <a:rPr lang="en-US" sz="1400" dirty="0" err="1">
                  <a:latin typeface="Arial" panose="020B0604020202020204" pitchFamily="34" charset="0"/>
                  <a:cs typeface="Arial" panose="020B0604020202020204" pitchFamily="34" charset="0"/>
                </a:rPr>
                <a:t>emballages</a:t>
              </a:r>
              <a:r>
                <a:rPr lang="en-US" sz="1400" dirty="0">
                  <a:latin typeface="Arial" panose="020B0604020202020204" pitchFamily="34" charset="0"/>
                  <a:cs typeface="Arial" panose="020B0604020202020204" pitchFamily="34" charset="0"/>
                </a:rPr>
                <a:t>) à la </a:t>
              </a:r>
              <a:r>
                <a:rPr lang="en-US" sz="1400" dirty="0" err="1">
                  <a:latin typeface="Arial" panose="020B0604020202020204" pitchFamily="34" charset="0"/>
                  <a:cs typeface="Arial" panose="020B0604020202020204" pitchFamily="34" charset="0"/>
                </a:rPr>
                <a:t>demande</a:t>
              </a:r>
              <a:r>
                <a:rPr lang="en-US" sz="1400" dirty="0">
                  <a:latin typeface="Arial" panose="020B0604020202020204" pitchFamily="34" charset="0"/>
                  <a:cs typeface="Arial" panose="020B0604020202020204" pitchFamily="34" charset="0"/>
                </a:rPr>
                <a:t> des </a:t>
              </a:r>
              <a:r>
                <a:rPr lang="en-US" sz="1400" dirty="0" err="1">
                  <a:latin typeface="Arial" panose="020B0604020202020204" pitchFamily="34" charset="0"/>
                  <a:cs typeface="Arial" panose="020B0604020202020204" pitchFamily="34" charset="0"/>
                </a:rPr>
                <a:t>entreprises</a:t>
              </a:r>
              <a:r>
                <a:rPr lang="en-US" sz="14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a:t>
              </a:r>
              <a:r>
                <a:rPr lang="en-US" sz="1200" dirty="0" err="1">
                  <a:latin typeface="Arial" panose="020B0604020202020204" pitchFamily="34" charset="0"/>
                  <a:cs typeface="Arial" panose="020B0604020202020204" pitchFamily="34" charset="0"/>
                </a:rPr>
                <a:t>Ademe</a:t>
              </a:r>
              <a:r>
                <a:rPr lang="en-US" sz="1200" dirty="0">
                  <a:latin typeface="Arial" panose="020B0604020202020204" pitchFamily="34" charset="0"/>
                  <a:cs typeface="Arial" panose="020B0604020202020204" pitchFamily="34" charset="0"/>
                </a:rPr>
                <a:t> 2018)</a:t>
              </a:r>
            </a:p>
            <a:p>
              <a:endParaRPr lang="fr-FR" dirty="0"/>
            </a:p>
          </p:txBody>
        </p:sp>
      </p:grpSp>
      <p:pic>
        <p:nvPicPr>
          <p:cNvPr id="14" name="Image 3">
            <a:extLst>
              <a:ext uri="{FF2B5EF4-FFF2-40B4-BE49-F238E27FC236}">
                <a16:creationId xmlns:a16="http://schemas.microsoft.com/office/drawing/2014/main" id="{83829493-B083-5A9C-F37B-F1F3E48D5A96}"/>
              </a:ext>
            </a:extLst>
          </p:cNvPr>
          <p:cNvPicPr>
            <a:picLocks noChangeAspect="1"/>
          </p:cNvPicPr>
          <p:nvPr/>
        </p:nvPicPr>
        <p:blipFill>
          <a:blip r:embed="rId5"/>
          <a:stretch>
            <a:fillRect/>
          </a:stretch>
        </p:blipFill>
        <p:spPr>
          <a:xfrm>
            <a:off x="9000917" y="1751549"/>
            <a:ext cx="1593516" cy="1593516"/>
          </a:xfrm>
          <a:prstGeom prst="rect">
            <a:avLst/>
          </a:prstGeom>
        </p:spPr>
      </p:pic>
      <p:pic>
        <p:nvPicPr>
          <p:cNvPr id="15" name="Image 6" descr="Une image contenant texte, reine, carte de visite, graphique vectoriel&#10;&#10;Description générée automatiquement">
            <a:extLst>
              <a:ext uri="{FF2B5EF4-FFF2-40B4-BE49-F238E27FC236}">
                <a16:creationId xmlns:a16="http://schemas.microsoft.com/office/drawing/2014/main" id="{7B5C7254-36B6-43CC-3EAD-E38E082196C9}"/>
              </a:ext>
            </a:extLst>
          </p:cNvPr>
          <p:cNvPicPr>
            <a:picLocks noChangeAspect="1"/>
          </p:cNvPicPr>
          <p:nvPr/>
        </p:nvPicPr>
        <p:blipFill>
          <a:blip r:embed="rId6"/>
          <a:stretch>
            <a:fillRect/>
          </a:stretch>
        </p:blipFill>
        <p:spPr>
          <a:xfrm>
            <a:off x="5045857" y="4808977"/>
            <a:ext cx="1482073" cy="1482073"/>
          </a:xfrm>
          <a:prstGeom prst="rect">
            <a:avLst/>
          </a:prstGeom>
        </p:spPr>
      </p:pic>
      <p:sp>
        <p:nvSpPr>
          <p:cNvPr id="17" name="Rectangle à coins arrondis 16">
            <a:hlinkClick r:id="rId7" action="ppaction://hlinksldjump"/>
          </p:cNvPr>
          <p:cNvSpPr/>
          <p:nvPr/>
        </p:nvSpPr>
        <p:spPr>
          <a:xfrm>
            <a:off x="3915100" y="293091"/>
            <a:ext cx="3748161" cy="560085"/>
          </a:xfrm>
          <a:prstGeom prst="roundRect">
            <a:avLst/>
          </a:prstGeom>
          <a:solidFill>
            <a:srgbClr val="AED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4165333" y="365042"/>
            <a:ext cx="3402530" cy="400110"/>
          </a:xfrm>
          <a:prstGeom prst="rect">
            <a:avLst/>
          </a:prstGeom>
          <a:noFill/>
        </p:spPr>
        <p:txBody>
          <a:bodyPr wrap="square" rtlCol="0">
            <a:spAutoFit/>
          </a:bodyPr>
          <a:lstStyle/>
          <a:p>
            <a:r>
              <a:rPr lang="fr-FR" sz="2000" b="1">
                <a:solidFill>
                  <a:schemeClr val="bg1"/>
                </a:solidFill>
                <a:latin typeface="Arial" panose="020B0604020202020204" pitchFamily="34" charset="0"/>
                <a:cs typeface="Arial" panose="020B0604020202020204" pitchFamily="34" charset="0"/>
              </a:rPr>
              <a:t>9 - La reverse </a:t>
            </a:r>
            <a:r>
              <a:rPr lang="fr-FR" sz="2000" b="1" err="1">
                <a:solidFill>
                  <a:schemeClr val="bg1"/>
                </a:solidFill>
                <a:latin typeface="Arial" panose="020B0604020202020204" pitchFamily="34" charset="0"/>
                <a:cs typeface="Arial" panose="020B0604020202020204" pitchFamily="34" charset="0"/>
              </a:rPr>
              <a:t>logistics</a:t>
            </a:r>
            <a:r>
              <a:rPr lang="fr-FR" sz="2000" b="1">
                <a:solidFill>
                  <a:schemeClr val="bg1"/>
                </a:solidFill>
                <a:latin typeface="Arial" panose="020B0604020202020204" pitchFamily="34" charset="0"/>
                <a:cs typeface="Arial" panose="020B0604020202020204" pitchFamily="34" charset="0"/>
              </a:rPr>
              <a:t> </a:t>
            </a:r>
          </a:p>
        </p:txBody>
      </p:sp>
      <p:sp>
        <p:nvSpPr>
          <p:cNvPr id="9" name="ZoneTexte 8"/>
          <p:cNvSpPr txBox="1"/>
          <p:nvPr/>
        </p:nvSpPr>
        <p:spPr>
          <a:xfrm>
            <a:off x="947756" y="5955004"/>
            <a:ext cx="1360990" cy="338554"/>
          </a:xfrm>
          <a:prstGeom prst="rect">
            <a:avLst/>
          </a:prstGeom>
          <a:noFill/>
        </p:spPr>
        <p:txBody>
          <a:bodyPr wrap="square" rtlCol="0">
            <a:spAutoFit/>
          </a:bodyPr>
          <a:lstStyle/>
          <a:p>
            <a:r>
              <a:rPr lang="fr-FR" sz="1600" b="1">
                <a:solidFill>
                  <a:schemeClr val="bg1"/>
                </a:solidFill>
                <a:latin typeface="Arial" panose="020B0604020202020204" pitchFamily="34" charset="0"/>
                <a:cs typeface="Arial" panose="020B0604020202020204" pitchFamily="34" charset="0"/>
              </a:rPr>
              <a:t>Précédent</a:t>
            </a:r>
          </a:p>
        </p:txBody>
      </p:sp>
      <p:sp>
        <p:nvSpPr>
          <p:cNvPr id="10" name="ZoneTexte 9"/>
          <p:cNvSpPr txBox="1"/>
          <p:nvPr/>
        </p:nvSpPr>
        <p:spPr>
          <a:xfrm>
            <a:off x="9209774" y="5955004"/>
            <a:ext cx="1175803" cy="338554"/>
          </a:xfrm>
          <a:prstGeom prst="rect">
            <a:avLst/>
          </a:prstGeom>
          <a:noFill/>
        </p:spPr>
        <p:txBody>
          <a:bodyPr wrap="square" rtlCol="0">
            <a:spAutoFit/>
          </a:bodyPr>
          <a:lstStyle/>
          <a:p>
            <a:r>
              <a:rPr lang="fr-FR" sz="1600" b="1">
                <a:solidFill>
                  <a:schemeClr val="bg1"/>
                </a:solidFill>
                <a:latin typeface="Arial" panose="020B0604020202020204" pitchFamily="34" charset="0"/>
                <a:cs typeface="Arial" panose="020B0604020202020204" pitchFamily="34" charset="0"/>
              </a:rPr>
              <a:t>Suivant</a:t>
            </a:r>
          </a:p>
        </p:txBody>
      </p:sp>
      <p:sp>
        <p:nvSpPr>
          <p:cNvPr id="7" name="Signe Plus 6">
            <a:extLst>
              <a:ext uri="{FF2B5EF4-FFF2-40B4-BE49-F238E27FC236}">
                <a16:creationId xmlns:a16="http://schemas.microsoft.com/office/drawing/2014/main" id="{6B99222A-5B63-787F-8AF5-580CCFE9C310}"/>
              </a:ext>
            </a:extLst>
          </p:cNvPr>
          <p:cNvSpPr/>
          <p:nvPr/>
        </p:nvSpPr>
        <p:spPr>
          <a:xfrm>
            <a:off x="11903621" y="104686"/>
            <a:ext cx="205770" cy="183734"/>
          </a:xfrm>
          <a:prstGeom prst="mathPlus">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066023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ppt_x"/>
                                          </p:val>
                                        </p:tav>
                                        <p:tav tm="100000">
                                          <p:val>
                                            <p:strVal val="#ppt_x"/>
                                          </p:val>
                                        </p:tav>
                                      </p:tavLst>
                                    </p:anim>
                                    <p:anim calcmode="lin" valueType="num">
                                      <p:cBhvr additive="base">
                                        <p:cTn id="12" dur="1000" fill="hold"/>
                                        <p:tgtEl>
                                          <p:spTgt spid="16"/>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750" fill="hold"/>
                                        <p:tgtEl>
                                          <p:spTgt spid="15"/>
                                        </p:tgtEl>
                                        <p:attrNameLst>
                                          <p:attrName>ppt_x</p:attrName>
                                        </p:attrNameLst>
                                      </p:cBhvr>
                                      <p:tavLst>
                                        <p:tav tm="0">
                                          <p:val>
                                            <p:strVal val="#ppt_x"/>
                                          </p:val>
                                        </p:tav>
                                        <p:tav tm="100000">
                                          <p:val>
                                            <p:strVal val="#ppt_x"/>
                                          </p:val>
                                        </p:tav>
                                      </p:tavLst>
                                    </p:anim>
                                    <p:anim calcmode="lin" valueType="num">
                                      <p:cBhvr additive="base">
                                        <p:cTn id="17" dur="75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a:hlinkClick r:id="rId3" action="ppaction://hlinksldjump"/>
          </p:cNvPr>
          <p:cNvSpPr/>
          <p:nvPr/>
        </p:nvSpPr>
        <p:spPr>
          <a:xfrm>
            <a:off x="1021493" y="5966521"/>
            <a:ext cx="1620000" cy="540000"/>
          </a:xfrm>
          <a:prstGeom prst="round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à coins arrondis 2">
            <a:hlinkClick r:id="rId4" action="ppaction://hlinksldjump"/>
          </p:cNvPr>
          <p:cNvSpPr/>
          <p:nvPr/>
        </p:nvSpPr>
        <p:spPr>
          <a:xfrm>
            <a:off x="8898959" y="5966521"/>
            <a:ext cx="1620000" cy="540000"/>
          </a:xfrm>
          <a:prstGeom prst="round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5EC7DC65-52A1-7153-E07A-0CFA6CCC06A3}"/>
              </a:ext>
            </a:extLst>
          </p:cNvPr>
          <p:cNvPicPr>
            <a:picLocks noChangeAspect="1"/>
          </p:cNvPicPr>
          <p:nvPr/>
        </p:nvPicPr>
        <p:blipFill>
          <a:blip r:embed="rId5"/>
          <a:stretch>
            <a:fillRect/>
          </a:stretch>
        </p:blipFill>
        <p:spPr>
          <a:xfrm rot="10800000">
            <a:off x="10807318" y="5107453"/>
            <a:ext cx="1899540" cy="1899540"/>
          </a:xfrm>
          <a:prstGeom prst="rect">
            <a:avLst/>
          </a:prstGeom>
        </p:spPr>
      </p:pic>
      <p:sp>
        <p:nvSpPr>
          <p:cNvPr id="4" name="Espace réservé du numéro de diapositive 3"/>
          <p:cNvSpPr>
            <a:spLocks noGrp="1"/>
          </p:cNvSpPr>
          <p:nvPr>
            <p:ph type="sldNum" sz="quarter" idx="4"/>
          </p:nvPr>
        </p:nvSpPr>
        <p:spPr>
          <a:xfrm>
            <a:off x="8610600" y="6416735"/>
            <a:ext cx="2743200" cy="365125"/>
          </a:xfrm>
        </p:spPr>
        <p:txBody>
          <a:bodyPr/>
          <a:lstStyle/>
          <a:p>
            <a:fld id="{4C4E8528-8995-41C5-85C7-06E3E0B70F35}" type="slidenum">
              <a:rPr lang="fr-FR" smtClean="0"/>
              <a:t>47</a:t>
            </a:fld>
            <a:endParaRPr lang="fr-FR"/>
          </a:p>
        </p:txBody>
      </p:sp>
      <p:grpSp>
        <p:nvGrpSpPr>
          <p:cNvPr id="12" name="Groupe 11"/>
          <p:cNvGrpSpPr/>
          <p:nvPr/>
        </p:nvGrpSpPr>
        <p:grpSpPr>
          <a:xfrm>
            <a:off x="5547619" y="1359471"/>
            <a:ext cx="4680000" cy="4680000"/>
            <a:chOff x="5547619" y="1378826"/>
            <a:chExt cx="4680000" cy="4680000"/>
          </a:xfrm>
        </p:grpSpPr>
        <p:sp>
          <p:nvSpPr>
            <p:cNvPr id="18" name="Ellipse 17"/>
            <p:cNvSpPr/>
            <p:nvPr/>
          </p:nvSpPr>
          <p:spPr>
            <a:xfrm>
              <a:off x="5547619" y="1378826"/>
              <a:ext cx="4680000" cy="4680000"/>
            </a:xfrm>
            <a:prstGeom prst="ellipse">
              <a:avLst/>
            </a:prstGeom>
            <a:solidFill>
              <a:schemeClr val="bg1"/>
            </a:solidFill>
            <a:ln>
              <a:solidFill>
                <a:srgbClr val="44A0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9" name="Image 3" descr="Une image contenant diagramme&#10;&#10;Description générée automatiquement">
              <a:extLst>
                <a:ext uri="{FF2B5EF4-FFF2-40B4-BE49-F238E27FC236}">
                  <a16:creationId xmlns:a16="http://schemas.microsoft.com/office/drawing/2014/main" id="{10D863F9-1377-FB7E-18E3-E920DC4AA847}"/>
                </a:ext>
              </a:extLst>
            </p:cNvPr>
            <p:cNvPicPr>
              <a:picLocks noChangeAspect="1"/>
            </p:cNvPicPr>
            <p:nvPr/>
          </p:nvPicPr>
          <p:blipFill rotWithShape="1">
            <a:blip r:embed="rId6"/>
            <a:srcRect t="25537" r="41779" b="-126"/>
            <a:stretch/>
          </p:blipFill>
          <p:spPr>
            <a:xfrm>
              <a:off x="6121018" y="2286903"/>
              <a:ext cx="3587412" cy="2893709"/>
            </a:xfrm>
            <a:prstGeom prst="rect">
              <a:avLst/>
            </a:prstGeom>
          </p:spPr>
        </p:pic>
      </p:grpSp>
      <p:sp>
        <p:nvSpPr>
          <p:cNvPr id="13" name="Rectangle à coins arrondis 12">
            <a:hlinkClick r:id="rId7" action="ppaction://hlinksldjump"/>
          </p:cNvPr>
          <p:cNvSpPr/>
          <p:nvPr/>
        </p:nvSpPr>
        <p:spPr>
          <a:xfrm>
            <a:off x="4204138" y="298894"/>
            <a:ext cx="3731172" cy="560085"/>
          </a:xfrm>
          <a:prstGeom prst="roundRect">
            <a:avLst/>
          </a:prstGeom>
          <a:solidFill>
            <a:srgbClr val="AED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p:cNvSpPr txBox="1"/>
          <p:nvPr/>
        </p:nvSpPr>
        <p:spPr>
          <a:xfrm>
            <a:off x="4449338" y="378882"/>
            <a:ext cx="3343359" cy="400110"/>
          </a:xfrm>
          <a:prstGeom prst="rect">
            <a:avLst/>
          </a:prstGeom>
          <a:noFill/>
        </p:spPr>
        <p:txBody>
          <a:bodyPr wrap="square" rtlCol="0">
            <a:spAutoFit/>
          </a:bodyPr>
          <a:lstStyle/>
          <a:p>
            <a:r>
              <a:rPr lang="fr-FR" sz="2000" b="1">
                <a:solidFill>
                  <a:schemeClr val="bg1"/>
                </a:solidFill>
                <a:latin typeface="Arial" panose="020B0604020202020204" pitchFamily="34" charset="0"/>
                <a:cs typeface="Arial" panose="020B0604020202020204" pitchFamily="34" charset="0"/>
              </a:rPr>
              <a:t>9 - La reverse </a:t>
            </a:r>
            <a:r>
              <a:rPr lang="fr-FR" sz="2000" b="1" err="1">
                <a:solidFill>
                  <a:schemeClr val="bg1"/>
                </a:solidFill>
                <a:latin typeface="Arial" panose="020B0604020202020204" pitchFamily="34" charset="0"/>
                <a:cs typeface="Arial" panose="020B0604020202020204" pitchFamily="34" charset="0"/>
              </a:rPr>
              <a:t>logistics</a:t>
            </a:r>
            <a:r>
              <a:rPr lang="fr-FR" sz="2000" b="1">
                <a:solidFill>
                  <a:schemeClr val="bg1"/>
                </a:solidFill>
                <a:latin typeface="Arial" panose="020B0604020202020204" pitchFamily="34" charset="0"/>
                <a:cs typeface="Arial" panose="020B0604020202020204" pitchFamily="34" charset="0"/>
              </a:rPr>
              <a:t> </a:t>
            </a:r>
          </a:p>
        </p:txBody>
      </p:sp>
      <p:sp>
        <p:nvSpPr>
          <p:cNvPr id="11" name="ZoneTexte 10"/>
          <p:cNvSpPr txBox="1"/>
          <p:nvPr/>
        </p:nvSpPr>
        <p:spPr>
          <a:xfrm>
            <a:off x="1316308" y="6058931"/>
            <a:ext cx="1258726" cy="338554"/>
          </a:xfrm>
          <a:prstGeom prst="rect">
            <a:avLst/>
          </a:prstGeom>
          <a:noFill/>
        </p:spPr>
        <p:txBody>
          <a:bodyPr wrap="square" rtlCol="0">
            <a:spAutoFit/>
          </a:bodyPr>
          <a:lstStyle/>
          <a:p>
            <a:r>
              <a:rPr lang="fr-FR" sz="1600" b="1">
                <a:solidFill>
                  <a:schemeClr val="bg1"/>
                </a:solidFill>
                <a:latin typeface="Arial" panose="020B0604020202020204" pitchFamily="34" charset="0"/>
                <a:cs typeface="Arial" panose="020B0604020202020204" pitchFamily="34" charset="0"/>
              </a:rPr>
              <a:t>Précédent</a:t>
            </a:r>
          </a:p>
        </p:txBody>
      </p:sp>
      <p:sp>
        <p:nvSpPr>
          <p:cNvPr id="14" name="ZoneTexte 13"/>
          <p:cNvSpPr txBox="1"/>
          <p:nvPr/>
        </p:nvSpPr>
        <p:spPr>
          <a:xfrm>
            <a:off x="9222125" y="6069333"/>
            <a:ext cx="1088523" cy="335313"/>
          </a:xfrm>
          <a:prstGeom prst="rect">
            <a:avLst/>
          </a:prstGeom>
          <a:noFill/>
        </p:spPr>
        <p:txBody>
          <a:bodyPr wrap="square" rtlCol="0">
            <a:spAutoFit/>
          </a:bodyPr>
          <a:lstStyle/>
          <a:p>
            <a:r>
              <a:rPr lang="fr-FR" sz="1600" b="1">
                <a:solidFill>
                  <a:schemeClr val="bg1"/>
                </a:solidFill>
                <a:latin typeface="Arial" panose="020B0604020202020204" pitchFamily="34" charset="0"/>
                <a:cs typeface="Arial" panose="020B0604020202020204" pitchFamily="34" charset="0"/>
              </a:rPr>
              <a:t>Suivant</a:t>
            </a:r>
          </a:p>
        </p:txBody>
      </p:sp>
      <p:grpSp>
        <p:nvGrpSpPr>
          <p:cNvPr id="7" name="Groupe 6"/>
          <p:cNvGrpSpPr/>
          <p:nvPr/>
        </p:nvGrpSpPr>
        <p:grpSpPr>
          <a:xfrm>
            <a:off x="1893003" y="1371559"/>
            <a:ext cx="3960000" cy="3960000"/>
            <a:chOff x="1893003" y="1371559"/>
            <a:chExt cx="3960000" cy="3960000"/>
          </a:xfrm>
        </p:grpSpPr>
        <p:sp>
          <p:nvSpPr>
            <p:cNvPr id="6" name="Ellipse 5"/>
            <p:cNvSpPr/>
            <p:nvPr/>
          </p:nvSpPr>
          <p:spPr>
            <a:xfrm>
              <a:off x="1893003" y="1371559"/>
              <a:ext cx="3960000" cy="3960000"/>
            </a:xfrm>
            <a:prstGeom prst="ellipse">
              <a:avLst/>
            </a:prstGeom>
            <a:solidFill>
              <a:schemeClr val="bg1"/>
            </a:solidFill>
            <a:ln>
              <a:solidFill>
                <a:srgbClr val="44A0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p:cNvSpPr txBox="1"/>
            <p:nvPr/>
          </p:nvSpPr>
          <p:spPr>
            <a:xfrm>
              <a:off x="2564465" y="2286903"/>
              <a:ext cx="3288538" cy="2923877"/>
            </a:xfrm>
            <a:prstGeom prst="rect">
              <a:avLst/>
            </a:prstGeom>
            <a:noFill/>
          </p:spPr>
          <p:txBody>
            <a:bodyPr wrap="square" rtlCol="0">
              <a:spAutoFit/>
            </a:bodyPr>
            <a:lstStyle/>
            <a:p>
              <a:r>
                <a:rPr lang="fr-FR" sz="1400" b="1" dirty="0">
                  <a:latin typeface="Arial" panose="020B0604020202020204" pitchFamily="34" charset="0"/>
                  <a:cs typeface="Arial" panose="020B0604020202020204" pitchFamily="34" charset="0"/>
                </a:rPr>
                <a:t>Les étapes en reverse </a:t>
              </a:r>
              <a:r>
                <a:rPr lang="fr-FR" sz="1400" b="1" dirty="0" err="1">
                  <a:latin typeface="Arial" panose="020B0604020202020204" pitchFamily="34" charset="0"/>
                  <a:cs typeface="Arial" panose="020B0604020202020204" pitchFamily="34" charset="0"/>
                </a:rPr>
                <a:t>logistics</a:t>
              </a:r>
              <a:endParaRPr lang="fr-FR" sz="1400" b="1" dirty="0">
                <a:latin typeface="Arial" panose="020B0604020202020204" pitchFamily="34" charset="0"/>
                <a:cs typeface="Arial" panose="020B0604020202020204" pitchFamily="34" charset="0"/>
              </a:endParaRPr>
            </a:p>
            <a:p>
              <a:endParaRPr lang="fr-FR" sz="1400" b="1" dirty="0">
                <a:latin typeface="Arial" panose="020B0604020202020204" pitchFamily="34" charset="0"/>
                <a:cs typeface="Arial" panose="020B0604020202020204" pitchFamily="34" charset="0"/>
              </a:endParaRPr>
            </a:p>
            <a:p>
              <a:pPr marL="457200" indent="-457200">
                <a:buAutoNum type="arabicPeriod"/>
              </a:pPr>
              <a:r>
                <a:rPr lang="fr-FR" sz="1400" dirty="0">
                  <a:latin typeface="Arial" panose="020B0604020202020204" pitchFamily="34" charset="0"/>
                  <a:cs typeface="Arial" panose="020B0604020202020204" pitchFamily="34" charset="0"/>
                </a:rPr>
                <a:t>Prise de contact</a:t>
              </a:r>
            </a:p>
            <a:p>
              <a:pPr marL="457200" indent="-457200">
                <a:buAutoNum type="arabicPeriod"/>
              </a:pPr>
              <a:r>
                <a:rPr lang="fr-FR" sz="1400" dirty="0">
                  <a:latin typeface="Arial" panose="020B0604020202020204" pitchFamily="34" charset="0"/>
                  <a:cs typeface="Arial" panose="020B0604020202020204" pitchFamily="34" charset="0"/>
                </a:rPr>
                <a:t>Récupération et enlèvement</a:t>
              </a:r>
            </a:p>
            <a:p>
              <a:pPr marL="457200" indent="-457200">
                <a:buAutoNum type="arabicPeriod"/>
              </a:pPr>
              <a:r>
                <a:rPr lang="fr-FR" sz="1400" dirty="0">
                  <a:latin typeface="Arial" panose="020B0604020202020204" pitchFamily="34" charset="0"/>
                  <a:cs typeface="Arial" panose="020B0604020202020204" pitchFamily="34" charset="0"/>
                </a:rPr>
                <a:t>Transport</a:t>
              </a:r>
            </a:p>
            <a:p>
              <a:pPr marL="457200" indent="-457200">
                <a:buAutoNum type="arabicPeriod"/>
              </a:pPr>
              <a:r>
                <a:rPr lang="fr-FR" sz="1400" dirty="0">
                  <a:latin typeface="Arial" panose="020B0604020202020204" pitchFamily="34" charset="0"/>
                  <a:cs typeface="Arial" panose="020B0604020202020204" pitchFamily="34" charset="0"/>
                </a:rPr>
                <a:t>Réception</a:t>
              </a:r>
            </a:p>
            <a:p>
              <a:pPr marL="457200" indent="-457200">
                <a:buAutoNum type="arabicPeriod"/>
              </a:pPr>
              <a:r>
                <a:rPr lang="fr-FR" sz="1400" dirty="0">
                  <a:latin typeface="Arial" panose="020B0604020202020204" pitchFamily="34" charset="0"/>
                  <a:cs typeface="Arial" panose="020B0604020202020204" pitchFamily="34" charset="0"/>
                </a:rPr>
                <a:t>Inspection</a:t>
              </a:r>
            </a:p>
            <a:p>
              <a:pPr marL="457200" indent="-457200">
                <a:buAutoNum type="arabicPeriod"/>
              </a:pPr>
              <a:r>
                <a:rPr lang="fr-FR" sz="1400" dirty="0">
                  <a:latin typeface="Arial" panose="020B0604020202020204" pitchFamily="34" charset="0"/>
                  <a:cs typeface="Arial" panose="020B0604020202020204" pitchFamily="34" charset="0"/>
                </a:rPr>
                <a:t>Tri</a:t>
              </a:r>
            </a:p>
            <a:p>
              <a:pPr marL="457200" indent="-457200">
                <a:buAutoNum type="arabicPeriod"/>
              </a:pPr>
              <a:r>
                <a:rPr lang="fr-FR" sz="1400" dirty="0">
                  <a:latin typeface="Arial" panose="020B0604020202020204" pitchFamily="34" charset="0"/>
                  <a:cs typeface="Arial" panose="020B0604020202020204" pitchFamily="34" charset="0"/>
                </a:rPr>
                <a:t>Traitement</a:t>
              </a:r>
            </a:p>
            <a:p>
              <a:endParaRPr lang="fr-FR" sz="1400" b="1" dirty="0">
                <a:latin typeface="Arial" panose="020B0604020202020204" pitchFamily="34" charset="0"/>
                <a:cs typeface="Arial" panose="020B0604020202020204" pitchFamily="34" charset="0"/>
              </a:endParaRPr>
            </a:p>
            <a:p>
              <a:endParaRPr lang="fr-FR" sz="1400" b="1" dirty="0">
                <a:latin typeface="Arial" panose="020B0604020202020204" pitchFamily="34" charset="0"/>
                <a:cs typeface="Arial" panose="020B0604020202020204" pitchFamily="34" charset="0"/>
              </a:endParaRPr>
            </a:p>
            <a:p>
              <a:endParaRPr lang="fr-FR" sz="1400" b="1" dirty="0">
                <a:latin typeface="Arial" panose="020B0604020202020204" pitchFamily="34" charset="0"/>
                <a:cs typeface="Arial" panose="020B0604020202020204" pitchFamily="34" charset="0"/>
              </a:endParaRPr>
            </a:p>
            <a:p>
              <a:endParaRPr lang="fr-FR" sz="1600" dirty="0"/>
            </a:p>
          </p:txBody>
        </p:sp>
      </p:grpSp>
      <p:sp>
        <p:nvSpPr>
          <p:cNvPr id="9" name="Signe Plus 8">
            <a:extLst>
              <a:ext uri="{FF2B5EF4-FFF2-40B4-BE49-F238E27FC236}">
                <a16:creationId xmlns:a16="http://schemas.microsoft.com/office/drawing/2014/main" id="{C04B277A-D612-36BB-7CEC-08134B0324E1}"/>
              </a:ext>
            </a:extLst>
          </p:cNvPr>
          <p:cNvSpPr/>
          <p:nvPr/>
        </p:nvSpPr>
        <p:spPr>
          <a:xfrm>
            <a:off x="11903621" y="104686"/>
            <a:ext cx="205770" cy="183734"/>
          </a:xfrm>
          <a:prstGeom prst="mathPlus">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613300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ppt_x"/>
                                          </p:val>
                                        </p:tav>
                                        <p:tav tm="100000">
                                          <p:val>
                                            <p:strVal val="#ppt_x"/>
                                          </p:val>
                                        </p:tav>
                                      </p:tavLst>
                                    </p:anim>
                                    <p:anim calcmode="lin" valueType="num">
                                      <p:cBhvr additive="base">
                                        <p:cTn id="12"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a:hlinkClick r:id="rId2" action="ppaction://hlinksldjump"/>
          </p:cNvPr>
          <p:cNvSpPr/>
          <p:nvPr/>
        </p:nvSpPr>
        <p:spPr>
          <a:xfrm>
            <a:off x="1042428" y="5993119"/>
            <a:ext cx="1620000" cy="540000"/>
          </a:xfrm>
          <a:prstGeom prst="round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à coins arrondis 2">
            <a:hlinkClick r:id="" action="ppaction://noaction"/>
          </p:cNvPr>
          <p:cNvSpPr/>
          <p:nvPr/>
        </p:nvSpPr>
        <p:spPr>
          <a:xfrm>
            <a:off x="8997428" y="5999388"/>
            <a:ext cx="1620000" cy="540000"/>
          </a:xfrm>
          <a:prstGeom prst="round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5EC7DC65-52A1-7153-E07A-0CFA6CCC06A3}"/>
              </a:ext>
            </a:extLst>
          </p:cNvPr>
          <p:cNvPicPr>
            <a:picLocks noChangeAspect="1"/>
          </p:cNvPicPr>
          <p:nvPr/>
        </p:nvPicPr>
        <p:blipFill>
          <a:blip r:embed="rId3"/>
          <a:stretch>
            <a:fillRect/>
          </a:stretch>
        </p:blipFill>
        <p:spPr>
          <a:xfrm rot="10800000">
            <a:off x="10807318" y="5195943"/>
            <a:ext cx="1899540" cy="1899540"/>
          </a:xfrm>
          <a:prstGeom prst="rect">
            <a:avLst/>
          </a:prstGeom>
        </p:spPr>
      </p:pic>
      <p:sp>
        <p:nvSpPr>
          <p:cNvPr id="5" name="Espace réservé du numéro de diapositive 4"/>
          <p:cNvSpPr>
            <a:spLocks noGrp="1"/>
          </p:cNvSpPr>
          <p:nvPr>
            <p:ph type="sldNum" sz="quarter" idx="4"/>
          </p:nvPr>
        </p:nvSpPr>
        <p:spPr>
          <a:xfrm>
            <a:off x="8507083" y="6426860"/>
            <a:ext cx="2743200" cy="365125"/>
          </a:xfrm>
        </p:spPr>
        <p:txBody>
          <a:bodyPr/>
          <a:lstStyle/>
          <a:p>
            <a:fld id="{4C4E8528-8995-41C5-85C7-06E3E0B70F35}" type="slidenum">
              <a:rPr lang="fr-FR" smtClean="0"/>
              <a:t>48</a:t>
            </a:fld>
            <a:endParaRPr lang="fr-FR"/>
          </a:p>
        </p:txBody>
      </p:sp>
      <p:sp>
        <p:nvSpPr>
          <p:cNvPr id="7" name="ZoneTexte 6"/>
          <p:cNvSpPr txBox="1"/>
          <p:nvPr/>
        </p:nvSpPr>
        <p:spPr>
          <a:xfrm>
            <a:off x="725620" y="1015269"/>
            <a:ext cx="4760780" cy="369332"/>
          </a:xfrm>
          <a:prstGeom prst="rect">
            <a:avLst/>
          </a:prstGeom>
          <a:noFill/>
        </p:spPr>
        <p:txBody>
          <a:bodyPr wrap="square" rtlCol="0">
            <a:spAutoFit/>
          </a:bodyPr>
          <a:lstStyle/>
          <a:p>
            <a:r>
              <a:rPr lang="fr-FR" sz="1800" b="1" dirty="0">
                <a:latin typeface="Arial" panose="020B0604020202020204" pitchFamily="34" charset="0"/>
                <a:cs typeface="Arial" panose="020B0604020202020204" pitchFamily="34" charset="0"/>
              </a:rPr>
              <a:t>Les acteurs de la Reverse logistique </a:t>
            </a:r>
          </a:p>
        </p:txBody>
      </p:sp>
      <p:grpSp>
        <p:nvGrpSpPr>
          <p:cNvPr id="10" name="Groupe 9"/>
          <p:cNvGrpSpPr/>
          <p:nvPr/>
        </p:nvGrpSpPr>
        <p:grpSpPr>
          <a:xfrm>
            <a:off x="2007397" y="1538674"/>
            <a:ext cx="7649804" cy="4366758"/>
            <a:chOff x="2226822" y="1514323"/>
            <a:chExt cx="7356495" cy="4223627"/>
          </a:xfrm>
        </p:grpSpPr>
        <p:pic>
          <p:nvPicPr>
            <p:cNvPr id="9" name="Image 8" descr="Une image contenant diagramme, texte&#10;&#10;Description générée automatiquement">
              <a:extLst>
                <a:ext uri="{FF2B5EF4-FFF2-40B4-BE49-F238E27FC236}">
                  <a16:creationId xmlns:a16="http://schemas.microsoft.com/office/drawing/2014/main" id="{A699A572-7D4A-36B7-C3EA-792A5F44A098}"/>
                </a:ext>
              </a:extLst>
            </p:cNvPr>
            <p:cNvPicPr>
              <a:picLocks noChangeAspect="1"/>
            </p:cNvPicPr>
            <p:nvPr/>
          </p:nvPicPr>
          <p:blipFill rotWithShape="1">
            <a:blip r:embed="rId4"/>
            <a:srcRect t="10181" r="-126" b="180"/>
            <a:stretch/>
          </p:blipFill>
          <p:spPr>
            <a:xfrm>
              <a:off x="2226822" y="1664597"/>
              <a:ext cx="7356495" cy="4073353"/>
            </a:xfrm>
            <a:prstGeom prst="rect">
              <a:avLst/>
            </a:prstGeom>
          </p:spPr>
        </p:pic>
        <p:sp>
          <p:nvSpPr>
            <p:cNvPr id="8" name="Cadre 7"/>
            <p:cNvSpPr/>
            <p:nvPr/>
          </p:nvSpPr>
          <p:spPr>
            <a:xfrm>
              <a:off x="2520663" y="1514323"/>
              <a:ext cx="6765147" cy="4218038"/>
            </a:xfrm>
            <a:prstGeom prst="frame">
              <a:avLst>
                <a:gd name="adj1" fmla="val 2719"/>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1" name="Rectangle à coins arrondis 10">
            <a:hlinkClick r:id="rId5" action="ppaction://hlinksldjump"/>
          </p:cNvPr>
          <p:cNvSpPr/>
          <p:nvPr/>
        </p:nvSpPr>
        <p:spPr>
          <a:xfrm>
            <a:off x="4099033" y="304192"/>
            <a:ext cx="3541987" cy="560085"/>
          </a:xfrm>
          <a:prstGeom prst="roundRect">
            <a:avLst/>
          </a:prstGeom>
          <a:solidFill>
            <a:srgbClr val="AED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p:cNvSpPr txBox="1"/>
          <p:nvPr/>
        </p:nvSpPr>
        <p:spPr>
          <a:xfrm>
            <a:off x="4256700" y="385397"/>
            <a:ext cx="3296737" cy="400110"/>
          </a:xfrm>
          <a:prstGeom prst="rect">
            <a:avLst/>
          </a:prstGeom>
          <a:noFill/>
        </p:spPr>
        <p:txBody>
          <a:bodyPr wrap="square" rtlCol="0">
            <a:spAutoFit/>
          </a:bodyPr>
          <a:lstStyle/>
          <a:p>
            <a:r>
              <a:rPr lang="fr-FR" sz="2000" b="1">
                <a:solidFill>
                  <a:schemeClr val="bg1"/>
                </a:solidFill>
                <a:latin typeface="Arial" panose="020B0604020202020204" pitchFamily="34" charset="0"/>
                <a:cs typeface="Arial" panose="020B0604020202020204" pitchFamily="34" charset="0"/>
              </a:rPr>
              <a:t>9 - La reverse </a:t>
            </a:r>
            <a:r>
              <a:rPr lang="fr-FR" sz="2000" b="1" err="1">
                <a:solidFill>
                  <a:schemeClr val="bg1"/>
                </a:solidFill>
                <a:latin typeface="Arial" panose="020B0604020202020204" pitchFamily="34" charset="0"/>
                <a:cs typeface="Arial" panose="020B0604020202020204" pitchFamily="34" charset="0"/>
              </a:rPr>
              <a:t>logistics</a:t>
            </a:r>
            <a:r>
              <a:rPr lang="fr-FR" sz="2000" b="1">
                <a:solidFill>
                  <a:schemeClr val="bg1"/>
                </a:solidFill>
                <a:latin typeface="Arial" panose="020B0604020202020204" pitchFamily="34" charset="0"/>
                <a:cs typeface="Arial" panose="020B0604020202020204" pitchFamily="34" charset="0"/>
              </a:rPr>
              <a:t> </a:t>
            </a:r>
          </a:p>
        </p:txBody>
      </p:sp>
      <p:sp>
        <p:nvSpPr>
          <p:cNvPr id="13" name="ZoneTexte 12"/>
          <p:cNvSpPr txBox="1"/>
          <p:nvPr/>
        </p:nvSpPr>
        <p:spPr>
          <a:xfrm>
            <a:off x="1232318" y="6076749"/>
            <a:ext cx="1240220" cy="338554"/>
          </a:xfrm>
          <a:prstGeom prst="rect">
            <a:avLst/>
          </a:prstGeom>
          <a:noFill/>
        </p:spPr>
        <p:txBody>
          <a:bodyPr wrap="square" rtlCol="0">
            <a:spAutoFit/>
          </a:bodyPr>
          <a:lstStyle/>
          <a:p>
            <a:r>
              <a:rPr lang="fr-FR" sz="1600" b="1">
                <a:solidFill>
                  <a:schemeClr val="bg1"/>
                </a:solidFill>
                <a:latin typeface="Arial" panose="020B0604020202020204" pitchFamily="34" charset="0"/>
                <a:cs typeface="Arial" panose="020B0604020202020204" pitchFamily="34" charset="0"/>
              </a:rPr>
              <a:t>Précédent</a:t>
            </a:r>
          </a:p>
        </p:txBody>
      </p:sp>
      <p:sp>
        <p:nvSpPr>
          <p:cNvPr id="14" name="ZoneTexte 13"/>
          <p:cNvSpPr txBox="1"/>
          <p:nvPr/>
        </p:nvSpPr>
        <p:spPr>
          <a:xfrm>
            <a:off x="9271002" y="6076749"/>
            <a:ext cx="961257" cy="338554"/>
          </a:xfrm>
          <a:prstGeom prst="rect">
            <a:avLst/>
          </a:prstGeom>
          <a:noFill/>
        </p:spPr>
        <p:txBody>
          <a:bodyPr wrap="square" rtlCol="0">
            <a:spAutoFit/>
          </a:bodyPr>
          <a:lstStyle/>
          <a:p>
            <a:r>
              <a:rPr lang="fr-FR" sz="1600" b="1">
                <a:solidFill>
                  <a:schemeClr val="bg1"/>
                </a:solidFill>
                <a:latin typeface="Arial" panose="020B0604020202020204" pitchFamily="34" charset="0"/>
                <a:cs typeface="Arial" panose="020B0604020202020204" pitchFamily="34" charset="0"/>
              </a:rPr>
              <a:t>Suivant</a:t>
            </a:r>
          </a:p>
        </p:txBody>
      </p:sp>
      <p:sp>
        <p:nvSpPr>
          <p:cNvPr id="6" name="Signe Plus 5">
            <a:extLst>
              <a:ext uri="{FF2B5EF4-FFF2-40B4-BE49-F238E27FC236}">
                <a16:creationId xmlns:a16="http://schemas.microsoft.com/office/drawing/2014/main" id="{B7551903-9B50-228A-13F5-F08C6E3EE817}"/>
              </a:ext>
            </a:extLst>
          </p:cNvPr>
          <p:cNvSpPr/>
          <p:nvPr/>
        </p:nvSpPr>
        <p:spPr>
          <a:xfrm>
            <a:off x="11903621" y="104686"/>
            <a:ext cx="205770" cy="183734"/>
          </a:xfrm>
          <a:prstGeom prst="mathPlus">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890027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1000" fill="hold"/>
                                        <p:tgtEl>
                                          <p:spTgt spid="10"/>
                                        </p:tgtEl>
                                        <p:attrNameLst>
                                          <p:attrName>ppt_w</p:attrName>
                                        </p:attrNameLst>
                                      </p:cBhvr>
                                      <p:tavLst>
                                        <p:tav tm="0">
                                          <p:val>
                                            <p:fltVal val="0"/>
                                          </p:val>
                                        </p:tav>
                                        <p:tav tm="100000">
                                          <p:val>
                                            <p:strVal val="#ppt_w"/>
                                          </p:val>
                                        </p:tav>
                                      </p:tavLst>
                                    </p:anim>
                                    <p:anim calcmode="lin" valueType="num">
                                      <p:cBhvr>
                                        <p:cTn id="12" dur="1000" fill="hold"/>
                                        <p:tgtEl>
                                          <p:spTgt spid="10"/>
                                        </p:tgtEl>
                                        <p:attrNameLst>
                                          <p:attrName>ppt_h</p:attrName>
                                        </p:attrNameLst>
                                      </p:cBhvr>
                                      <p:tavLst>
                                        <p:tav tm="0">
                                          <p:val>
                                            <p:fltVal val="0"/>
                                          </p:val>
                                        </p:tav>
                                        <p:tav tm="100000">
                                          <p:val>
                                            <p:strVal val="#ppt_h"/>
                                          </p:val>
                                        </p:tav>
                                      </p:tavLst>
                                    </p:anim>
                                    <p:animEffect transition="in" filter="fade">
                                      <p:cBhvr>
                                        <p:cTn id="1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a:hlinkClick r:id="rId2" action="ppaction://hlinksldjump"/>
          </p:cNvPr>
          <p:cNvSpPr/>
          <p:nvPr/>
        </p:nvSpPr>
        <p:spPr>
          <a:xfrm>
            <a:off x="1042428" y="5993119"/>
            <a:ext cx="1620000" cy="540000"/>
          </a:xfrm>
          <a:prstGeom prst="round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à coins arrondis 2">
            <a:hlinkClick r:id="" action="ppaction://noaction"/>
          </p:cNvPr>
          <p:cNvSpPr/>
          <p:nvPr/>
        </p:nvSpPr>
        <p:spPr>
          <a:xfrm>
            <a:off x="8997428" y="5999388"/>
            <a:ext cx="1620000" cy="540000"/>
          </a:xfrm>
          <a:prstGeom prst="round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5EC7DC65-52A1-7153-E07A-0CFA6CCC06A3}"/>
              </a:ext>
            </a:extLst>
          </p:cNvPr>
          <p:cNvPicPr>
            <a:picLocks noChangeAspect="1"/>
          </p:cNvPicPr>
          <p:nvPr/>
        </p:nvPicPr>
        <p:blipFill>
          <a:blip r:embed="rId3"/>
          <a:stretch>
            <a:fillRect/>
          </a:stretch>
        </p:blipFill>
        <p:spPr>
          <a:xfrm rot="10800000">
            <a:off x="10807318" y="5195943"/>
            <a:ext cx="1899540" cy="1899540"/>
          </a:xfrm>
          <a:prstGeom prst="rect">
            <a:avLst/>
          </a:prstGeom>
        </p:spPr>
      </p:pic>
      <p:sp>
        <p:nvSpPr>
          <p:cNvPr id="5" name="Espace réservé du numéro de diapositive 4"/>
          <p:cNvSpPr>
            <a:spLocks noGrp="1"/>
          </p:cNvSpPr>
          <p:nvPr>
            <p:ph type="sldNum" sz="quarter" idx="4"/>
          </p:nvPr>
        </p:nvSpPr>
        <p:spPr>
          <a:xfrm>
            <a:off x="8507083" y="6426860"/>
            <a:ext cx="2743200" cy="365125"/>
          </a:xfrm>
        </p:spPr>
        <p:txBody>
          <a:bodyPr/>
          <a:lstStyle/>
          <a:p>
            <a:fld id="{4C4E8528-8995-41C5-85C7-06E3E0B70F35}" type="slidenum">
              <a:rPr lang="fr-FR" smtClean="0"/>
              <a:t>49</a:t>
            </a:fld>
            <a:endParaRPr lang="fr-FR"/>
          </a:p>
        </p:txBody>
      </p:sp>
      <p:sp>
        <p:nvSpPr>
          <p:cNvPr id="11" name="Rectangle à coins arrondis 10">
            <a:hlinkClick r:id="rId4" action="ppaction://hlinksldjump"/>
          </p:cNvPr>
          <p:cNvSpPr/>
          <p:nvPr/>
        </p:nvSpPr>
        <p:spPr>
          <a:xfrm>
            <a:off x="4099033" y="291701"/>
            <a:ext cx="4516346" cy="572576"/>
          </a:xfrm>
          <a:prstGeom prst="roundRect">
            <a:avLst/>
          </a:prstGeom>
          <a:solidFill>
            <a:srgbClr val="AED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p:cNvSpPr txBox="1"/>
          <p:nvPr/>
        </p:nvSpPr>
        <p:spPr>
          <a:xfrm>
            <a:off x="4369126" y="397889"/>
            <a:ext cx="4158670" cy="400110"/>
          </a:xfrm>
          <a:prstGeom prst="rect">
            <a:avLst/>
          </a:prstGeom>
          <a:noFill/>
        </p:spPr>
        <p:txBody>
          <a:bodyPr wrap="square" lIns="91440" tIns="45720" rIns="91440" bIns="45720" rtlCol="0" anchor="t">
            <a:spAutoFit/>
          </a:bodyPr>
          <a:lstStyle/>
          <a:p>
            <a:r>
              <a:rPr lang="fr-FR" sz="2000" b="1" dirty="0">
                <a:solidFill>
                  <a:schemeClr val="bg1"/>
                </a:solidFill>
                <a:latin typeface="Arial"/>
                <a:cs typeface="Arial"/>
              </a:rPr>
              <a:t>10 - Dictionnaire de la logistique</a:t>
            </a:r>
            <a:endParaRPr lang="en-US" dirty="0">
              <a:solidFill>
                <a:schemeClr val="bg1"/>
              </a:solidFill>
            </a:endParaRPr>
          </a:p>
        </p:txBody>
      </p:sp>
      <p:sp>
        <p:nvSpPr>
          <p:cNvPr id="13" name="ZoneTexte 12"/>
          <p:cNvSpPr txBox="1"/>
          <p:nvPr/>
        </p:nvSpPr>
        <p:spPr>
          <a:xfrm>
            <a:off x="1232318" y="6076749"/>
            <a:ext cx="1240220" cy="338554"/>
          </a:xfrm>
          <a:prstGeom prst="rect">
            <a:avLst/>
          </a:prstGeom>
          <a:noFill/>
        </p:spPr>
        <p:txBody>
          <a:bodyPr wrap="square" rtlCol="0">
            <a:spAutoFit/>
          </a:bodyPr>
          <a:lstStyle/>
          <a:p>
            <a:r>
              <a:rPr lang="fr-FR" sz="1600" b="1">
                <a:solidFill>
                  <a:schemeClr val="bg1"/>
                </a:solidFill>
                <a:latin typeface="Arial" panose="020B0604020202020204" pitchFamily="34" charset="0"/>
                <a:cs typeface="Arial" panose="020B0604020202020204" pitchFamily="34" charset="0"/>
              </a:rPr>
              <a:t>Précédent</a:t>
            </a:r>
          </a:p>
        </p:txBody>
      </p:sp>
      <p:sp>
        <p:nvSpPr>
          <p:cNvPr id="14" name="ZoneTexte 13"/>
          <p:cNvSpPr txBox="1"/>
          <p:nvPr/>
        </p:nvSpPr>
        <p:spPr>
          <a:xfrm>
            <a:off x="9271002" y="6076749"/>
            <a:ext cx="961257" cy="338554"/>
          </a:xfrm>
          <a:prstGeom prst="rect">
            <a:avLst/>
          </a:prstGeom>
          <a:noFill/>
        </p:spPr>
        <p:txBody>
          <a:bodyPr wrap="square" rtlCol="0">
            <a:spAutoFit/>
          </a:bodyPr>
          <a:lstStyle/>
          <a:p>
            <a:r>
              <a:rPr lang="fr-FR" sz="1600" b="1">
                <a:solidFill>
                  <a:schemeClr val="bg1"/>
                </a:solidFill>
                <a:latin typeface="Arial" panose="020B0604020202020204" pitchFamily="34" charset="0"/>
                <a:cs typeface="Arial" panose="020B0604020202020204" pitchFamily="34" charset="0"/>
              </a:rPr>
              <a:t>Suivant</a:t>
            </a:r>
          </a:p>
        </p:txBody>
      </p:sp>
      <p:sp>
        <p:nvSpPr>
          <p:cNvPr id="6" name="Signe Plus 5">
            <a:extLst>
              <a:ext uri="{FF2B5EF4-FFF2-40B4-BE49-F238E27FC236}">
                <a16:creationId xmlns:a16="http://schemas.microsoft.com/office/drawing/2014/main" id="{B7551903-9B50-228A-13F5-F08C6E3EE817}"/>
              </a:ext>
            </a:extLst>
          </p:cNvPr>
          <p:cNvSpPr/>
          <p:nvPr/>
        </p:nvSpPr>
        <p:spPr>
          <a:xfrm>
            <a:off x="11903621" y="104686"/>
            <a:ext cx="205770" cy="183734"/>
          </a:xfrm>
          <a:prstGeom prst="mathPlus">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6" name="Picture 2">
            <a:extLst>
              <a:ext uri="{FF2B5EF4-FFF2-40B4-BE49-F238E27FC236}">
                <a16:creationId xmlns:a16="http://schemas.microsoft.com/office/drawing/2014/main" id="{28BE806D-A21B-5010-EB04-5AFF4CD255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29935" y="2402412"/>
            <a:ext cx="4481497" cy="1731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ZoneTexte 7">
            <a:extLst>
              <a:ext uri="{FF2B5EF4-FFF2-40B4-BE49-F238E27FC236}">
                <a16:creationId xmlns:a16="http://schemas.microsoft.com/office/drawing/2014/main" id="{0D6FF362-A7D1-E0B5-C6AD-88340A914840}"/>
              </a:ext>
            </a:extLst>
          </p:cNvPr>
          <p:cNvSpPr txBox="1"/>
          <p:nvPr/>
        </p:nvSpPr>
        <p:spPr>
          <a:xfrm>
            <a:off x="438070" y="2948695"/>
            <a:ext cx="5527695" cy="707886"/>
          </a:xfrm>
          <a:prstGeom prst="rect">
            <a:avLst/>
          </a:prstGeom>
          <a:noFill/>
          <a:ln>
            <a:solidFill>
              <a:srgbClr val="44A09B"/>
            </a:solidFill>
          </a:ln>
        </p:spPr>
        <p:txBody>
          <a:bodyPr wrap="square" rtlCol="0">
            <a:spAutoFit/>
          </a:bodyPr>
          <a:lstStyle/>
          <a:p>
            <a:pPr marL="342900" indent="-342900" algn="ctr">
              <a:buFont typeface="Wingdings" panose="05000000000000000000" pitchFamily="2" charset="2"/>
              <a:buChar char="v"/>
            </a:pPr>
            <a:r>
              <a:rPr lang="fr-FR" sz="2000" b="1">
                <a:latin typeface="Arial" panose="020B0604020202020204" pitchFamily="34" charset="0"/>
                <a:cs typeface="Arial" panose="020B0604020202020204" pitchFamily="34" charset="0"/>
              </a:rPr>
              <a:t>Définition des principales notions évoquées dans ce module </a:t>
            </a:r>
          </a:p>
        </p:txBody>
      </p:sp>
    </p:spTree>
    <p:extLst>
      <p:ext uri="{BB962C8B-B14F-4D97-AF65-F5344CB8AC3E}">
        <p14:creationId xmlns:p14="http://schemas.microsoft.com/office/powerpoint/2010/main" val="2605025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750" fill="hold"/>
                                        <p:tgtEl>
                                          <p:spTgt spid="16"/>
                                        </p:tgtEl>
                                        <p:attrNameLst>
                                          <p:attrName>ppt_w</p:attrName>
                                        </p:attrNameLst>
                                      </p:cBhvr>
                                      <p:tavLst>
                                        <p:tav tm="0">
                                          <p:val>
                                            <p:fltVal val="0"/>
                                          </p:val>
                                        </p:tav>
                                        <p:tav tm="100000">
                                          <p:val>
                                            <p:strVal val="#ppt_w"/>
                                          </p:val>
                                        </p:tav>
                                      </p:tavLst>
                                    </p:anim>
                                    <p:anim calcmode="lin" valueType="num">
                                      <p:cBhvr>
                                        <p:cTn id="8" dur="750" fill="hold"/>
                                        <p:tgtEl>
                                          <p:spTgt spid="16"/>
                                        </p:tgtEl>
                                        <p:attrNameLst>
                                          <p:attrName>ppt_h</p:attrName>
                                        </p:attrNameLst>
                                      </p:cBhvr>
                                      <p:tavLst>
                                        <p:tav tm="0">
                                          <p:val>
                                            <p:fltVal val="0"/>
                                          </p:val>
                                        </p:tav>
                                        <p:tav tm="100000">
                                          <p:val>
                                            <p:strVal val="#ppt_h"/>
                                          </p:val>
                                        </p:tav>
                                      </p:tavLst>
                                    </p:anim>
                                    <p:animEffect transition="in" filter="fade">
                                      <p:cBhvr>
                                        <p:cTn id="9" dur="750"/>
                                        <p:tgtEl>
                                          <p:spTgt spid="16"/>
                                        </p:tgtEl>
                                      </p:cBhvr>
                                    </p:animEffect>
                                  </p:childTnLst>
                                </p:cTn>
                              </p:par>
                              <p:par>
                                <p:cTn id="10" presetID="2" presetClass="entr" presetSubtype="4"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a:hlinkClick r:id="rId2" action="ppaction://hlinksldjump"/>
          </p:cNvPr>
          <p:cNvSpPr/>
          <p:nvPr/>
        </p:nvSpPr>
        <p:spPr>
          <a:xfrm>
            <a:off x="969950" y="5944970"/>
            <a:ext cx="1620000" cy="540000"/>
          </a:xfrm>
          <a:prstGeom prst="round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à coins arrondis 2">
            <a:hlinkClick r:id="rId3" action="ppaction://hlinksldjump"/>
          </p:cNvPr>
          <p:cNvSpPr/>
          <p:nvPr/>
        </p:nvSpPr>
        <p:spPr>
          <a:xfrm>
            <a:off x="8914604" y="5944970"/>
            <a:ext cx="1620000" cy="540000"/>
          </a:xfrm>
          <a:prstGeom prst="round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5" name="Image 24">
            <a:extLst>
              <a:ext uri="{FF2B5EF4-FFF2-40B4-BE49-F238E27FC236}">
                <a16:creationId xmlns:a16="http://schemas.microsoft.com/office/drawing/2014/main" id="{5EC7DC65-52A1-7153-E07A-0CFA6CCC06A3}"/>
              </a:ext>
            </a:extLst>
          </p:cNvPr>
          <p:cNvPicPr>
            <a:picLocks noChangeAspect="1"/>
          </p:cNvPicPr>
          <p:nvPr/>
        </p:nvPicPr>
        <p:blipFill>
          <a:blip r:embed="rId4"/>
          <a:stretch>
            <a:fillRect/>
          </a:stretch>
        </p:blipFill>
        <p:spPr>
          <a:xfrm rot="10800000">
            <a:off x="10805462" y="5127438"/>
            <a:ext cx="1899540" cy="1899540"/>
          </a:xfrm>
          <a:prstGeom prst="rect">
            <a:avLst/>
          </a:prstGeom>
        </p:spPr>
      </p:pic>
      <p:sp>
        <p:nvSpPr>
          <p:cNvPr id="6" name="Espace réservé du numéro de diapositive 5"/>
          <p:cNvSpPr>
            <a:spLocks noGrp="1"/>
          </p:cNvSpPr>
          <p:nvPr>
            <p:ph type="sldNum" sz="quarter" idx="4"/>
          </p:nvPr>
        </p:nvSpPr>
        <p:spPr>
          <a:xfrm>
            <a:off x="8610600" y="6409606"/>
            <a:ext cx="2743200" cy="365125"/>
          </a:xfrm>
        </p:spPr>
        <p:txBody>
          <a:bodyPr/>
          <a:lstStyle/>
          <a:p>
            <a:fld id="{4C4E8528-8995-41C5-85C7-06E3E0B70F35}" type="slidenum">
              <a:rPr lang="fr-FR" smtClean="0"/>
              <a:t>5</a:t>
            </a:fld>
            <a:endParaRPr lang="fr-FR"/>
          </a:p>
        </p:txBody>
      </p:sp>
      <p:grpSp>
        <p:nvGrpSpPr>
          <p:cNvPr id="19" name="Groupe 18"/>
          <p:cNvGrpSpPr/>
          <p:nvPr/>
        </p:nvGrpSpPr>
        <p:grpSpPr>
          <a:xfrm>
            <a:off x="7700365" y="1438608"/>
            <a:ext cx="1980000" cy="2031223"/>
            <a:chOff x="7700365" y="1438608"/>
            <a:chExt cx="1980000" cy="2031223"/>
          </a:xfrm>
        </p:grpSpPr>
        <p:grpSp>
          <p:nvGrpSpPr>
            <p:cNvPr id="36" name="Groupe 35"/>
            <p:cNvGrpSpPr/>
            <p:nvPr/>
          </p:nvGrpSpPr>
          <p:grpSpPr>
            <a:xfrm>
              <a:off x="7700365" y="2569831"/>
              <a:ext cx="1980000" cy="900000"/>
              <a:chOff x="7700365" y="2569831"/>
              <a:chExt cx="1980000" cy="900000"/>
            </a:xfrm>
          </p:grpSpPr>
          <p:sp>
            <p:nvSpPr>
              <p:cNvPr id="15" name="Rectangle 14"/>
              <p:cNvSpPr/>
              <p:nvPr/>
            </p:nvSpPr>
            <p:spPr>
              <a:xfrm>
                <a:off x="7700365" y="2569831"/>
                <a:ext cx="1980000" cy="900000"/>
              </a:xfrm>
              <a:prstGeom prst="rect">
                <a:avLst/>
              </a:prstGeom>
              <a:solidFill>
                <a:schemeClr val="bg1"/>
              </a:solidFill>
              <a:ln>
                <a:solidFill>
                  <a:srgbClr val="44A0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ZoneTexte 23"/>
              <p:cNvSpPr txBox="1"/>
              <p:nvPr/>
            </p:nvSpPr>
            <p:spPr>
              <a:xfrm>
                <a:off x="7802715" y="2582027"/>
                <a:ext cx="1723063" cy="738664"/>
              </a:xfrm>
              <a:prstGeom prst="rect">
                <a:avLst/>
              </a:prstGeom>
              <a:noFill/>
            </p:spPr>
            <p:txBody>
              <a:bodyPr wrap="square" rtlCol="0">
                <a:spAutoFit/>
              </a:bodyPr>
              <a:lstStyle/>
              <a:p>
                <a:pPr algn="ctr"/>
                <a:r>
                  <a:rPr lang="fr-FR" sz="1400" b="1">
                    <a:solidFill>
                      <a:srgbClr val="44A09B"/>
                    </a:solidFill>
                    <a:latin typeface="Arial" panose="020B0604020202020204" pitchFamily="34" charset="0"/>
                    <a:cs typeface="Arial" panose="020B0604020202020204" pitchFamily="34" charset="0"/>
                  </a:rPr>
                  <a:t>70 % </a:t>
                </a:r>
                <a:r>
                  <a:rPr lang="fr-FR" sz="1400">
                    <a:latin typeface="Arial" panose="020B0604020202020204" pitchFamily="34" charset="0"/>
                    <a:cs typeface="Arial" panose="020B0604020202020204" pitchFamily="34" charset="0"/>
                  </a:rPr>
                  <a:t>de la population vit en ville</a:t>
                </a:r>
              </a:p>
            </p:txBody>
          </p:sp>
        </p:grpSp>
        <p:pic>
          <p:nvPicPr>
            <p:cNvPr id="38" name="Image 37">
              <a:extLst>
                <a:ext uri="{FF2B5EF4-FFF2-40B4-BE49-F238E27FC236}">
                  <a16:creationId xmlns:a16="http://schemas.microsoft.com/office/drawing/2014/main" id="{71FDC979-93E1-71B2-BC6B-57F68C829A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260824" y="1438608"/>
              <a:ext cx="806843" cy="806843"/>
            </a:xfrm>
            <a:prstGeom prst="rect">
              <a:avLst/>
            </a:prstGeom>
          </p:spPr>
        </p:pic>
      </p:grpSp>
      <p:grpSp>
        <p:nvGrpSpPr>
          <p:cNvPr id="10" name="Groupe 9"/>
          <p:cNvGrpSpPr/>
          <p:nvPr/>
        </p:nvGrpSpPr>
        <p:grpSpPr>
          <a:xfrm>
            <a:off x="944705" y="3487442"/>
            <a:ext cx="1980000" cy="2077321"/>
            <a:chOff x="944705" y="3487442"/>
            <a:chExt cx="1980000" cy="2077321"/>
          </a:xfrm>
        </p:grpSpPr>
        <p:grpSp>
          <p:nvGrpSpPr>
            <p:cNvPr id="32" name="Groupe 31"/>
            <p:cNvGrpSpPr/>
            <p:nvPr/>
          </p:nvGrpSpPr>
          <p:grpSpPr>
            <a:xfrm>
              <a:off x="944705" y="4664763"/>
              <a:ext cx="1980000" cy="900000"/>
              <a:chOff x="944705" y="4664763"/>
              <a:chExt cx="1980000" cy="900000"/>
            </a:xfrm>
          </p:grpSpPr>
          <p:sp>
            <p:nvSpPr>
              <p:cNvPr id="18" name="Rectangle 17"/>
              <p:cNvSpPr/>
              <p:nvPr/>
            </p:nvSpPr>
            <p:spPr>
              <a:xfrm>
                <a:off x="944705" y="4664763"/>
                <a:ext cx="1980000" cy="900000"/>
              </a:xfrm>
              <a:prstGeom prst="rect">
                <a:avLst/>
              </a:prstGeom>
              <a:solidFill>
                <a:schemeClr val="bg1"/>
              </a:solidFill>
              <a:ln>
                <a:solidFill>
                  <a:srgbClr val="44A0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ZoneTexte 19"/>
              <p:cNvSpPr txBox="1"/>
              <p:nvPr/>
            </p:nvSpPr>
            <p:spPr>
              <a:xfrm>
                <a:off x="1011337" y="4791824"/>
                <a:ext cx="1813558" cy="738664"/>
              </a:xfrm>
              <a:prstGeom prst="rect">
                <a:avLst/>
              </a:prstGeom>
              <a:noFill/>
            </p:spPr>
            <p:txBody>
              <a:bodyPr wrap="square" rtlCol="0">
                <a:spAutoFit/>
              </a:bodyPr>
              <a:lstStyle/>
              <a:p>
                <a:pPr algn="ctr"/>
                <a:r>
                  <a:rPr lang="fr-FR" sz="1400" b="1">
                    <a:solidFill>
                      <a:srgbClr val="44A09B"/>
                    </a:solidFill>
                    <a:latin typeface="Arial" panose="020B0604020202020204" pitchFamily="34" charset="0"/>
                    <a:cs typeface="Arial" panose="020B0604020202020204" pitchFamily="34" charset="0"/>
                  </a:rPr>
                  <a:t>20 % </a:t>
                </a:r>
                <a:r>
                  <a:rPr lang="fr-FR" sz="1400">
                    <a:latin typeface="Arial" panose="020B0604020202020204" pitchFamily="34" charset="0"/>
                    <a:cs typeface="Arial" panose="020B0604020202020204" pitchFamily="34" charset="0"/>
                  </a:rPr>
                  <a:t>du trafic généré en </a:t>
                </a:r>
              </a:p>
              <a:p>
                <a:pPr algn="ctr"/>
                <a:r>
                  <a:rPr lang="fr-FR" sz="1400">
                    <a:latin typeface="Arial" panose="020B0604020202020204" pitchFamily="34" charset="0"/>
                    <a:cs typeface="Arial" panose="020B0604020202020204" pitchFamily="34" charset="0"/>
                  </a:rPr>
                  <a:t>centre-ville </a:t>
                </a:r>
              </a:p>
            </p:txBody>
          </p:sp>
        </p:grpSp>
        <p:pic>
          <p:nvPicPr>
            <p:cNvPr id="39" name="Image 38">
              <a:extLst>
                <a:ext uri="{FF2B5EF4-FFF2-40B4-BE49-F238E27FC236}">
                  <a16:creationId xmlns:a16="http://schemas.microsoft.com/office/drawing/2014/main" id="{4AC5791B-B18C-473F-54A6-4753139922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95160" y="3487442"/>
              <a:ext cx="799766" cy="799766"/>
            </a:xfrm>
            <a:prstGeom prst="rect">
              <a:avLst/>
            </a:prstGeom>
          </p:spPr>
        </p:pic>
      </p:grpSp>
      <p:grpSp>
        <p:nvGrpSpPr>
          <p:cNvPr id="11" name="Groupe 10"/>
          <p:cNvGrpSpPr/>
          <p:nvPr/>
        </p:nvGrpSpPr>
        <p:grpSpPr>
          <a:xfrm>
            <a:off x="2672818" y="3002431"/>
            <a:ext cx="1980000" cy="2125007"/>
            <a:chOff x="2672818" y="3002431"/>
            <a:chExt cx="1980000" cy="2125007"/>
          </a:xfrm>
        </p:grpSpPr>
        <p:grpSp>
          <p:nvGrpSpPr>
            <p:cNvPr id="33" name="Groupe 32"/>
            <p:cNvGrpSpPr/>
            <p:nvPr/>
          </p:nvGrpSpPr>
          <p:grpSpPr>
            <a:xfrm>
              <a:off x="2672818" y="4227438"/>
              <a:ext cx="1980000" cy="900000"/>
              <a:chOff x="2672818" y="4227438"/>
              <a:chExt cx="1980000" cy="900000"/>
            </a:xfrm>
          </p:grpSpPr>
          <p:sp>
            <p:nvSpPr>
              <p:cNvPr id="17" name="Rectangle 16"/>
              <p:cNvSpPr/>
              <p:nvPr/>
            </p:nvSpPr>
            <p:spPr>
              <a:xfrm>
                <a:off x="2672818" y="4227438"/>
                <a:ext cx="1980000" cy="900000"/>
              </a:xfrm>
              <a:prstGeom prst="rect">
                <a:avLst/>
              </a:prstGeom>
              <a:solidFill>
                <a:schemeClr val="bg1"/>
              </a:solidFill>
              <a:ln>
                <a:solidFill>
                  <a:srgbClr val="44A0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ZoneTexte 20"/>
              <p:cNvSpPr txBox="1"/>
              <p:nvPr/>
            </p:nvSpPr>
            <p:spPr>
              <a:xfrm>
                <a:off x="2824895" y="4295431"/>
                <a:ext cx="1582402" cy="738664"/>
              </a:xfrm>
              <a:prstGeom prst="rect">
                <a:avLst/>
              </a:prstGeom>
              <a:noFill/>
            </p:spPr>
            <p:txBody>
              <a:bodyPr wrap="square" rtlCol="0">
                <a:spAutoFit/>
              </a:bodyPr>
              <a:lstStyle/>
              <a:p>
                <a:pPr algn="ctr"/>
                <a:r>
                  <a:rPr lang="fr-FR" sz="1400" b="1">
                    <a:solidFill>
                      <a:srgbClr val="44A09B"/>
                    </a:solidFill>
                    <a:latin typeface="Arial" panose="020B0604020202020204" pitchFamily="34" charset="0"/>
                    <a:cs typeface="Arial" panose="020B0604020202020204" pitchFamily="34" charset="0"/>
                  </a:rPr>
                  <a:t>25 % </a:t>
                </a:r>
                <a:r>
                  <a:rPr lang="fr-FR" sz="1400">
                    <a:latin typeface="Arial" panose="020B0604020202020204" pitchFamily="34" charset="0"/>
                    <a:cs typeface="Arial" panose="020B0604020202020204" pitchFamily="34" charset="0"/>
                  </a:rPr>
                  <a:t>des émissions de gaz à effet de serre </a:t>
                </a:r>
              </a:p>
            </p:txBody>
          </p:sp>
        </p:grpSp>
        <p:pic>
          <p:nvPicPr>
            <p:cNvPr id="40" name="Image 39">
              <a:extLst>
                <a:ext uri="{FF2B5EF4-FFF2-40B4-BE49-F238E27FC236}">
                  <a16:creationId xmlns:a16="http://schemas.microsoft.com/office/drawing/2014/main" id="{AEF984FB-1341-ADE6-4204-744E001748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148544" y="3002431"/>
              <a:ext cx="934799" cy="934799"/>
            </a:xfrm>
            <a:prstGeom prst="rect">
              <a:avLst/>
            </a:prstGeom>
          </p:spPr>
        </p:pic>
      </p:grpSp>
      <p:grpSp>
        <p:nvGrpSpPr>
          <p:cNvPr id="14" name="Groupe 13"/>
          <p:cNvGrpSpPr/>
          <p:nvPr/>
        </p:nvGrpSpPr>
        <p:grpSpPr>
          <a:xfrm>
            <a:off x="5977302" y="2140539"/>
            <a:ext cx="1980000" cy="1929639"/>
            <a:chOff x="5977302" y="2140539"/>
            <a:chExt cx="1980000" cy="1929639"/>
          </a:xfrm>
        </p:grpSpPr>
        <p:grpSp>
          <p:nvGrpSpPr>
            <p:cNvPr id="35" name="Groupe 34"/>
            <p:cNvGrpSpPr/>
            <p:nvPr/>
          </p:nvGrpSpPr>
          <p:grpSpPr>
            <a:xfrm>
              <a:off x="5977302" y="3170178"/>
              <a:ext cx="1980000" cy="900000"/>
              <a:chOff x="5977302" y="3170178"/>
              <a:chExt cx="1980000" cy="900000"/>
            </a:xfrm>
          </p:grpSpPr>
          <p:sp>
            <p:nvSpPr>
              <p:cNvPr id="12" name="Rectangle 11"/>
              <p:cNvSpPr/>
              <p:nvPr/>
            </p:nvSpPr>
            <p:spPr>
              <a:xfrm>
                <a:off x="5977302" y="3170178"/>
                <a:ext cx="1980000" cy="900000"/>
              </a:xfrm>
              <a:prstGeom prst="rect">
                <a:avLst/>
              </a:prstGeom>
              <a:solidFill>
                <a:schemeClr val="bg1"/>
              </a:solidFill>
              <a:ln>
                <a:solidFill>
                  <a:srgbClr val="44A0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ZoneTexte 22"/>
              <p:cNvSpPr txBox="1"/>
              <p:nvPr/>
            </p:nvSpPr>
            <p:spPr>
              <a:xfrm>
                <a:off x="6060457" y="3273614"/>
                <a:ext cx="1761454" cy="738664"/>
              </a:xfrm>
              <a:prstGeom prst="rect">
                <a:avLst/>
              </a:prstGeom>
              <a:noFill/>
            </p:spPr>
            <p:txBody>
              <a:bodyPr wrap="square" rtlCol="0">
                <a:spAutoFit/>
              </a:bodyPr>
              <a:lstStyle/>
              <a:p>
                <a:pPr algn="ctr"/>
                <a:r>
                  <a:rPr lang="fr-FR" sz="1400" b="1" dirty="0">
                    <a:solidFill>
                      <a:srgbClr val="44A09B"/>
                    </a:solidFill>
                    <a:latin typeface="Arial" panose="020B0604020202020204" pitchFamily="34" charset="0"/>
                    <a:cs typeface="Arial" panose="020B0604020202020204" pitchFamily="34" charset="0"/>
                  </a:rPr>
                  <a:t>50 % </a:t>
                </a:r>
                <a:r>
                  <a:rPr lang="fr-FR" sz="1400" dirty="0">
                    <a:latin typeface="Arial" panose="020B0604020202020204" pitchFamily="34" charset="0"/>
                    <a:cs typeface="Arial" panose="020B0604020202020204" pitchFamily="34" charset="0"/>
                  </a:rPr>
                  <a:t>du cout total du transport pour le dernier km</a:t>
                </a:r>
              </a:p>
            </p:txBody>
          </p:sp>
        </p:grpSp>
        <p:pic>
          <p:nvPicPr>
            <p:cNvPr id="41" name="Image 40">
              <a:extLst>
                <a:ext uri="{FF2B5EF4-FFF2-40B4-BE49-F238E27FC236}">
                  <a16:creationId xmlns:a16="http://schemas.microsoft.com/office/drawing/2014/main" id="{CA17CBFE-9232-ED72-5142-2FC2EF39B6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60551" y="2140539"/>
              <a:ext cx="729466" cy="729466"/>
            </a:xfrm>
            <a:prstGeom prst="rect">
              <a:avLst/>
            </a:prstGeom>
          </p:spPr>
        </p:pic>
      </p:grpSp>
      <p:grpSp>
        <p:nvGrpSpPr>
          <p:cNvPr id="13" name="Groupe 12"/>
          <p:cNvGrpSpPr/>
          <p:nvPr/>
        </p:nvGrpSpPr>
        <p:grpSpPr>
          <a:xfrm>
            <a:off x="4337394" y="2415257"/>
            <a:ext cx="1980000" cy="2265946"/>
            <a:chOff x="4337394" y="2415257"/>
            <a:chExt cx="1980000" cy="2265946"/>
          </a:xfrm>
        </p:grpSpPr>
        <p:grpSp>
          <p:nvGrpSpPr>
            <p:cNvPr id="34" name="Groupe 33"/>
            <p:cNvGrpSpPr/>
            <p:nvPr/>
          </p:nvGrpSpPr>
          <p:grpSpPr>
            <a:xfrm>
              <a:off x="4337394" y="3746404"/>
              <a:ext cx="1980000" cy="934799"/>
              <a:chOff x="4337394" y="3746404"/>
              <a:chExt cx="1980000" cy="934799"/>
            </a:xfrm>
          </p:grpSpPr>
          <p:sp>
            <p:nvSpPr>
              <p:cNvPr id="16" name="Rectangle 15"/>
              <p:cNvSpPr/>
              <p:nvPr/>
            </p:nvSpPr>
            <p:spPr>
              <a:xfrm>
                <a:off x="4337394" y="3746404"/>
                <a:ext cx="1980000" cy="934799"/>
              </a:xfrm>
              <a:prstGeom prst="rect">
                <a:avLst/>
              </a:prstGeom>
              <a:solidFill>
                <a:schemeClr val="bg1"/>
              </a:solidFill>
              <a:ln>
                <a:solidFill>
                  <a:srgbClr val="44A0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ZoneTexte 21"/>
              <p:cNvSpPr txBox="1"/>
              <p:nvPr/>
            </p:nvSpPr>
            <p:spPr>
              <a:xfrm>
                <a:off x="4477474" y="3784923"/>
                <a:ext cx="1683851" cy="738664"/>
              </a:xfrm>
              <a:prstGeom prst="rect">
                <a:avLst/>
              </a:prstGeom>
              <a:noFill/>
            </p:spPr>
            <p:txBody>
              <a:bodyPr wrap="square" rtlCol="0">
                <a:spAutoFit/>
              </a:bodyPr>
              <a:lstStyle/>
              <a:p>
                <a:pPr algn="ctr"/>
                <a:r>
                  <a:rPr lang="fr-FR" sz="1400" b="1">
                    <a:solidFill>
                      <a:srgbClr val="44A09B"/>
                    </a:solidFill>
                    <a:latin typeface="Arial" panose="020B0604020202020204" pitchFamily="34" charset="0"/>
                    <a:cs typeface="Arial" panose="020B0604020202020204" pitchFamily="34" charset="0"/>
                  </a:rPr>
                  <a:t>30 % </a:t>
                </a:r>
                <a:r>
                  <a:rPr lang="fr-FR" sz="1400">
                    <a:latin typeface="Arial" panose="020B0604020202020204" pitchFamily="34" charset="0"/>
                    <a:cs typeface="Arial" panose="020B0604020202020204" pitchFamily="34" charset="0"/>
                  </a:rPr>
                  <a:t>de la voirie est occupée par </a:t>
                </a:r>
              </a:p>
              <a:p>
                <a:pPr algn="ctr"/>
                <a:r>
                  <a:rPr lang="fr-FR" sz="1400">
                    <a:latin typeface="Arial" panose="020B0604020202020204" pitchFamily="34" charset="0"/>
                    <a:cs typeface="Arial" panose="020B0604020202020204" pitchFamily="34" charset="0"/>
                  </a:rPr>
                  <a:t>les livraisons</a:t>
                </a:r>
              </a:p>
            </p:txBody>
          </p:sp>
        </p:grpSp>
        <p:pic>
          <p:nvPicPr>
            <p:cNvPr id="42" name="Image 41" descr="Une image contenant texte&#10;&#10;Description générée automatiquement">
              <a:extLst>
                <a:ext uri="{FF2B5EF4-FFF2-40B4-BE49-F238E27FC236}">
                  <a16:creationId xmlns:a16="http://schemas.microsoft.com/office/drawing/2014/main" id="{5F37C6DD-6BAA-EF82-DE43-26FBB58802F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03058" y="2415257"/>
              <a:ext cx="934799" cy="934799"/>
            </a:xfrm>
            <a:prstGeom prst="rect">
              <a:avLst/>
            </a:prstGeom>
          </p:spPr>
        </p:pic>
      </p:grpSp>
      <p:grpSp>
        <p:nvGrpSpPr>
          <p:cNvPr id="26" name="Groupe 25"/>
          <p:cNvGrpSpPr/>
          <p:nvPr/>
        </p:nvGrpSpPr>
        <p:grpSpPr>
          <a:xfrm>
            <a:off x="9680365" y="967329"/>
            <a:ext cx="2029854" cy="2879050"/>
            <a:chOff x="9680365" y="967329"/>
            <a:chExt cx="2029854" cy="2879050"/>
          </a:xfrm>
        </p:grpSpPr>
        <p:grpSp>
          <p:nvGrpSpPr>
            <p:cNvPr id="37" name="Groupe 36"/>
            <p:cNvGrpSpPr/>
            <p:nvPr/>
          </p:nvGrpSpPr>
          <p:grpSpPr>
            <a:xfrm>
              <a:off x="9680365" y="2135566"/>
              <a:ext cx="2029854" cy="1710813"/>
              <a:chOff x="9680365" y="2135566"/>
              <a:chExt cx="2029854" cy="1710813"/>
            </a:xfrm>
          </p:grpSpPr>
          <p:sp>
            <p:nvSpPr>
              <p:cNvPr id="29" name="Rectangle 28"/>
              <p:cNvSpPr/>
              <p:nvPr/>
            </p:nvSpPr>
            <p:spPr>
              <a:xfrm>
                <a:off x="9680365" y="2135566"/>
                <a:ext cx="2029854" cy="1710813"/>
              </a:xfrm>
              <a:prstGeom prst="rect">
                <a:avLst/>
              </a:prstGeom>
              <a:solidFill>
                <a:schemeClr val="bg1"/>
              </a:solidFill>
              <a:ln>
                <a:solidFill>
                  <a:srgbClr val="44A0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ZoneTexte 29"/>
              <p:cNvSpPr txBox="1"/>
              <p:nvPr/>
            </p:nvSpPr>
            <p:spPr>
              <a:xfrm>
                <a:off x="9892980" y="2415257"/>
                <a:ext cx="1604624" cy="1169551"/>
              </a:xfrm>
              <a:prstGeom prst="rect">
                <a:avLst/>
              </a:prstGeom>
              <a:noFill/>
            </p:spPr>
            <p:txBody>
              <a:bodyPr wrap="square" rtlCol="0">
                <a:spAutoFit/>
              </a:bodyPr>
              <a:lstStyle/>
              <a:p>
                <a:pPr algn="ctr"/>
                <a:r>
                  <a:rPr lang="fr-FR" sz="1400" b="1">
                    <a:solidFill>
                      <a:srgbClr val="44A09B"/>
                    </a:solidFill>
                    <a:latin typeface="Arial" panose="020B0604020202020204" pitchFamily="34" charset="0"/>
                    <a:cs typeface="Arial" panose="020B0604020202020204" pitchFamily="34" charset="0"/>
                  </a:rPr>
                  <a:t>500 millions </a:t>
                </a:r>
                <a:r>
                  <a:rPr lang="fr-FR" sz="1400">
                    <a:latin typeface="Arial" panose="020B0604020202020204" pitchFamily="34" charset="0"/>
                    <a:cs typeface="Arial" panose="020B0604020202020204" pitchFamily="34" charset="0"/>
                  </a:rPr>
                  <a:t>de colis livrés chaque année en lien avec le e-commerce </a:t>
                </a:r>
              </a:p>
            </p:txBody>
          </p:sp>
        </p:grpSp>
        <p:pic>
          <p:nvPicPr>
            <p:cNvPr id="43" name="Image 42">
              <a:extLst>
                <a:ext uri="{FF2B5EF4-FFF2-40B4-BE49-F238E27FC236}">
                  <a16:creationId xmlns:a16="http://schemas.microsoft.com/office/drawing/2014/main" id="{D6DF15E0-7CBC-CF2A-3506-5E9569DF5BC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91870" y="967329"/>
              <a:ext cx="806843" cy="806843"/>
            </a:xfrm>
            <a:prstGeom prst="rect">
              <a:avLst/>
            </a:prstGeom>
          </p:spPr>
        </p:pic>
      </p:grpSp>
      <p:sp>
        <p:nvSpPr>
          <p:cNvPr id="7" name="ZoneTexte 6"/>
          <p:cNvSpPr txBox="1"/>
          <p:nvPr/>
        </p:nvSpPr>
        <p:spPr>
          <a:xfrm>
            <a:off x="894943" y="1297782"/>
            <a:ext cx="2413246" cy="400110"/>
          </a:xfrm>
          <a:prstGeom prst="rect">
            <a:avLst/>
          </a:prstGeom>
          <a:noFill/>
        </p:spPr>
        <p:txBody>
          <a:bodyPr wrap="square" rtlCol="0">
            <a:spAutoFit/>
          </a:bodyPr>
          <a:lstStyle/>
          <a:p>
            <a:r>
              <a:rPr lang="fr-FR" sz="2000" b="1" dirty="0">
                <a:latin typeface="Arial" panose="020B0604020202020204" pitchFamily="34" charset="0"/>
                <a:cs typeface="Arial" panose="020B0604020202020204" pitchFamily="34" charset="0"/>
              </a:rPr>
              <a:t>Quelques chiffres</a:t>
            </a:r>
          </a:p>
        </p:txBody>
      </p:sp>
      <p:sp>
        <p:nvSpPr>
          <p:cNvPr id="44" name="Rectangle à coins arrondis 43">
            <a:hlinkClick r:id="rId11" action="ppaction://hlinksldjump"/>
          </p:cNvPr>
          <p:cNvSpPr/>
          <p:nvPr/>
        </p:nvSpPr>
        <p:spPr>
          <a:xfrm>
            <a:off x="1981200" y="307568"/>
            <a:ext cx="7699165" cy="560085"/>
          </a:xfrm>
          <a:prstGeom prst="roundRect">
            <a:avLst/>
          </a:prstGeom>
          <a:solidFill>
            <a:srgbClr val="AED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a:off x="2281399" y="378356"/>
            <a:ext cx="7430852" cy="400110"/>
          </a:xfrm>
          <a:prstGeom prst="rect">
            <a:avLst/>
          </a:prstGeom>
          <a:noFill/>
        </p:spPr>
        <p:txBody>
          <a:bodyPr wrap="square" rtlCol="0">
            <a:spAutoFit/>
          </a:bodyPr>
          <a:lstStyle/>
          <a:p>
            <a:r>
              <a:rPr lang="fr-FR" sz="2000" b="1">
                <a:solidFill>
                  <a:schemeClr val="bg1"/>
                </a:solidFill>
                <a:latin typeface="Arial" panose="020B0604020202020204" pitchFamily="34" charset="0"/>
                <a:cs typeface="Arial" panose="020B0604020202020204" pitchFamily="34" charset="0"/>
              </a:rPr>
              <a:t>1- Contexte et problématique de la livraison du dernier km</a:t>
            </a:r>
          </a:p>
        </p:txBody>
      </p:sp>
      <p:sp>
        <p:nvSpPr>
          <p:cNvPr id="8" name="ZoneTexte 7"/>
          <p:cNvSpPr txBox="1"/>
          <p:nvPr/>
        </p:nvSpPr>
        <p:spPr>
          <a:xfrm>
            <a:off x="1258546" y="6029600"/>
            <a:ext cx="1200876" cy="338554"/>
          </a:xfrm>
          <a:prstGeom prst="rect">
            <a:avLst/>
          </a:prstGeom>
          <a:noFill/>
        </p:spPr>
        <p:txBody>
          <a:bodyPr wrap="square" rtlCol="0">
            <a:spAutoFit/>
          </a:bodyPr>
          <a:lstStyle/>
          <a:p>
            <a:r>
              <a:rPr lang="fr-FR" sz="1600" b="1">
                <a:solidFill>
                  <a:schemeClr val="bg1"/>
                </a:solidFill>
                <a:latin typeface="Arial" panose="020B0604020202020204" pitchFamily="34" charset="0"/>
                <a:cs typeface="Arial" panose="020B0604020202020204" pitchFamily="34" charset="0"/>
              </a:rPr>
              <a:t>Précédent</a:t>
            </a:r>
          </a:p>
        </p:txBody>
      </p:sp>
      <p:sp>
        <p:nvSpPr>
          <p:cNvPr id="9" name="ZoneTexte 8"/>
          <p:cNvSpPr txBox="1"/>
          <p:nvPr/>
        </p:nvSpPr>
        <p:spPr>
          <a:xfrm>
            <a:off x="9289939" y="6045693"/>
            <a:ext cx="994826" cy="338554"/>
          </a:xfrm>
          <a:prstGeom prst="rect">
            <a:avLst/>
          </a:prstGeom>
          <a:noFill/>
        </p:spPr>
        <p:txBody>
          <a:bodyPr wrap="square" rtlCol="0">
            <a:spAutoFit/>
          </a:bodyPr>
          <a:lstStyle/>
          <a:p>
            <a:r>
              <a:rPr lang="fr-FR" sz="1600" b="1">
                <a:solidFill>
                  <a:schemeClr val="bg1"/>
                </a:solidFill>
                <a:latin typeface="Arial" panose="020B0604020202020204" pitchFamily="34" charset="0"/>
                <a:cs typeface="Arial" panose="020B0604020202020204" pitchFamily="34" charset="0"/>
              </a:rPr>
              <a:t>Suivant</a:t>
            </a:r>
          </a:p>
        </p:txBody>
      </p:sp>
      <p:sp>
        <p:nvSpPr>
          <p:cNvPr id="4" name="Signe Plus 3">
            <a:extLst>
              <a:ext uri="{FF2B5EF4-FFF2-40B4-BE49-F238E27FC236}">
                <a16:creationId xmlns:a16="http://schemas.microsoft.com/office/drawing/2014/main" id="{7213868B-7FCA-595A-7597-709D1F1F6368}"/>
              </a:ext>
            </a:extLst>
          </p:cNvPr>
          <p:cNvSpPr/>
          <p:nvPr/>
        </p:nvSpPr>
        <p:spPr>
          <a:xfrm>
            <a:off x="11903621" y="104686"/>
            <a:ext cx="205770" cy="183734"/>
          </a:xfrm>
          <a:prstGeom prst="mathPlus">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844165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1000" fill="hold"/>
                                        <p:tgtEl>
                                          <p:spTgt spid="10"/>
                                        </p:tgtEl>
                                        <p:attrNameLst>
                                          <p:attrName>ppt_x</p:attrName>
                                        </p:attrNameLst>
                                      </p:cBhvr>
                                      <p:tavLst>
                                        <p:tav tm="0">
                                          <p:val>
                                            <p:strVal val="#ppt_x"/>
                                          </p:val>
                                        </p:tav>
                                        <p:tav tm="100000">
                                          <p:val>
                                            <p:strVal val="#ppt_x"/>
                                          </p:val>
                                        </p:tav>
                                      </p:tavLst>
                                    </p:anim>
                                    <p:anim calcmode="lin" valueType="num">
                                      <p:cBhvr additive="base">
                                        <p:cTn id="14"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1500" fill="hold"/>
                                        <p:tgtEl>
                                          <p:spTgt spid="11"/>
                                        </p:tgtEl>
                                        <p:attrNameLst>
                                          <p:attrName>ppt_x</p:attrName>
                                        </p:attrNameLst>
                                      </p:cBhvr>
                                      <p:tavLst>
                                        <p:tav tm="0">
                                          <p:val>
                                            <p:strVal val="#ppt_x"/>
                                          </p:val>
                                        </p:tav>
                                        <p:tav tm="100000">
                                          <p:val>
                                            <p:strVal val="#ppt_x"/>
                                          </p:val>
                                        </p:tav>
                                      </p:tavLst>
                                    </p:anim>
                                    <p:anim calcmode="lin" valueType="num">
                                      <p:cBhvr additive="base">
                                        <p:cTn id="20" dur="1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1500" fill="hold"/>
                                        <p:tgtEl>
                                          <p:spTgt spid="13"/>
                                        </p:tgtEl>
                                        <p:attrNameLst>
                                          <p:attrName>ppt_x</p:attrName>
                                        </p:attrNameLst>
                                      </p:cBhvr>
                                      <p:tavLst>
                                        <p:tav tm="0">
                                          <p:val>
                                            <p:strVal val="#ppt_x"/>
                                          </p:val>
                                        </p:tav>
                                        <p:tav tm="100000">
                                          <p:val>
                                            <p:strVal val="#ppt_x"/>
                                          </p:val>
                                        </p:tav>
                                      </p:tavLst>
                                    </p:anim>
                                    <p:anim calcmode="lin" valueType="num">
                                      <p:cBhvr additive="base">
                                        <p:cTn id="26" dur="1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1500" fill="hold"/>
                                        <p:tgtEl>
                                          <p:spTgt spid="14"/>
                                        </p:tgtEl>
                                        <p:attrNameLst>
                                          <p:attrName>ppt_x</p:attrName>
                                        </p:attrNameLst>
                                      </p:cBhvr>
                                      <p:tavLst>
                                        <p:tav tm="0">
                                          <p:val>
                                            <p:strVal val="#ppt_x"/>
                                          </p:val>
                                        </p:tav>
                                        <p:tav tm="100000">
                                          <p:val>
                                            <p:strVal val="#ppt_x"/>
                                          </p:val>
                                        </p:tav>
                                      </p:tavLst>
                                    </p:anim>
                                    <p:anim calcmode="lin" valueType="num">
                                      <p:cBhvr additive="base">
                                        <p:cTn id="32" dur="1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1500" fill="hold"/>
                                        <p:tgtEl>
                                          <p:spTgt spid="19"/>
                                        </p:tgtEl>
                                        <p:attrNameLst>
                                          <p:attrName>ppt_x</p:attrName>
                                        </p:attrNameLst>
                                      </p:cBhvr>
                                      <p:tavLst>
                                        <p:tav tm="0">
                                          <p:val>
                                            <p:strVal val="#ppt_x"/>
                                          </p:val>
                                        </p:tav>
                                        <p:tav tm="100000">
                                          <p:val>
                                            <p:strVal val="#ppt_x"/>
                                          </p:val>
                                        </p:tav>
                                      </p:tavLst>
                                    </p:anim>
                                    <p:anim calcmode="lin" valueType="num">
                                      <p:cBhvr additive="base">
                                        <p:cTn id="38" dur="1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additive="base">
                                        <p:cTn id="43" dur="1500" fill="hold"/>
                                        <p:tgtEl>
                                          <p:spTgt spid="26"/>
                                        </p:tgtEl>
                                        <p:attrNameLst>
                                          <p:attrName>ppt_x</p:attrName>
                                        </p:attrNameLst>
                                      </p:cBhvr>
                                      <p:tavLst>
                                        <p:tav tm="0">
                                          <p:val>
                                            <p:strVal val="#ppt_x"/>
                                          </p:val>
                                        </p:tav>
                                        <p:tav tm="100000">
                                          <p:val>
                                            <p:strVal val="#ppt_x"/>
                                          </p:val>
                                        </p:tav>
                                      </p:tavLst>
                                    </p:anim>
                                    <p:anim calcmode="lin" valueType="num">
                                      <p:cBhvr additive="base">
                                        <p:cTn id="44" dur="1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a:hlinkClick r:id="" action="ppaction://noaction"/>
          </p:cNvPr>
          <p:cNvSpPr/>
          <p:nvPr/>
        </p:nvSpPr>
        <p:spPr>
          <a:xfrm>
            <a:off x="680134" y="6170316"/>
            <a:ext cx="1620000" cy="540000"/>
          </a:xfrm>
          <a:prstGeom prst="round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5EC7DC65-52A1-7153-E07A-0CFA6CCC06A3}"/>
              </a:ext>
            </a:extLst>
          </p:cNvPr>
          <p:cNvPicPr>
            <a:picLocks noChangeAspect="1"/>
          </p:cNvPicPr>
          <p:nvPr/>
        </p:nvPicPr>
        <p:blipFill>
          <a:blip r:embed="rId2"/>
          <a:stretch>
            <a:fillRect/>
          </a:stretch>
        </p:blipFill>
        <p:spPr>
          <a:xfrm rot="10800000">
            <a:off x="10807318" y="5138227"/>
            <a:ext cx="1899540" cy="1899540"/>
          </a:xfrm>
          <a:prstGeom prst="rect">
            <a:avLst/>
          </a:prstGeom>
        </p:spPr>
      </p:pic>
      <p:sp>
        <p:nvSpPr>
          <p:cNvPr id="7" name="Rectangle à coins arrondis 6">
            <a:hlinkClick r:id="rId3" action="ppaction://hlinksldjump"/>
          </p:cNvPr>
          <p:cNvSpPr/>
          <p:nvPr/>
        </p:nvSpPr>
        <p:spPr>
          <a:xfrm>
            <a:off x="9086102" y="6170316"/>
            <a:ext cx="1620000" cy="540000"/>
          </a:xfrm>
          <a:prstGeom prst="round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6" name="Groupe 25"/>
          <p:cNvGrpSpPr/>
          <p:nvPr/>
        </p:nvGrpSpPr>
        <p:grpSpPr>
          <a:xfrm>
            <a:off x="1411378" y="1008500"/>
            <a:ext cx="3616257" cy="1800000"/>
            <a:chOff x="1411378" y="1008500"/>
            <a:chExt cx="3616257" cy="1800000"/>
          </a:xfrm>
        </p:grpSpPr>
        <p:sp>
          <p:nvSpPr>
            <p:cNvPr id="8" name="ZoneTexte 7"/>
            <p:cNvSpPr txBox="1"/>
            <p:nvPr/>
          </p:nvSpPr>
          <p:spPr>
            <a:xfrm>
              <a:off x="1427635" y="1008500"/>
              <a:ext cx="3600000" cy="1800000"/>
            </a:xfrm>
            <a:prstGeom prst="rect">
              <a:avLst/>
            </a:prstGeom>
            <a:noFill/>
            <a:ln>
              <a:solidFill>
                <a:srgbClr val="44A09B"/>
              </a:solidFill>
            </a:ln>
          </p:spPr>
          <p:txBody>
            <a:bodyPr wrap="square" rtlCol="0">
              <a:spAutoFit/>
            </a:bodyPr>
            <a:lstStyle/>
            <a:p>
              <a:endParaRPr lang="fr-FR" sz="1200"/>
            </a:p>
          </p:txBody>
        </p:sp>
        <p:sp>
          <p:nvSpPr>
            <p:cNvPr id="18" name="ZoneTexte 17"/>
            <p:cNvSpPr txBox="1"/>
            <p:nvPr/>
          </p:nvSpPr>
          <p:spPr>
            <a:xfrm>
              <a:off x="1411378" y="1106733"/>
              <a:ext cx="3600000" cy="1692000"/>
            </a:xfrm>
            <a:prstGeom prst="rect">
              <a:avLst/>
            </a:prstGeom>
            <a:noFill/>
          </p:spPr>
          <p:txBody>
            <a:bodyPr wrap="square" rtlCol="0">
              <a:spAutoFit/>
            </a:bodyPr>
            <a:lstStyle/>
            <a:p>
              <a:pPr marL="171450" indent="-171450">
                <a:buFont typeface="Wingdings" panose="05000000000000000000" pitchFamily="2" charset="2"/>
                <a:buChar char="v"/>
              </a:pPr>
              <a:r>
                <a:rPr lang="fr-FR" sz="1200" b="1" dirty="0" err="1">
                  <a:solidFill>
                    <a:srgbClr val="44A09B"/>
                  </a:solidFill>
                  <a:latin typeface="Arial" panose="020B0604020202020204" pitchFamily="34" charset="0"/>
                  <a:cs typeface="Arial" panose="020B0604020202020204" pitchFamily="34" charset="0"/>
                </a:rPr>
                <a:t>Ademe</a:t>
              </a:r>
              <a:r>
                <a:rPr lang="fr-FR" sz="1200" b="1" dirty="0">
                  <a:solidFill>
                    <a:srgbClr val="44A09B"/>
                  </a:solidFill>
                </a:rPr>
                <a:t> : </a:t>
              </a:r>
              <a:r>
                <a:rPr lang="fr-FR" sz="1200" dirty="0">
                  <a:latin typeface="Arial" panose="020B0604020202020204" pitchFamily="34" charset="0"/>
                  <a:cs typeface="Arial" panose="020B0604020202020204" pitchFamily="34" charset="0"/>
                </a:rPr>
                <a:t>Agence pour </a:t>
              </a:r>
              <a:r>
                <a:rPr lang="fr-FR" sz="1200" dirty="0">
                  <a:solidFill>
                    <a:prstClr val="black"/>
                  </a:solidFill>
                  <a:latin typeface="Arial" panose="020B0604020202020204" pitchFamily="34" charset="0"/>
                  <a:ea typeface="Calibri" panose="020F0502020204030204" pitchFamily="34" charset="0"/>
                  <a:cs typeface="Arial" panose="020B0604020202020204" pitchFamily="34" charset="0"/>
                </a:rPr>
                <a:t>la transition écologique. Cet établissement public est placé sous la tutelle du ministère de la Transition écologique et solidaire et du ministère de l’Enseignement supérieur, de la Recherche et de l’Innovation. Ses missions (programmes de recherche et d’investissement, actions territoriales) sont fixées par le Code de l’environnement. </a:t>
              </a:r>
            </a:p>
            <a:p>
              <a:pPr marL="342900" indent="-342900">
                <a:buFont typeface="Arial" panose="020B0604020202020204" pitchFamily="34" charset="0"/>
                <a:buChar char="•"/>
              </a:pPr>
              <a:endParaRPr lang="fr-FR" sz="1200" dirty="0"/>
            </a:p>
          </p:txBody>
        </p:sp>
      </p:grpSp>
      <p:grpSp>
        <p:nvGrpSpPr>
          <p:cNvPr id="27" name="Groupe 26"/>
          <p:cNvGrpSpPr/>
          <p:nvPr/>
        </p:nvGrpSpPr>
        <p:grpSpPr>
          <a:xfrm>
            <a:off x="1411378" y="2942541"/>
            <a:ext cx="3600000" cy="876365"/>
            <a:chOff x="1427635" y="2676437"/>
            <a:chExt cx="3600000" cy="876365"/>
          </a:xfrm>
        </p:grpSpPr>
        <p:sp>
          <p:nvSpPr>
            <p:cNvPr id="19" name="ZoneTexte 18"/>
            <p:cNvSpPr txBox="1"/>
            <p:nvPr/>
          </p:nvSpPr>
          <p:spPr>
            <a:xfrm>
              <a:off x="1427635" y="2676437"/>
              <a:ext cx="3600000" cy="720000"/>
            </a:xfrm>
            <a:prstGeom prst="rect">
              <a:avLst/>
            </a:prstGeom>
            <a:noFill/>
            <a:ln>
              <a:solidFill>
                <a:srgbClr val="44A09B"/>
              </a:solidFill>
            </a:ln>
          </p:spPr>
          <p:txBody>
            <a:bodyPr wrap="square" rtlCol="0">
              <a:spAutoFit/>
            </a:bodyPr>
            <a:lstStyle/>
            <a:p>
              <a:endParaRPr lang="fr-FR" sz="1200"/>
            </a:p>
          </p:txBody>
        </p:sp>
        <p:sp>
          <p:nvSpPr>
            <p:cNvPr id="20" name="ZoneTexte 19"/>
            <p:cNvSpPr txBox="1"/>
            <p:nvPr/>
          </p:nvSpPr>
          <p:spPr>
            <a:xfrm>
              <a:off x="1454182" y="2721805"/>
              <a:ext cx="3002763" cy="830997"/>
            </a:xfrm>
            <a:prstGeom prst="rect">
              <a:avLst/>
            </a:prstGeom>
            <a:noFill/>
          </p:spPr>
          <p:txBody>
            <a:bodyPr wrap="square" rtlCol="0">
              <a:spAutoFit/>
            </a:bodyPr>
            <a:lstStyle/>
            <a:p>
              <a:pPr marL="171450" indent="-171450">
                <a:buFont typeface="Wingdings" panose="05000000000000000000" pitchFamily="2" charset="2"/>
                <a:buChar char="v"/>
              </a:pPr>
              <a:r>
                <a:rPr lang="fr-FR" sz="1200" b="1" dirty="0" err="1">
                  <a:solidFill>
                    <a:srgbClr val="44A09B"/>
                  </a:solidFill>
                  <a:latin typeface="Arial" panose="020B0604020202020204" pitchFamily="34" charset="0"/>
                  <a:cs typeface="Arial" panose="020B0604020202020204" pitchFamily="34" charset="0"/>
                </a:rPr>
                <a:t>Afilog</a:t>
              </a:r>
              <a:r>
                <a:rPr lang="fr-FR" sz="1200" b="1" dirty="0">
                  <a:solidFill>
                    <a:srgbClr val="44A09B"/>
                  </a:solidFill>
                  <a:latin typeface="Arial" panose="020B0604020202020204" pitchFamily="34" charset="0"/>
                  <a:cs typeface="Arial" panose="020B0604020202020204" pitchFamily="34" charset="0"/>
                </a:rPr>
                <a:t> :</a:t>
              </a:r>
              <a:r>
                <a:rPr lang="fr-FR" sz="1200" b="1" dirty="0">
                  <a:latin typeface="Arial" panose="020B0604020202020204" pitchFamily="34" charset="0"/>
                  <a:cs typeface="Arial" panose="020B0604020202020204" pitchFamily="34" charset="0"/>
                </a:rPr>
                <a:t> </a:t>
              </a:r>
              <a:r>
                <a:rPr lang="fr-FR" sz="1200" dirty="0">
                  <a:solidFill>
                    <a:prstClr val="black"/>
                  </a:solidFill>
                  <a:latin typeface="Arial" panose="020B0604020202020204" pitchFamily="34" charset="0"/>
                  <a:ea typeface="Calibri" panose="020F0502020204030204" pitchFamily="34" charset="0"/>
                  <a:cs typeface="Arial" panose="020B0604020202020204" pitchFamily="34" charset="0"/>
                </a:rPr>
                <a:t>association des professionnels de l’immobilier logistique et de la </a:t>
              </a:r>
              <a:r>
                <a:rPr lang="fr-FR" sz="1200" dirty="0" err="1">
                  <a:solidFill>
                    <a:prstClr val="black"/>
                  </a:solidFill>
                  <a:latin typeface="Arial" panose="020B0604020202020204" pitchFamily="34" charset="0"/>
                  <a:ea typeface="Calibri" panose="020F0502020204030204" pitchFamily="34" charset="0"/>
                  <a:cs typeface="Arial" panose="020B0604020202020204" pitchFamily="34" charset="0"/>
                </a:rPr>
                <a:t>supply</a:t>
              </a:r>
              <a:r>
                <a:rPr lang="fr-FR" sz="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fr-FR" sz="1200" dirty="0" err="1">
                  <a:solidFill>
                    <a:prstClr val="black"/>
                  </a:solidFill>
                  <a:latin typeface="Arial" panose="020B0604020202020204" pitchFamily="34" charset="0"/>
                  <a:ea typeface="Calibri" panose="020F0502020204030204" pitchFamily="34" charset="0"/>
                  <a:cs typeface="Arial" panose="020B0604020202020204" pitchFamily="34" charset="0"/>
                </a:rPr>
                <a:t>chain</a:t>
              </a:r>
              <a:r>
                <a:rPr lang="fr-FR" sz="1200" dirty="0">
                  <a:solidFill>
                    <a:prstClr val="black"/>
                  </a:solidFill>
                  <a:latin typeface="Arial" panose="020B0604020202020204" pitchFamily="34" charset="0"/>
                  <a:ea typeface="Calibri" panose="020F0502020204030204" pitchFamily="34" charset="0"/>
                  <a:cs typeface="Arial" panose="020B0604020202020204" pitchFamily="34" charset="0"/>
                </a:rPr>
                <a:t>.</a:t>
              </a:r>
            </a:p>
            <a:p>
              <a:r>
                <a:rPr lang="fr-FR" sz="1200" b="1" dirty="0">
                  <a:latin typeface="Arial" panose="020B0604020202020204" pitchFamily="34" charset="0"/>
                  <a:cs typeface="Arial" panose="020B0604020202020204" pitchFamily="34" charset="0"/>
                </a:rPr>
                <a:t> </a:t>
              </a:r>
            </a:p>
          </p:txBody>
        </p:sp>
      </p:grpSp>
      <p:sp>
        <p:nvSpPr>
          <p:cNvPr id="21" name="ZoneTexte 20"/>
          <p:cNvSpPr txBox="1"/>
          <p:nvPr/>
        </p:nvSpPr>
        <p:spPr>
          <a:xfrm>
            <a:off x="1427636" y="3588375"/>
            <a:ext cx="3008663" cy="261610"/>
          </a:xfrm>
          <a:prstGeom prst="rect">
            <a:avLst/>
          </a:prstGeom>
          <a:noFill/>
        </p:spPr>
        <p:txBody>
          <a:bodyPr wrap="square" rtlCol="0">
            <a:spAutoFit/>
          </a:bodyPr>
          <a:lstStyle/>
          <a:p>
            <a:pPr marL="1390437" lvl="2" indent="-171450" defTabSz="914400">
              <a:buFont typeface="Wingdings" panose="05000000000000000000" pitchFamily="2" charset="2"/>
              <a:buChar char="v"/>
              <a:defRPr/>
            </a:pPr>
            <a:endParaRPr lang="fr-FR" sz="1100" b="1">
              <a:solidFill>
                <a:srgbClr val="00B050"/>
              </a:solidFill>
              <a:latin typeface="Calibri" panose="020F0502020204030204" pitchFamily="34" charset="0"/>
              <a:ea typeface="Calibri" panose="020F0502020204030204" pitchFamily="34" charset="0"/>
              <a:cs typeface="Times New Roman" panose="02020603050405020304" pitchFamily="18" charset="0"/>
            </a:endParaRPr>
          </a:p>
        </p:txBody>
      </p:sp>
      <p:grpSp>
        <p:nvGrpSpPr>
          <p:cNvPr id="29" name="Groupe 28"/>
          <p:cNvGrpSpPr/>
          <p:nvPr/>
        </p:nvGrpSpPr>
        <p:grpSpPr>
          <a:xfrm>
            <a:off x="1411378" y="4558847"/>
            <a:ext cx="3600000" cy="1486305"/>
            <a:chOff x="1427634" y="4570298"/>
            <a:chExt cx="3600000" cy="1486305"/>
          </a:xfrm>
        </p:grpSpPr>
        <p:sp>
          <p:nvSpPr>
            <p:cNvPr id="17" name="ZoneTexte 16"/>
            <p:cNvSpPr txBox="1"/>
            <p:nvPr/>
          </p:nvSpPr>
          <p:spPr>
            <a:xfrm>
              <a:off x="1427634" y="4570298"/>
              <a:ext cx="3600000" cy="1332000"/>
            </a:xfrm>
            <a:prstGeom prst="rect">
              <a:avLst/>
            </a:prstGeom>
            <a:noFill/>
            <a:ln>
              <a:solidFill>
                <a:srgbClr val="44A09B"/>
              </a:solidFill>
            </a:ln>
          </p:spPr>
          <p:txBody>
            <a:bodyPr wrap="square" rtlCol="0">
              <a:spAutoFit/>
            </a:bodyPr>
            <a:lstStyle/>
            <a:p>
              <a:endParaRPr lang="fr-FR" sz="1200" dirty="0"/>
            </a:p>
          </p:txBody>
        </p:sp>
        <p:sp>
          <p:nvSpPr>
            <p:cNvPr id="22" name="ZoneTexte 21"/>
            <p:cNvSpPr txBox="1"/>
            <p:nvPr/>
          </p:nvSpPr>
          <p:spPr>
            <a:xfrm>
              <a:off x="1462399" y="4671608"/>
              <a:ext cx="3538688" cy="1384995"/>
            </a:xfrm>
            <a:prstGeom prst="rect">
              <a:avLst/>
            </a:prstGeom>
            <a:noFill/>
          </p:spPr>
          <p:txBody>
            <a:bodyPr wrap="square" rtlCol="0">
              <a:spAutoFit/>
            </a:bodyPr>
            <a:lstStyle/>
            <a:p>
              <a:pPr marL="171450" indent="-171450">
                <a:buFont typeface="Wingdings" panose="05000000000000000000" pitchFamily="2" charset="2"/>
                <a:buChar char="v"/>
              </a:pPr>
              <a:r>
                <a:rPr lang="fr-FR" sz="1200" b="1" dirty="0">
                  <a:solidFill>
                    <a:srgbClr val="44A09B"/>
                  </a:solidFill>
                </a:rPr>
                <a:t>dB(A) : </a:t>
              </a:r>
              <a:r>
                <a:rPr lang="fr-FR" sz="1200" dirty="0">
                  <a:solidFill>
                    <a:prstClr val="black"/>
                  </a:solidFill>
                  <a:latin typeface="Arial" panose="020B0604020202020204" pitchFamily="34" charset="0"/>
                  <a:ea typeface="Calibri" panose="020F0502020204030204" pitchFamily="34" charset="0"/>
                  <a:cs typeface="Arial" panose="020B0604020202020204" pitchFamily="34" charset="0"/>
                </a:rPr>
                <a:t>le niveau de bruit est exprimé en décibel, qui n’est pas une échelle de valeur linéaire. Une augmentation de 10 dB(A) correspond à un bruit multiplié par 10. </a:t>
              </a:r>
            </a:p>
            <a:p>
              <a:pPr marL="182563"/>
              <a:r>
                <a:rPr lang="fr-FR" sz="1200" dirty="0">
                  <a:solidFill>
                    <a:prstClr val="black"/>
                  </a:solidFill>
                  <a:latin typeface="Arial" panose="020B0604020202020204" pitchFamily="34" charset="0"/>
                  <a:ea typeface="Calibri" panose="020F0502020204030204" pitchFamily="34" charset="0"/>
                  <a:cs typeface="Arial" panose="020B0604020202020204" pitchFamily="34" charset="0"/>
                </a:rPr>
                <a:t>Doubler le bruit se traduit par une augmentation d’environ 3 dB(A).</a:t>
              </a:r>
              <a:r>
                <a:rPr lang="fr-FR" sz="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p>
            <a:p>
              <a:r>
                <a:rPr lang="fr-FR" sz="1200" dirty="0"/>
                <a:t> </a:t>
              </a:r>
            </a:p>
          </p:txBody>
        </p:sp>
      </p:grpSp>
      <p:grpSp>
        <p:nvGrpSpPr>
          <p:cNvPr id="30" name="Groupe 29"/>
          <p:cNvGrpSpPr/>
          <p:nvPr/>
        </p:nvGrpSpPr>
        <p:grpSpPr>
          <a:xfrm>
            <a:off x="5709307" y="1008499"/>
            <a:ext cx="3600000" cy="1594041"/>
            <a:chOff x="5709307" y="1008499"/>
            <a:chExt cx="3600000" cy="1594041"/>
          </a:xfrm>
        </p:grpSpPr>
        <p:sp>
          <p:nvSpPr>
            <p:cNvPr id="13" name="ZoneTexte 12"/>
            <p:cNvSpPr txBox="1"/>
            <p:nvPr/>
          </p:nvSpPr>
          <p:spPr>
            <a:xfrm>
              <a:off x="5709307" y="1008499"/>
              <a:ext cx="3600000" cy="1440000"/>
            </a:xfrm>
            <a:prstGeom prst="rect">
              <a:avLst/>
            </a:prstGeom>
            <a:noFill/>
            <a:ln>
              <a:solidFill>
                <a:srgbClr val="44A09B"/>
              </a:solidFill>
            </a:ln>
          </p:spPr>
          <p:txBody>
            <a:bodyPr wrap="square" rtlCol="0">
              <a:spAutoFit/>
            </a:bodyPr>
            <a:lstStyle/>
            <a:p>
              <a:endParaRPr lang="fr-FR" sz="1200"/>
            </a:p>
          </p:txBody>
        </p:sp>
        <p:sp>
          <p:nvSpPr>
            <p:cNvPr id="23" name="ZoneTexte 22"/>
            <p:cNvSpPr txBox="1"/>
            <p:nvPr/>
          </p:nvSpPr>
          <p:spPr>
            <a:xfrm>
              <a:off x="5709308" y="1032880"/>
              <a:ext cx="3530945" cy="1569660"/>
            </a:xfrm>
            <a:prstGeom prst="rect">
              <a:avLst/>
            </a:prstGeom>
            <a:noFill/>
          </p:spPr>
          <p:txBody>
            <a:bodyPr wrap="square" rtlCol="0">
              <a:spAutoFit/>
            </a:bodyPr>
            <a:lstStyle/>
            <a:p>
              <a:pPr marL="171450" indent="-171450">
                <a:buFont typeface="Wingdings" panose="05000000000000000000" pitchFamily="2" charset="2"/>
                <a:buChar char="v"/>
              </a:pPr>
              <a:r>
                <a:rPr lang="fr-FR" sz="1200" b="1" dirty="0">
                  <a:solidFill>
                    <a:srgbClr val="44A09B"/>
                  </a:solidFill>
                  <a:latin typeface="Arial" panose="020B0604020202020204" pitchFamily="34" charset="0"/>
                  <a:cs typeface="Arial" panose="020B0604020202020204" pitchFamily="34" charset="0"/>
                </a:rPr>
                <a:t>DGITM</a:t>
              </a:r>
              <a:r>
                <a:rPr lang="fr-FR" sz="1200" dirty="0">
                  <a:solidFill>
                    <a:srgbClr val="44A09B"/>
                  </a:solidFill>
                  <a:latin typeface="Arial" panose="020B0604020202020204" pitchFamily="34" charset="0"/>
                  <a:cs typeface="Arial" panose="020B0604020202020204" pitchFamily="34" charset="0"/>
                </a:rPr>
                <a:t> </a:t>
              </a:r>
              <a:r>
                <a:rPr lang="fr-FR" sz="1200" b="1" dirty="0">
                  <a:solidFill>
                    <a:srgbClr val="44A09B"/>
                  </a:solidFill>
                  <a:latin typeface="Arial" panose="020B0604020202020204" pitchFamily="34" charset="0"/>
                  <a:cs typeface="Arial" panose="020B0604020202020204" pitchFamily="34" charset="0"/>
                </a:rPr>
                <a:t>:</a:t>
              </a:r>
              <a:r>
                <a:rPr lang="fr-FR" sz="1200" dirty="0">
                  <a:solidFill>
                    <a:srgbClr val="44A09B"/>
                  </a:solidFill>
                  <a:latin typeface="Arial" panose="020B0604020202020204" pitchFamily="34" charset="0"/>
                  <a:cs typeface="Arial" panose="020B0604020202020204" pitchFamily="34" charset="0"/>
                </a:rPr>
                <a:t> </a:t>
              </a:r>
              <a:r>
                <a:rPr lang="fr-FR" sz="1200" dirty="0">
                  <a:solidFill>
                    <a:prstClr val="black"/>
                  </a:solidFill>
                  <a:latin typeface="Arial" panose="020B0604020202020204" pitchFamily="34" charset="0"/>
                  <a:ea typeface="Calibri" panose="020F0502020204030204" pitchFamily="34" charset="0"/>
                  <a:cs typeface="Arial" panose="020B0604020202020204" pitchFamily="34" charset="0"/>
                </a:rPr>
                <a:t>direction générale des infrastructures, des transports et des mobilités. Sous la tutelle du Ministère de la Transition écologique et de la Cohésion des territoires et du Ministère de la Transition énergétique, la DGITM prépare et met en œuvre la politique nationale des transports terrestres et fluviaux.</a:t>
              </a:r>
            </a:p>
            <a:p>
              <a:endParaRPr lang="fr-FR" sz="1200" dirty="0"/>
            </a:p>
          </p:txBody>
        </p:sp>
      </p:grpSp>
      <p:grpSp>
        <p:nvGrpSpPr>
          <p:cNvPr id="32" name="Groupe 31"/>
          <p:cNvGrpSpPr/>
          <p:nvPr/>
        </p:nvGrpSpPr>
        <p:grpSpPr>
          <a:xfrm>
            <a:off x="5712096" y="2576099"/>
            <a:ext cx="3600000" cy="1807648"/>
            <a:chOff x="5715207" y="4570298"/>
            <a:chExt cx="3257194" cy="1520616"/>
          </a:xfrm>
        </p:grpSpPr>
        <p:sp>
          <p:nvSpPr>
            <p:cNvPr id="16" name="ZoneTexte 15"/>
            <p:cNvSpPr txBox="1"/>
            <p:nvPr/>
          </p:nvSpPr>
          <p:spPr>
            <a:xfrm>
              <a:off x="5715207" y="4570298"/>
              <a:ext cx="3257194" cy="1514182"/>
            </a:xfrm>
            <a:prstGeom prst="rect">
              <a:avLst/>
            </a:prstGeom>
            <a:noFill/>
            <a:ln>
              <a:solidFill>
                <a:srgbClr val="44A09B"/>
              </a:solidFill>
            </a:ln>
          </p:spPr>
          <p:txBody>
            <a:bodyPr wrap="square" rtlCol="0">
              <a:spAutoFit/>
            </a:bodyPr>
            <a:lstStyle/>
            <a:p>
              <a:endParaRPr lang="fr-FR" sz="1200"/>
            </a:p>
          </p:txBody>
        </p:sp>
        <p:sp>
          <p:nvSpPr>
            <p:cNvPr id="25" name="ZoneTexte 24"/>
            <p:cNvSpPr txBox="1"/>
            <p:nvPr/>
          </p:nvSpPr>
          <p:spPr>
            <a:xfrm>
              <a:off x="5725325" y="4615154"/>
              <a:ext cx="3072294" cy="1475760"/>
            </a:xfrm>
            <a:prstGeom prst="rect">
              <a:avLst/>
            </a:prstGeom>
            <a:noFill/>
          </p:spPr>
          <p:txBody>
            <a:bodyPr wrap="square" rtlCol="0">
              <a:spAutoFit/>
            </a:bodyPr>
            <a:lstStyle/>
            <a:p>
              <a:pPr marL="171450" indent="-171450">
                <a:buFont typeface="Wingdings" panose="05000000000000000000" pitchFamily="2" charset="2"/>
                <a:buChar char="v"/>
              </a:pPr>
              <a:r>
                <a:rPr lang="fr-FR" sz="1200" b="1" dirty="0">
                  <a:solidFill>
                    <a:srgbClr val="44A09B"/>
                  </a:solidFill>
                  <a:latin typeface="Arial" panose="020B0604020202020204" pitchFamily="34" charset="0"/>
                  <a:cs typeface="Arial" panose="020B0604020202020204" pitchFamily="34" charset="0"/>
                </a:rPr>
                <a:t>EVE</a:t>
              </a:r>
              <a:r>
                <a:rPr lang="fr-FR" sz="1200" dirty="0">
                  <a:latin typeface="Arial" panose="020B0604020202020204" pitchFamily="34" charset="0"/>
                  <a:cs typeface="Arial" panose="020B0604020202020204" pitchFamily="34" charset="0"/>
                </a:rPr>
                <a:t> </a:t>
              </a:r>
              <a:r>
                <a:rPr lang="fr-FR" sz="1200" b="1" dirty="0">
                  <a:solidFill>
                    <a:srgbClr val="44A09B"/>
                  </a:solidFill>
                  <a:latin typeface="Arial" panose="020B0604020202020204" pitchFamily="34" charset="0"/>
                  <a:cs typeface="Arial" panose="020B0604020202020204" pitchFamily="34" charset="0"/>
                </a:rPr>
                <a:t>:</a:t>
              </a:r>
              <a:r>
                <a:rPr lang="fr-FR" sz="1200" dirty="0">
                  <a:latin typeface="Arial" panose="020B0604020202020204" pitchFamily="34" charset="0"/>
                  <a:cs typeface="Arial" panose="020B0604020202020204" pitchFamily="34" charset="0"/>
                </a:rPr>
                <a:t> </a:t>
              </a:r>
              <a:r>
                <a:rPr lang="fr-FR" sz="1200" dirty="0">
                  <a:solidFill>
                    <a:srgbClr val="000000"/>
                  </a:solidFill>
                  <a:latin typeface="Arial" panose="020B0604020202020204" pitchFamily="34" charset="0"/>
                  <a:ea typeface="Calibri" panose="020F0502020204030204" pitchFamily="34" charset="0"/>
                  <a:cs typeface="Arial" panose="020B0604020202020204" pitchFamily="34" charset="0"/>
                </a:rPr>
                <a:t>engagements volontaires pour l’environnement. Ce </a:t>
              </a:r>
              <a:r>
                <a:rPr lang="fr-FR" sz="1200" dirty="0">
                  <a:latin typeface="Arial" panose="020B0604020202020204" pitchFamily="34" charset="0"/>
                  <a:ea typeface="Calibri" panose="020F0502020204030204" pitchFamily="34" charset="0"/>
                  <a:cs typeface="Arial" panose="020B0604020202020204" pitchFamily="34" charset="0"/>
                </a:rPr>
                <a:t>programme CEE </a:t>
              </a:r>
              <a:r>
                <a:rPr lang="fr-FR" sz="1200" dirty="0">
                  <a:latin typeface="Arial" panose="020B0604020202020204" pitchFamily="34" charset="0"/>
                  <a:cs typeface="Arial" panose="020B0604020202020204" pitchFamily="34" charset="0"/>
                </a:rPr>
                <a:t>(certificats d’économies d’énergie)</a:t>
              </a:r>
              <a:r>
                <a:rPr lang="fr-FR" sz="1200" dirty="0">
                  <a:latin typeface="Arial" panose="020B0604020202020204" pitchFamily="34" charset="0"/>
                  <a:ea typeface="Calibri" panose="020F0502020204030204" pitchFamily="34" charset="0"/>
                  <a:cs typeface="Arial" panose="020B0604020202020204" pitchFamily="34" charset="0"/>
                </a:rPr>
                <a:t> est </a:t>
              </a:r>
              <a:r>
                <a:rPr lang="fr-FR" sz="1200" dirty="0">
                  <a:solidFill>
                    <a:srgbClr val="000000"/>
                  </a:solidFill>
                  <a:latin typeface="Arial" panose="020B0604020202020204" pitchFamily="34" charset="0"/>
                  <a:ea typeface="Calibri" panose="020F0502020204030204" pitchFamily="34" charset="0"/>
                  <a:cs typeface="Arial" panose="020B0604020202020204" pitchFamily="34" charset="0"/>
                </a:rPr>
                <a:t>porté par </a:t>
              </a:r>
              <a:r>
                <a:rPr lang="fr-FR" sz="1200" dirty="0" err="1">
                  <a:solidFill>
                    <a:srgbClr val="000000"/>
                  </a:solidFill>
                  <a:latin typeface="Arial" panose="020B0604020202020204" pitchFamily="34" charset="0"/>
                  <a:ea typeface="Calibri" panose="020F0502020204030204" pitchFamily="34" charset="0"/>
                  <a:cs typeface="Arial" panose="020B0604020202020204" pitchFamily="34" charset="0"/>
                </a:rPr>
                <a:t>l’Ademe</a:t>
              </a:r>
              <a:r>
                <a:rPr lang="fr-FR" sz="1200" dirty="0">
                  <a:solidFill>
                    <a:srgbClr val="000000"/>
                  </a:solidFill>
                  <a:latin typeface="Arial" panose="020B0604020202020204" pitchFamily="34" charset="0"/>
                  <a:ea typeface="Calibri" panose="020F0502020204030204" pitchFamily="34" charset="0"/>
                  <a:cs typeface="Arial" panose="020B0604020202020204" pitchFamily="34" charset="0"/>
                </a:rPr>
                <a:t> et des organisations professionnelles. Il accompagne l’ensemble des acteurs du transport routier et de la chaîne logistique dans la réduction de l’impact énergétique et environnemental de leurs activités. </a:t>
              </a:r>
              <a:endParaRPr lang="fr-FR" sz="1200" dirty="0">
                <a:latin typeface="Arial" panose="020B0604020202020204" pitchFamily="34" charset="0"/>
                <a:cs typeface="Arial" panose="020B0604020202020204" pitchFamily="34" charset="0"/>
              </a:endParaRPr>
            </a:p>
          </p:txBody>
        </p:sp>
      </p:grpSp>
      <p:sp>
        <p:nvSpPr>
          <p:cNvPr id="33" name="Rectangle à coins arrondis 32">
            <a:hlinkClick r:id="rId4" action="ppaction://hlinksldjump"/>
          </p:cNvPr>
          <p:cNvSpPr/>
          <p:nvPr/>
        </p:nvSpPr>
        <p:spPr>
          <a:xfrm>
            <a:off x="3921760" y="292773"/>
            <a:ext cx="4267200" cy="560085"/>
          </a:xfrm>
          <a:prstGeom prst="roundRect">
            <a:avLst/>
          </a:prstGeom>
          <a:solidFill>
            <a:srgbClr val="AED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p:cNvSpPr txBox="1"/>
          <p:nvPr/>
        </p:nvSpPr>
        <p:spPr>
          <a:xfrm>
            <a:off x="3921760" y="394909"/>
            <a:ext cx="4189073" cy="400110"/>
          </a:xfrm>
          <a:prstGeom prst="rect">
            <a:avLst/>
          </a:prstGeom>
          <a:noFill/>
        </p:spPr>
        <p:txBody>
          <a:bodyPr wrap="square" rtlCol="0">
            <a:spAutoFit/>
          </a:bodyPr>
          <a:lstStyle/>
          <a:p>
            <a:r>
              <a:rPr lang="fr-FR" sz="2000" b="1" dirty="0">
                <a:solidFill>
                  <a:schemeClr val="bg1"/>
                </a:solidFill>
                <a:latin typeface="Arial" panose="020B0604020202020204" pitchFamily="34" charset="0"/>
                <a:cs typeface="Arial" panose="020B0604020202020204" pitchFamily="34" charset="0"/>
              </a:rPr>
              <a:t>10 - Dictionnaire de la logistique </a:t>
            </a:r>
          </a:p>
        </p:txBody>
      </p:sp>
      <p:sp>
        <p:nvSpPr>
          <p:cNvPr id="5" name="ZoneTexte 4"/>
          <p:cNvSpPr txBox="1"/>
          <p:nvPr/>
        </p:nvSpPr>
        <p:spPr>
          <a:xfrm>
            <a:off x="854259" y="6271039"/>
            <a:ext cx="1271751" cy="338554"/>
          </a:xfrm>
          <a:prstGeom prst="rect">
            <a:avLst/>
          </a:prstGeom>
          <a:noFill/>
        </p:spPr>
        <p:txBody>
          <a:bodyPr wrap="square" rtlCol="0">
            <a:spAutoFit/>
          </a:bodyPr>
          <a:lstStyle/>
          <a:p>
            <a:r>
              <a:rPr lang="fr-FR" sz="1600" b="1">
                <a:solidFill>
                  <a:schemeClr val="bg1"/>
                </a:solidFill>
                <a:latin typeface="Arial" panose="020B0604020202020204" pitchFamily="34" charset="0"/>
                <a:cs typeface="Arial" panose="020B0604020202020204" pitchFamily="34" charset="0"/>
              </a:rPr>
              <a:t>Précédent</a:t>
            </a:r>
          </a:p>
        </p:txBody>
      </p:sp>
      <p:sp>
        <p:nvSpPr>
          <p:cNvPr id="9" name="ZoneTexte 8"/>
          <p:cNvSpPr txBox="1"/>
          <p:nvPr/>
        </p:nvSpPr>
        <p:spPr>
          <a:xfrm>
            <a:off x="9492051" y="6271039"/>
            <a:ext cx="955216" cy="338554"/>
          </a:xfrm>
          <a:prstGeom prst="rect">
            <a:avLst/>
          </a:prstGeom>
          <a:noFill/>
        </p:spPr>
        <p:txBody>
          <a:bodyPr wrap="square" rtlCol="0">
            <a:spAutoFit/>
          </a:bodyPr>
          <a:lstStyle/>
          <a:p>
            <a:r>
              <a:rPr lang="fr-FR" sz="1600" b="1">
                <a:solidFill>
                  <a:schemeClr val="bg1"/>
                </a:solidFill>
                <a:latin typeface="Arial" panose="020B0604020202020204" pitchFamily="34" charset="0"/>
                <a:cs typeface="Arial" panose="020B0604020202020204" pitchFamily="34" charset="0"/>
              </a:rPr>
              <a:t>Suivant</a:t>
            </a:r>
          </a:p>
        </p:txBody>
      </p:sp>
      <p:sp>
        <p:nvSpPr>
          <p:cNvPr id="6" name="Signe Plus 5">
            <a:extLst>
              <a:ext uri="{FF2B5EF4-FFF2-40B4-BE49-F238E27FC236}">
                <a16:creationId xmlns:a16="http://schemas.microsoft.com/office/drawing/2014/main" id="{1FA35BC8-3496-8290-D830-D389A943C29F}"/>
              </a:ext>
            </a:extLst>
          </p:cNvPr>
          <p:cNvSpPr/>
          <p:nvPr/>
        </p:nvSpPr>
        <p:spPr>
          <a:xfrm>
            <a:off x="11903621" y="104686"/>
            <a:ext cx="205770" cy="183734"/>
          </a:xfrm>
          <a:prstGeom prst="mathPlus">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0" name="Groupe 9">
            <a:extLst>
              <a:ext uri="{FF2B5EF4-FFF2-40B4-BE49-F238E27FC236}">
                <a16:creationId xmlns:a16="http://schemas.microsoft.com/office/drawing/2014/main" id="{77C422AC-8D1D-5F59-306A-ECD8B6CB5173}"/>
              </a:ext>
            </a:extLst>
          </p:cNvPr>
          <p:cNvGrpSpPr/>
          <p:nvPr/>
        </p:nvGrpSpPr>
        <p:grpSpPr>
          <a:xfrm>
            <a:off x="1411378" y="3793074"/>
            <a:ext cx="3600000" cy="612000"/>
            <a:chOff x="1427635" y="2676437"/>
            <a:chExt cx="3600000" cy="720000"/>
          </a:xfrm>
        </p:grpSpPr>
        <p:sp>
          <p:nvSpPr>
            <p:cNvPr id="11" name="ZoneTexte 10">
              <a:extLst>
                <a:ext uri="{FF2B5EF4-FFF2-40B4-BE49-F238E27FC236}">
                  <a16:creationId xmlns:a16="http://schemas.microsoft.com/office/drawing/2014/main" id="{61767BC3-7C63-4D5E-5262-BC68D840F07A}"/>
                </a:ext>
              </a:extLst>
            </p:cNvPr>
            <p:cNvSpPr txBox="1"/>
            <p:nvPr/>
          </p:nvSpPr>
          <p:spPr>
            <a:xfrm>
              <a:off x="1427635" y="2676437"/>
              <a:ext cx="3600000" cy="720000"/>
            </a:xfrm>
            <a:prstGeom prst="rect">
              <a:avLst/>
            </a:prstGeom>
            <a:noFill/>
            <a:ln>
              <a:solidFill>
                <a:srgbClr val="44A09B"/>
              </a:solidFill>
            </a:ln>
          </p:spPr>
          <p:txBody>
            <a:bodyPr wrap="square" rtlCol="0">
              <a:spAutoFit/>
            </a:bodyPr>
            <a:lstStyle/>
            <a:p>
              <a:endParaRPr lang="fr-FR" sz="1200"/>
            </a:p>
          </p:txBody>
        </p:sp>
        <p:sp>
          <p:nvSpPr>
            <p:cNvPr id="15" name="ZoneTexte 14">
              <a:extLst>
                <a:ext uri="{FF2B5EF4-FFF2-40B4-BE49-F238E27FC236}">
                  <a16:creationId xmlns:a16="http://schemas.microsoft.com/office/drawing/2014/main" id="{8DCAE4B2-AC3A-3B71-976F-8FF56DFB9C9B}"/>
                </a:ext>
              </a:extLst>
            </p:cNvPr>
            <p:cNvSpPr txBox="1"/>
            <p:nvPr/>
          </p:nvSpPr>
          <p:spPr>
            <a:xfrm>
              <a:off x="1462399" y="2785040"/>
              <a:ext cx="3396031" cy="461665"/>
            </a:xfrm>
            <a:prstGeom prst="rect">
              <a:avLst/>
            </a:prstGeom>
            <a:noFill/>
          </p:spPr>
          <p:txBody>
            <a:bodyPr wrap="square" rtlCol="0">
              <a:spAutoFit/>
            </a:bodyPr>
            <a:lstStyle/>
            <a:p>
              <a:pPr marL="171450" indent="-171450">
                <a:buFont typeface="Wingdings" panose="05000000000000000000" pitchFamily="2" charset="2"/>
                <a:buChar char="v"/>
              </a:pPr>
              <a:r>
                <a:rPr lang="fr-FR" sz="1200" b="1" dirty="0">
                  <a:solidFill>
                    <a:srgbClr val="44A09B"/>
                  </a:solidFill>
                  <a:latin typeface="Arial" panose="020B0604020202020204" pitchFamily="34" charset="0"/>
                  <a:cs typeface="Arial" panose="020B0604020202020204" pitchFamily="34" charset="0"/>
                </a:rPr>
                <a:t>CGF : </a:t>
              </a:r>
              <a:r>
                <a:rPr lang="fr-FR" sz="1200" dirty="0">
                  <a:solidFill>
                    <a:prstClr val="black"/>
                  </a:solidFill>
                  <a:latin typeface="Arial" panose="020B0604020202020204" pitchFamily="34" charset="0"/>
                  <a:cs typeface="Arial" panose="020B0604020202020204" pitchFamily="34" charset="0"/>
                </a:rPr>
                <a:t>confédération des grossistes de France</a:t>
              </a:r>
            </a:p>
          </p:txBody>
        </p:sp>
      </p:grpSp>
      <p:grpSp>
        <p:nvGrpSpPr>
          <p:cNvPr id="34" name="Groupe 33">
            <a:extLst>
              <a:ext uri="{FF2B5EF4-FFF2-40B4-BE49-F238E27FC236}">
                <a16:creationId xmlns:a16="http://schemas.microsoft.com/office/drawing/2014/main" id="{AE4A622A-023C-0B74-0CAB-8FC58E41BD33}"/>
              </a:ext>
            </a:extLst>
          </p:cNvPr>
          <p:cNvGrpSpPr/>
          <p:nvPr/>
        </p:nvGrpSpPr>
        <p:grpSpPr>
          <a:xfrm>
            <a:off x="5723279" y="4492355"/>
            <a:ext cx="3600000" cy="612000"/>
            <a:chOff x="1427635" y="2676438"/>
            <a:chExt cx="3475819" cy="736347"/>
          </a:xfrm>
        </p:grpSpPr>
        <p:sp>
          <p:nvSpPr>
            <p:cNvPr id="35" name="ZoneTexte 34">
              <a:extLst>
                <a:ext uri="{FF2B5EF4-FFF2-40B4-BE49-F238E27FC236}">
                  <a16:creationId xmlns:a16="http://schemas.microsoft.com/office/drawing/2014/main" id="{6AC3BE96-3743-9822-53DF-41C3966C10F9}"/>
                </a:ext>
              </a:extLst>
            </p:cNvPr>
            <p:cNvSpPr txBox="1"/>
            <p:nvPr/>
          </p:nvSpPr>
          <p:spPr>
            <a:xfrm>
              <a:off x="1427635" y="2676438"/>
              <a:ext cx="3475819" cy="736347"/>
            </a:xfrm>
            <a:prstGeom prst="rect">
              <a:avLst/>
            </a:prstGeom>
            <a:noFill/>
            <a:ln>
              <a:solidFill>
                <a:srgbClr val="44A09B"/>
              </a:solidFill>
            </a:ln>
          </p:spPr>
          <p:txBody>
            <a:bodyPr wrap="square" rtlCol="0">
              <a:spAutoFit/>
            </a:bodyPr>
            <a:lstStyle/>
            <a:p>
              <a:endParaRPr lang="fr-FR" sz="1200"/>
            </a:p>
          </p:txBody>
        </p:sp>
        <p:sp>
          <p:nvSpPr>
            <p:cNvPr id="36" name="ZoneTexte 35">
              <a:extLst>
                <a:ext uri="{FF2B5EF4-FFF2-40B4-BE49-F238E27FC236}">
                  <a16:creationId xmlns:a16="http://schemas.microsoft.com/office/drawing/2014/main" id="{6C708DC8-2587-41B1-E163-ED3CD4A099F4}"/>
                </a:ext>
              </a:extLst>
            </p:cNvPr>
            <p:cNvSpPr txBox="1"/>
            <p:nvPr/>
          </p:nvSpPr>
          <p:spPr>
            <a:xfrm>
              <a:off x="1427636" y="2830805"/>
              <a:ext cx="3037526" cy="555467"/>
            </a:xfrm>
            <a:prstGeom prst="rect">
              <a:avLst/>
            </a:prstGeom>
            <a:noFill/>
          </p:spPr>
          <p:txBody>
            <a:bodyPr wrap="square" rtlCol="0">
              <a:spAutoFit/>
            </a:bodyPr>
            <a:lstStyle/>
            <a:p>
              <a:pPr marL="171450" indent="-171450">
                <a:buFont typeface="Wingdings" panose="05000000000000000000" pitchFamily="2" charset="2"/>
                <a:buChar char="v"/>
              </a:pPr>
              <a:r>
                <a:rPr lang="fr-FR" sz="1200" b="1" dirty="0">
                  <a:solidFill>
                    <a:srgbClr val="44A09B"/>
                  </a:solidFill>
                  <a:latin typeface="Arial" panose="020B0604020202020204" pitchFamily="34" charset="0"/>
                  <a:cs typeface="Arial" panose="020B0604020202020204" pitchFamily="34" charset="0"/>
                </a:rPr>
                <a:t>FNTP : </a:t>
              </a:r>
              <a:r>
                <a:rPr lang="fr-FR" sz="1200" dirty="0">
                  <a:solidFill>
                    <a:prstClr val="black"/>
                  </a:solidFill>
                  <a:latin typeface="Arial" panose="020B0604020202020204" pitchFamily="34" charset="0"/>
                  <a:cs typeface="Arial" panose="020B0604020202020204" pitchFamily="34" charset="0"/>
                </a:rPr>
                <a:t>fédération nationale des travaux publics</a:t>
              </a:r>
            </a:p>
          </p:txBody>
        </p:sp>
      </p:grpSp>
    </p:spTree>
    <p:extLst>
      <p:ext uri="{BB962C8B-B14F-4D97-AF65-F5344CB8AC3E}">
        <p14:creationId xmlns:p14="http://schemas.microsoft.com/office/powerpoint/2010/main" val="25014900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a:hlinkClick r:id="rId2" action="ppaction://hlinksldjump"/>
          </p:cNvPr>
          <p:cNvSpPr/>
          <p:nvPr/>
        </p:nvSpPr>
        <p:spPr>
          <a:xfrm>
            <a:off x="670730" y="6170248"/>
            <a:ext cx="1620000" cy="540000"/>
          </a:xfrm>
          <a:prstGeom prst="round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5EC7DC65-52A1-7153-E07A-0CFA6CCC06A3}"/>
              </a:ext>
            </a:extLst>
          </p:cNvPr>
          <p:cNvPicPr>
            <a:picLocks noChangeAspect="1"/>
          </p:cNvPicPr>
          <p:nvPr/>
        </p:nvPicPr>
        <p:blipFill>
          <a:blip r:embed="rId3"/>
          <a:stretch>
            <a:fillRect/>
          </a:stretch>
        </p:blipFill>
        <p:spPr>
          <a:xfrm rot="10800000">
            <a:off x="10807318" y="5138227"/>
            <a:ext cx="1899540" cy="1899540"/>
          </a:xfrm>
          <a:prstGeom prst="rect">
            <a:avLst/>
          </a:prstGeom>
        </p:spPr>
      </p:pic>
      <p:sp>
        <p:nvSpPr>
          <p:cNvPr id="7" name="Rectangle à coins arrondis 6">
            <a:hlinkClick r:id="rId4" action="ppaction://hlinksldjump"/>
          </p:cNvPr>
          <p:cNvSpPr/>
          <p:nvPr/>
        </p:nvSpPr>
        <p:spPr>
          <a:xfrm>
            <a:off x="8988993" y="6170248"/>
            <a:ext cx="1620000" cy="540000"/>
          </a:xfrm>
          <a:prstGeom prst="round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1" name="Groupe 10"/>
          <p:cNvGrpSpPr/>
          <p:nvPr/>
        </p:nvGrpSpPr>
        <p:grpSpPr>
          <a:xfrm>
            <a:off x="1427636" y="1008501"/>
            <a:ext cx="3655613" cy="1457627"/>
            <a:chOff x="1427636" y="1008501"/>
            <a:chExt cx="3490040" cy="1457627"/>
          </a:xfrm>
        </p:grpSpPr>
        <p:sp>
          <p:nvSpPr>
            <p:cNvPr id="8" name="ZoneTexte 7"/>
            <p:cNvSpPr txBox="1"/>
            <p:nvPr/>
          </p:nvSpPr>
          <p:spPr>
            <a:xfrm>
              <a:off x="1427636" y="1008501"/>
              <a:ext cx="3436946" cy="1080000"/>
            </a:xfrm>
            <a:prstGeom prst="rect">
              <a:avLst/>
            </a:prstGeom>
            <a:noFill/>
            <a:ln>
              <a:solidFill>
                <a:srgbClr val="44A09B"/>
              </a:solidFill>
            </a:ln>
          </p:spPr>
          <p:txBody>
            <a:bodyPr wrap="square" rtlCol="0">
              <a:spAutoFit/>
            </a:bodyPr>
            <a:lstStyle/>
            <a:p>
              <a:endParaRPr lang="fr-FR"/>
            </a:p>
          </p:txBody>
        </p:sp>
        <p:sp>
          <p:nvSpPr>
            <p:cNvPr id="18" name="ZoneTexte 17"/>
            <p:cNvSpPr txBox="1"/>
            <p:nvPr/>
          </p:nvSpPr>
          <p:spPr>
            <a:xfrm>
              <a:off x="1480730" y="1081133"/>
              <a:ext cx="3436946" cy="1384995"/>
            </a:xfrm>
            <a:prstGeom prst="rect">
              <a:avLst/>
            </a:prstGeom>
            <a:noFill/>
          </p:spPr>
          <p:txBody>
            <a:bodyPr wrap="square" rtlCol="0">
              <a:spAutoFit/>
            </a:bodyPr>
            <a:lstStyle/>
            <a:p>
              <a:pPr marL="171450" indent="-171450">
                <a:buFont typeface="Wingdings" panose="05000000000000000000" pitchFamily="2" charset="2"/>
                <a:buChar char="v"/>
              </a:pPr>
              <a:r>
                <a:rPr lang="fr-FR" sz="1200" b="1" dirty="0">
                  <a:solidFill>
                    <a:srgbClr val="44A09B"/>
                  </a:solidFill>
                  <a:latin typeface="Arial" panose="020B0604020202020204" pitchFamily="34" charset="0"/>
                  <a:cs typeface="Arial" panose="020B0604020202020204" pitchFamily="34" charset="0"/>
                </a:rPr>
                <a:t>Objectif CO2 </a:t>
              </a:r>
              <a:r>
                <a:rPr lang="fr-FR" sz="1200" b="1" dirty="0">
                  <a:latin typeface="Arial" panose="020B0604020202020204" pitchFamily="34" charset="0"/>
                  <a:cs typeface="Arial" panose="020B0604020202020204" pitchFamily="34" charset="0"/>
                </a:rPr>
                <a:t>: </a:t>
              </a:r>
              <a:r>
                <a:rPr lang="fr-FR" sz="1200" dirty="0">
                  <a:latin typeface="Arial" panose="020B0604020202020204" pitchFamily="34" charset="0"/>
                  <a:cs typeface="Arial" panose="020B0604020202020204" pitchFamily="34" charset="0"/>
                </a:rPr>
                <a:t>dans le cadre du programme EVE, Objectif CO2  </a:t>
              </a:r>
              <a:r>
                <a:rPr lang="fr-FR" sz="1200" dirty="0">
                  <a:latin typeface="Arial" panose="020B0604020202020204" pitchFamily="34" charset="0"/>
                  <a:ea typeface="Calibri" panose="020F0502020204030204" pitchFamily="34" charset="0"/>
                  <a:cs typeface="Arial" panose="020B0604020202020204" pitchFamily="34" charset="0"/>
                </a:rPr>
                <a:t>concerne plus </a:t>
              </a:r>
              <a:r>
                <a:rPr lang="fr-FR" sz="1200" dirty="0">
                  <a:solidFill>
                    <a:srgbClr val="000000"/>
                  </a:solidFill>
                  <a:latin typeface="Arial" panose="020B0604020202020204" pitchFamily="34" charset="0"/>
                  <a:ea typeface="Calibri" panose="020F0502020204030204" pitchFamily="34" charset="0"/>
                  <a:cs typeface="Arial" panose="020B0604020202020204" pitchFamily="34" charset="0"/>
                </a:rPr>
                <a:t>particulièrement les transporteurs et les grossistes qui souhaitent s’engager sur un plan d’action personnalisé. </a:t>
              </a:r>
            </a:p>
            <a:p>
              <a:endParaRPr lang="fr-FR" sz="12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342900" indent="-342900">
                <a:buFont typeface="Arial" panose="020B0604020202020204" pitchFamily="34" charset="0"/>
                <a:buChar char="•"/>
              </a:pPr>
              <a:endParaRPr lang="fr-FR" sz="1200" dirty="0"/>
            </a:p>
          </p:txBody>
        </p:sp>
      </p:grpSp>
      <p:sp>
        <p:nvSpPr>
          <p:cNvPr id="12" name="ZoneTexte 11"/>
          <p:cNvSpPr txBox="1"/>
          <p:nvPr/>
        </p:nvSpPr>
        <p:spPr>
          <a:xfrm>
            <a:off x="1427636" y="2185967"/>
            <a:ext cx="3600000" cy="1908000"/>
          </a:xfrm>
          <a:prstGeom prst="rect">
            <a:avLst/>
          </a:prstGeom>
          <a:noFill/>
          <a:ln>
            <a:solidFill>
              <a:srgbClr val="44A09B"/>
            </a:solidFill>
          </a:ln>
        </p:spPr>
        <p:txBody>
          <a:bodyPr wrap="square" rtlCol="0">
            <a:spAutoFit/>
          </a:bodyPr>
          <a:lstStyle/>
          <a:p>
            <a:endParaRPr lang="fr-FR"/>
          </a:p>
        </p:txBody>
      </p:sp>
      <p:sp>
        <p:nvSpPr>
          <p:cNvPr id="21" name="ZoneTexte 20"/>
          <p:cNvSpPr txBox="1"/>
          <p:nvPr/>
        </p:nvSpPr>
        <p:spPr>
          <a:xfrm>
            <a:off x="1436067" y="2277948"/>
            <a:ext cx="3600000" cy="1908000"/>
          </a:xfrm>
          <a:prstGeom prst="rect">
            <a:avLst/>
          </a:prstGeom>
          <a:noFill/>
        </p:spPr>
        <p:txBody>
          <a:bodyPr wrap="square" rtlCol="0">
            <a:spAutoFit/>
          </a:bodyPr>
          <a:lstStyle/>
          <a:p>
            <a:pPr marL="171450" lvl="0" indent="-171450" defTabSz="914400">
              <a:buFont typeface="Wingdings" panose="05000000000000000000" pitchFamily="2" charset="2"/>
              <a:buChar char="v"/>
              <a:defRPr/>
            </a:pPr>
            <a:r>
              <a:rPr lang="fr-FR" sz="1200" b="1" dirty="0">
                <a:solidFill>
                  <a:srgbClr val="44A09B"/>
                </a:solidFill>
                <a:latin typeface="Arial" panose="020B0604020202020204" pitchFamily="34" charset="0"/>
                <a:cs typeface="Arial" panose="020B0604020202020204" pitchFamily="34" charset="0"/>
              </a:rPr>
              <a:t>Hybride : </a:t>
            </a:r>
            <a:r>
              <a:rPr lang="fr-FR" sz="1200" dirty="0">
                <a:solidFill>
                  <a:prstClr val="black"/>
                </a:solidFill>
                <a:latin typeface="Arial" panose="020B0604020202020204" pitchFamily="34" charset="0"/>
                <a:ea typeface="Calibri" panose="020F0502020204030204" pitchFamily="34" charset="0"/>
                <a:cs typeface="Arial" panose="020B0604020202020204" pitchFamily="34" charset="0"/>
              </a:rPr>
              <a:t>un véhicule hybride associe un moteur thermique, essence ou diesel, à un ou plusieurs blocs électriques. Il peut être rechargeable (par le biais d’un raccordement au réseau électrique ; permet de bénéficier du bonus écologique) ou non rechargeable (utilise le moteur et le freinage pour recharger la batterie ; l’autonomie électrique est réduite ; ne permet pas de bénéficier du bonus écologique).</a:t>
            </a:r>
            <a:endParaRPr lang="fr-FR" sz="1200" b="1" dirty="0">
              <a:solidFill>
                <a:srgbClr val="00B050"/>
              </a:solidFill>
              <a:latin typeface="Arial" panose="020B0604020202020204" pitchFamily="34" charset="0"/>
              <a:ea typeface="Calibri" panose="020F0502020204030204" pitchFamily="34" charset="0"/>
              <a:cs typeface="Arial" panose="020B0604020202020204" pitchFamily="34" charset="0"/>
            </a:endParaRPr>
          </a:p>
        </p:txBody>
      </p:sp>
      <p:grpSp>
        <p:nvGrpSpPr>
          <p:cNvPr id="20" name="Groupe 19"/>
          <p:cNvGrpSpPr/>
          <p:nvPr/>
        </p:nvGrpSpPr>
        <p:grpSpPr>
          <a:xfrm>
            <a:off x="1399594" y="4196503"/>
            <a:ext cx="3628039" cy="2008022"/>
            <a:chOff x="1399594" y="4196503"/>
            <a:chExt cx="3628039" cy="2008022"/>
          </a:xfrm>
        </p:grpSpPr>
        <p:sp>
          <p:nvSpPr>
            <p:cNvPr id="17" name="ZoneTexte 16"/>
            <p:cNvSpPr txBox="1"/>
            <p:nvPr/>
          </p:nvSpPr>
          <p:spPr>
            <a:xfrm>
              <a:off x="1427636" y="4196503"/>
              <a:ext cx="3599997" cy="1692000"/>
            </a:xfrm>
            <a:prstGeom prst="rect">
              <a:avLst/>
            </a:prstGeom>
            <a:noFill/>
            <a:ln>
              <a:solidFill>
                <a:srgbClr val="44A09B"/>
              </a:solidFill>
            </a:ln>
          </p:spPr>
          <p:txBody>
            <a:bodyPr wrap="square" rtlCol="0">
              <a:spAutoFit/>
            </a:bodyPr>
            <a:lstStyle/>
            <a:p>
              <a:endParaRPr lang="fr-FR" dirty="0"/>
            </a:p>
          </p:txBody>
        </p:sp>
        <p:sp>
          <p:nvSpPr>
            <p:cNvPr id="22" name="ZoneTexte 21"/>
            <p:cNvSpPr txBox="1"/>
            <p:nvPr/>
          </p:nvSpPr>
          <p:spPr>
            <a:xfrm>
              <a:off x="1399594" y="4265533"/>
              <a:ext cx="3600000" cy="1938992"/>
            </a:xfrm>
            <a:prstGeom prst="rect">
              <a:avLst/>
            </a:prstGeom>
            <a:noFill/>
          </p:spPr>
          <p:txBody>
            <a:bodyPr wrap="square" rtlCol="0">
              <a:spAutoFit/>
            </a:bodyPr>
            <a:lstStyle/>
            <a:p>
              <a:pPr marL="171450" lvl="0" indent="-171450" defTabSz="914400">
                <a:buFont typeface="Wingdings" panose="05000000000000000000" pitchFamily="2" charset="2"/>
                <a:buChar char="v"/>
                <a:defRPr/>
              </a:pPr>
              <a:r>
                <a:rPr lang="fr-FR" sz="1200" b="1" dirty="0">
                  <a:solidFill>
                    <a:srgbClr val="44A09B"/>
                  </a:solidFill>
                  <a:latin typeface="Arial" panose="020B0604020202020204" pitchFamily="34" charset="0"/>
                  <a:cs typeface="Arial" panose="020B0604020202020204" pitchFamily="34" charset="0"/>
                </a:rPr>
                <a:t>InTerLUD et InTerLUD+ : </a:t>
              </a:r>
              <a:r>
                <a:rPr lang="fr-FR" sz="1200" dirty="0">
                  <a:solidFill>
                    <a:prstClr val="black"/>
                  </a:solidFill>
                  <a:latin typeface="Arial" panose="020B0604020202020204" pitchFamily="34" charset="0"/>
                  <a:cs typeface="Arial" panose="020B0604020202020204" pitchFamily="34" charset="0"/>
                </a:rPr>
                <a:t>innovation territoriale logistique urbaine durable. Ce programme CEE (certificats d’économies d’énergie), 2019-2023 et 2023-2026, vise à créer des espaces de concertation et de dialogue entre les acteurs publics et privés d’un même territoire, pour leur permettre d’élaborer ensemble, des chartes de logistique urbaine durable. </a:t>
              </a:r>
            </a:p>
            <a:p>
              <a:pPr lvl="0" defTabSz="914400">
                <a:defRPr/>
              </a:pPr>
              <a:endParaRPr lang="fr-FR" sz="1200" dirty="0">
                <a:solidFill>
                  <a:srgbClr val="00B050"/>
                </a:solidFill>
                <a:latin typeface="Helvetica" panose="020B0604020202020204" pitchFamily="34" charset="0"/>
                <a:ea typeface="HGGothicE" panose="020B0909000000000000" pitchFamily="49" charset="-128"/>
                <a:cs typeface="Times New Roman" panose="02020603050405020304" pitchFamily="18" charset="0"/>
              </a:endParaRPr>
            </a:p>
            <a:p>
              <a:r>
                <a:rPr lang="fr-FR" sz="1200" dirty="0"/>
                <a:t> </a:t>
              </a:r>
            </a:p>
          </p:txBody>
        </p:sp>
      </p:grpSp>
      <p:grpSp>
        <p:nvGrpSpPr>
          <p:cNvPr id="26" name="Groupe 25"/>
          <p:cNvGrpSpPr/>
          <p:nvPr/>
        </p:nvGrpSpPr>
        <p:grpSpPr>
          <a:xfrm>
            <a:off x="5709307" y="1008499"/>
            <a:ext cx="3600000" cy="850942"/>
            <a:chOff x="5709307" y="1008499"/>
            <a:chExt cx="3600000" cy="850942"/>
          </a:xfrm>
        </p:grpSpPr>
        <p:sp>
          <p:nvSpPr>
            <p:cNvPr id="13" name="ZoneTexte 12"/>
            <p:cNvSpPr txBox="1"/>
            <p:nvPr/>
          </p:nvSpPr>
          <p:spPr>
            <a:xfrm>
              <a:off x="5709307" y="1008499"/>
              <a:ext cx="3600000" cy="540000"/>
            </a:xfrm>
            <a:prstGeom prst="rect">
              <a:avLst/>
            </a:prstGeom>
            <a:noFill/>
            <a:ln>
              <a:solidFill>
                <a:srgbClr val="44A09B"/>
              </a:solidFill>
            </a:ln>
          </p:spPr>
          <p:txBody>
            <a:bodyPr wrap="square" rtlCol="0">
              <a:spAutoFit/>
            </a:bodyPr>
            <a:lstStyle/>
            <a:p>
              <a:endParaRPr lang="fr-FR" sz="1200"/>
            </a:p>
          </p:txBody>
        </p:sp>
        <p:sp>
          <p:nvSpPr>
            <p:cNvPr id="23" name="ZoneTexte 22"/>
            <p:cNvSpPr txBox="1"/>
            <p:nvPr/>
          </p:nvSpPr>
          <p:spPr>
            <a:xfrm>
              <a:off x="5725325" y="1013055"/>
              <a:ext cx="3008671" cy="846386"/>
            </a:xfrm>
            <a:prstGeom prst="rect">
              <a:avLst/>
            </a:prstGeom>
            <a:noFill/>
          </p:spPr>
          <p:txBody>
            <a:bodyPr wrap="square" rtlCol="0">
              <a:spAutoFit/>
            </a:bodyPr>
            <a:lstStyle/>
            <a:p>
              <a:pPr marL="171450" lvl="0" indent="-171450" defTabSz="914400">
                <a:buFont typeface="Wingdings" panose="05000000000000000000" pitchFamily="2" charset="2"/>
                <a:buChar char="v"/>
                <a:defRPr/>
              </a:pPr>
              <a:r>
                <a:rPr lang="fr-FR" sz="1200" b="1" dirty="0">
                  <a:solidFill>
                    <a:srgbClr val="44A09B"/>
                  </a:solidFill>
                </a:rPr>
                <a:t>FNTR</a:t>
              </a:r>
              <a:r>
                <a:rPr lang="fr-FR" sz="1200" dirty="0">
                  <a:solidFill>
                    <a:srgbClr val="44A09B"/>
                  </a:solidFill>
                  <a:latin typeface="Calibri" panose="020F0502020204030204" pitchFamily="34" charset="0"/>
                  <a:ea typeface="Calibri" panose="020F0502020204030204" pitchFamily="34" charset="0"/>
                  <a:cs typeface="Times New Roman" panose="02020603050405020304" pitchFamily="18" charset="0"/>
                </a:rPr>
                <a:t> : </a:t>
              </a:r>
              <a:r>
                <a:rPr lang="fr-FR" sz="1200" dirty="0">
                  <a:solidFill>
                    <a:srgbClr val="000000"/>
                  </a:solidFill>
                  <a:latin typeface="Arial" panose="020B0604020202020204" pitchFamily="34" charset="0"/>
                  <a:ea typeface="Calibri" panose="020F0502020204030204" pitchFamily="34" charset="0"/>
                  <a:cs typeface="Arial" panose="020B0604020202020204" pitchFamily="34" charset="0"/>
                </a:rPr>
                <a:t>fédération nationale des transports routiers.</a:t>
              </a:r>
              <a:endParaRPr lang="fr-FR" sz="1200" dirty="0">
                <a:solidFill>
                  <a:srgbClr val="00B050"/>
                </a:solidFill>
                <a:latin typeface="Arial" panose="020B0604020202020204" pitchFamily="34" charset="0"/>
                <a:ea typeface="HGGothicE" panose="020B0909000000000000" pitchFamily="49" charset="-128"/>
                <a:cs typeface="Arial" panose="020B0604020202020204" pitchFamily="34" charset="0"/>
              </a:endParaRPr>
            </a:p>
            <a:p>
              <a:pPr lvl="0" defTabSz="914400">
                <a:defRPr/>
              </a:pPr>
              <a:endParaRPr lang="fr-FR" sz="1200" dirty="0">
                <a:solidFill>
                  <a:srgbClr val="00B050"/>
                </a:solidFill>
                <a:latin typeface="Helvetica" panose="020B0604020202020204" pitchFamily="34" charset="0"/>
                <a:ea typeface="HGGothicE" panose="020B0909000000000000" pitchFamily="49" charset="-128"/>
                <a:cs typeface="Times New Roman" panose="02020603050405020304" pitchFamily="18" charset="0"/>
              </a:endParaRPr>
            </a:p>
            <a:p>
              <a:endParaRPr lang="fr-FR" sz="1200" dirty="0"/>
            </a:p>
          </p:txBody>
        </p:sp>
      </p:grpSp>
      <p:grpSp>
        <p:nvGrpSpPr>
          <p:cNvPr id="28" name="Groupe 27"/>
          <p:cNvGrpSpPr/>
          <p:nvPr/>
        </p:nvGrpSpPr>
        <p:grpSpPr>
          <a:xfrm>
            <a:off x="5708359" y="1661768"/>
            <a:ext cx="3600000" cy="3081711"/>
            <a:chOff x="5725324" y="1863471"/>
            <a:chExt cx="3600000" cy="3081711"/>
          </a:xfrm>
        </p:grpSpPr>
        <p:sp>
          <p:nvSpPr>
            <p:cNvPr id="14" name="ZoneTexte 13"/>
            <p:cNvSpPr txBox="1"/>
            <p:nvPr/>
          </p:nvSpPr>
          <p:spPr>
            <a:xfrm>
              <a:off x="5725324" y="1863471"/>
              <a:ext cx="3600000" cy="2916000"/>
            </a:xfrm>
            <a:prstGeom prst="rect">
              <a:avLst/>
            </a:prstGeom>
            <a:noFill/>
            <a:ln>
              <a:solidFill>
                <a:srgbClr val="44A09B"/>
              </a:solidFill>
            </a:ln>
          </p:spPr>
          <p:txBody>
            <a:bodyPr wrap="square" rtlCol="0">
              <a:spAutoFit/>
            </a:bodyPr>
            <a:lstStyle/>
            <a:p>
              <a:endParaRPr lang="fr-FR" sz="1200"/>
            </a:p>
          </p:txBody>
        </p:sp>
        <p:sp>
          <p:nvSpPr>
            <p:cNvPr id="24" name="ZoneTexte 23"/>
            <p:cNvSpPr txBox="1"/>
            <p:nvPr/>
          </p:nvSpPr>
          <p:spPr>
            <a:xfrm>
              <a:off x="5775729" y="1898194"/>
              <a:ext cx="3434773" cy="3046988"/>
            </a:xfrm>
            <a:prstGeom prst="rect">
              <a:avLst/>
            </a:prstGeom>
            <a:noFill/>
          </p:spPr>
          <p:txBody>
            <a:bodyPr wrap="square" rtlCol="0">
              <a:spAutoFit/>
            </a:bodyPr>
            <a:lstStyle/>
            <a:p>
              <a:pPr marL="171450" lvl="0" indent="-171450" defTabSz="914400">
                <a:buFont typeface="Wingdings" panose="05000000000000000000" pitchFamily="2" charset="2"/>
                <a:buChar char="v"/>
                <a:defRPr/>
              </a:pPr>
              <a:r>
                <a:rPr lang="fr-FR" sz="1200" b="1" dirty="0">
                  <a:solidFill>
                    <a:srgbClr val="44A09B"/>
                  </a:solidFill>
                </a:rPr>
                <a:t>GES</a:t>
              </a:r>
              <a:r>
                <a:rPr lang="fr-FR" sz="1200" b="1" dirty="0">
                  <a:solidFill>
                    <a:srgbClr val="44A09B"/>
                  </a:solidFill>
                  <a:latin typeface="Calibri" panose="020F0502020204030204" pitchFamily="34" charset="0"/>
                  <a:ea typeface="Calibri" panose="020F0502020204030204" pitchFamily="34" charset="0"/>
                  <a:cs typeface="Times New Roman" panose="02020603050405020304" pitchFamily="18" charset="0"/>
                </a:rPr>
                <a:t> </a:t>
              </a:r>
              <a:r>
                <a:rPr lang="fr-FR" sz="1200" b="1" dirty="0">
                  <a:solidFill>
                    <a:srgbClr val="44A09B"/>
                  </a:solidFill>
                  <a:latin typeface="Arial" panose="020B0604020202020204" pitchFamily="34" charset="0"/>
                  <a:ea typeface="Calibri" panose="020F0502020204030204" pitchFamily="34" charset="0"/>
                  <a:cs typeface="Arial" panose="020B0604020202020204" pitchFamily="34" charset="0"/>
                </a:rPr>
                <a:t>: </a:t>
              </a:r>
              <a:r>
                <a:rPr lang="fr-FR" sz="1200" dirty="0">
                  <a:solidFill>
                    <a:prstClr val="black"/>
                  </a:solidFill>
                  <a:latin typeface="Arial" panose="020B0604020202020204" pitchFamily="34" charset="0"/>
                  <a:ea typeface="Calibri" panose="020F0502020204030204" pitchFamily="34" charset="0"/>
                  <a:cs typeface="Arial" panose="020B0604020202020204" pitchFamily="34" charset="0"/>
                </a:rPr>
                <a:t>gaz à effet de serre. Les émissions de GES dont il est question sont des gaz issus des activités humaines, qui ont un impact négatif en matière de réchauffement climatique. Le principal GES est le dioxyde de carbone (CO</a:t>
              </a:r>
              <a:r>
                <a:rPr lang="fr-FR" sz="1200" baseline="-25000" dirty="0">
                  <a:solidFill>
                    <a:prstClr val="black"/>
                  </a:solidFill>
                  <a:latin typeface="Arial" panose="020B0604020202020204" pitchFamily="34" charset="0"/>
                  <a:ea typeface="Calibri" panose="020F0502020204030204" pitchFamily="34" charset="0"/>
                  <a:cs typeface="Arial" panose="020B0604020202020204" pitchFamily="34" charset="0"/>
                </a:rPr>
                <a:t>2</a:t>
              </a:r>
              <a:r>
                <a:rPr lang="fr-FR" sz="1200" dirty="0">
                  <a:solidFill>
                    <a:prstClr val="black"/>
                  </a:solidFill>
                  <a:latin typeface="Arial" panose="020B0604020202020204" pitchFamily="34" charset="0"/>
                  <a:ea typeface="Calibri" panose="020F0502020204030204" pitchFamily="34" charset="0"/>
                  <a:cs typeface="Arial" panose="020B0604020202020204" pitchFamily="34" charset="0"/>
                </a:rPr>
                <a:t>) : 90 % des émissions de GES provenant des véhicules de transport de marchandises roulant au gazole sont des émissions de CO</a:t>
              </a:r>
              <a:r>
                <a:rPr lang="fr-FR" sz="1200" baseline="-25000" dirty="0">
                  <a:solidFill>
                    <a:prstClr val="black"/>
                  </a:solidFill>
                  <a:latin typeface="Arial" panose="020B0604020202020204" pitchFamily="34" charset="0"/>
                  <a:ea typeface="Calibri" panose="020F0502020204030204" pitchFamily="34" charset="0"/>
                  <a:cs typeface="Arial" panose="020B0604020202020204" pitchFamily="34" charset="0"/>
                </a:rPr>
                <a:t>2</a:t>
              </a:r>
              <a:r>
                <a:rPr lang="fr-FR" sz="1200" dirty="0">
                  <a:solidFill>
                    <a:prstClr val="black"/>
                  </a:solidFill>
                  <a:latin typeface="Arial" panose="020B0604020202020204" pitchFamily="34" charset="0"/>
                  <a:ea typeface="Calibri" panose="020F0502020204030204" pitchFamily="34" charset="0"/>
                  <a:cs typeface="Arial" panose="020B0604020202020204" pitchFamily="34" charset="0"/>
                </a:rPr>
                <a:t> (source : base carbone). </a:t>
              </a:r>
            </a:p>
            <a:p>
              <a:pPr marL="182563" lvl="0" defTabSz="914400">
                <a:defRPr/>
              </a:pPr>
              <a:r>
                <a:rPr lang="fr-FR" sz="1200" dirty="0">
                  <a:solidFill>
                    <a:prstClr val="black"/>
                  </a:solidFill>
                  <a:latin typeface="Arial" panose="020B0604020202020204" pitchFamily="34" charset="0"/>
                  <a:ea typeface="Calibri" panose="020F0502020204030204" pitchFamily="34" charset="0"/>
                  <a:cs typeface="Arial" panose="020B0604020202020204" pitchFamily="34" charset="0"/>
                </a:rPr>
                <a:t>Il existe cependant d’autres GES : le méthane (CH</a:t>
              </a:r>
              <a:r>
                <a:rPr lang="fr-FR" sz="1200" baseline="-25000" dirty="0">
                  <a:solidFill>
                    <a:prstClr val="black"/>
                  </a:solidFill>
                  <a:latin typeface="Arial" panose="020B0604020202020204" pitchFamily="34" charset="0"/>
                  <a:ea typeface="Calibri" panose="020F0502020204030204" pitchFamily="34" charset="0"/>
                  <a:cs typeface="Arial" panose="020B0604020202020204" pitchFamily="34" charset="0"/>
                </a:rPr>
                <a:t>4</a:t>
              </a:r>
              <a:r>
                <a:rPr lang="fr-FR" sz="1200" dirty="0">
                  <a:solidFill>
                    <a:prstClr val="black"/>
                  </a:solidFill>
                  <a:latin typeface="Arial" panose="020B0604020202020204" pitchFamily="34" charset="0"/>
                  <a:ea typeface="Calibri" panose="020F0502020204030204" pitchFamily="34" charset="0"/>
                  <a:cs typeface="Arial" panose="020B0604020202020204" pitchFamily="34" charset="0"/>
                </a:rPr>
                <a:t>), l'oxyde nitreux ou protoxyde d’azote (N</a:t>
              </a:r>
              <a:r>
                <a:rPr lang="fr-FR" sz="1200" baseline="-25000" dirty="0">
                  <a:solidFill>
                    <a:prstClr val="black"/>
                  </a:solidFill>
                  <a:latin typeface="Arial" panose="020B0604020202020204" pitchFamily="34" charset="0"/>
                  <a:ea typeface="Calibri" panose="020F0502020204030204" pitchFamily="34" charset="0"/>
                  <a:cs typeface="Arial" panose="020B0604020202020204" pitchFamily="34" charset="0"/>
                </a:rPr>
                <a:t>2</a:t>
              </a:r>
              <a:r>
                <a:rPr lang="fr-FR" sz="1200" dirty="0">
                  <a:solidFill>
                    <a:prstClr val="black"/>
                  </a:solidFill>
                  <a:latin typeface="Arial" panose="020B0604020202020204" pitchFamily="34" charset="0"/>
                  <a:ea typeface="Calibri" panose="020F0502020204030204" pitchFamily="34" charset="0"/>
                  <a:cs typeface="Arial" panose="020B0604020202020204" pitchFamily="34" charset="0"/>
                </a:rPr>
                <a:t>O) et des gaz fluorés : hydrofluorocarbure (HFC), </a:t>
              </a:r>
              <a:r>
                <a:rPr lang="fr-FR" sz="1200" dirty="0" err="1">
                  <a:solidFill>
                    <a:prstClr val="black"/>
                  </a:solidFill>
                  <a:latin typeface="Arial" panose="020B0604020202020204" pitchFamily="34" charset="0"/>
                  <a:ea typeface="Calibri" panose="020F0502020204030204" pitchFamily="34" charset="0"/>
                  <a:cs typeface="Arial" panose="020B0604020202020204" pitchFamily="34" charset="0"/>
                </a:rPr>
                <a:t>perfluorocarbure</a:t>
              </a:r>
              <a:r>
                <a:rPr lang="fr-FR" sz="1200" dirty="0">
                  <a:solidFill>
                    <a:prstClr val="black"/>
                  </a:solidFill>
                  <a:latin typeface="Arial" panose="020B0604020202020204" pitchFamily="34" charset="0"/>
                  <a:ea typeface="Calibri" panose="020F0502020204030204" pitchFamily="34" charset="0"/>
                  <a:cs typeface="Arial" panose="020B0604020202020204" pitchFamily="34" charset="0"/>
                </a:rPr>
                <a:t> (PFC), hexafluorure de soufre (SF</a:t>
              </a:r>
              <a:r>
                <a:rPr lang="fr-FR" sz="1200" baseline="-25000" dirty="0">
                  <a:solidFill>
                    <a:prstClr val="black"/>
                  </a:solidFill>
                  <a:latin typeface="Arial" panose="020B0604020202020204" pitchFamily="34" charset="0"/>
                  <a:ea typeface="Calibri" panose="020F0502020204030204" pitchFamily="34" charset="0"/>
                  <a:cs typeface="Arial" panose="020B0604020202020204" pitchFamily="34" charset="0"/>
                </a:rPr>
                <a:t>6</a:t>
              </a:r>
              <a:r>
                <a:rPr lang="fr-FR" sz="1200" dirty="0">
                  <a:solidFill>
                    <a:prstClr val="black"/>
                  </a:solidFill>
                  <a:latin typeface="Arial" panose="020B0604020202020204" pitchFamily="34" charset="0"/>
                  <a:ea typeface="Calibri" panose="020F0502020204030204" pitchFamily="34" charset="0"/>
                  <a:cs typeface="Arial" panose="020B0604020202020204" pitchFamily="34" charset="0"/>
                </a:rPr>
                <a:t>) et </a:t>
              </a:r>
              <a:r>
                <a:rPr lang="fr-FR" sz="1200" dirty="0" err="1">
                  <a:solidFill>
                    <a:prstClr val="black"/>
                  </a:solidFill>
                  <a:latin typeface="Arial" panose="020B0604020202020204" pitchFamily="34" charset="0"/>
                  <a:ea typeface="Calibri" panose="020F0502020204030204" pitchFamily="34" charset="0"/>
                  <a:cs typeface="Arial" panose="020B0604020202020204" pitchFamily="34" charset="0"/>
                </a:rPr>
                <a:t>trifluorure</a:t>
              </a:r>
              <a:r>
                <a:rPr lang="fr-FR" sz="1200" dirty="0">
                  <a:solidFill>
                    <a:prstClr val="black"/>
                  </a:solidFill>
                  <a:latin typeface="Arial" panose="020B0604020202020204" pitchFamily="34" charset="0"/>
                  <a:ea typeface="Calibri" panose="020F0502020204030204" pitchFamily="34" charset="0"/>
                  <a:cs typeface="Arial" panose="020B0604020202020204" pitchFamily="34" charset="0"/>
                </a:rPr>
                <a:t> d’azote (NF</a:t>
              </a:r>
              <a:r>
                <a:rPr lang="fr-FR" sz="1200" baseline="-25000" dirty="0">
                  <a:solidFill>
                    <a:prstClr val="black"/>
                  </a:solidFill>
                  <a:latin typeface="Arial" panose="020B0604020202020204" pitchFamily="34" charset="0"/>
                  <a:ea typeface="Calibri" panose="020F0502020204030204" pitchFamily="34" charset="0"/>
                  <a:cs typeface="Arial" panose="020B0604020202020204" pitchFamily="34" charset="0"/>
                </a:rPr>
                <a:t>3</a:t>
              </a:r>
              <a:r>
                <a:rPr lang="fr-FR" sz="1200" dirty="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fr-FR" sz="1200" dirty="0">
                <a:solidFill>
                  <a:srgbClr val="00B050"/>
                </a:solidFill>
                <a:latin typeface="Arial" panose="020B0604020202020204" pitchFamily="34" charset="0"/>
                <a:ea typeface="HGGothicE" panose="020B0909000000000000" pitchFamily="49" charset="-128"/>
                <a:cs typeface="Arial" panose="020B0604020202020204" pitchFamily="34" charset="0"/>
              </a:endParaRPr>
            </a:p>
            <a:p>
              <a:endParaRPr lang="fr-FR" sz="1200" dirty="0"/>
            </a:p>
          </p:txBody>
        </p:sp>
      </p:grpSp>
      <p:grpSp>
        <p:nvGrpSpPr>
          <p:cNvPr id="27" name="Groupe 26"/>
          <p:cNvGrpSpPr/>
          <p:nvPr/>
        </p:nvGrpSpPr>
        <p:grpSpPr>
          <a:xfrm>
            <a:off x="5708359" y="4691037"/>
            <a:ext cx="3600000" cy="1116000"/>
            <a:chOff x="5715207" y="4570297"/>
            <a:chExt cx="3600000" cy="1116000"/>
          </a:xfrm>
        </p:grpSpPr>
        <p:sp>
          <p:nvSpPr>
            <p:cNvPr id="16" name="ZoneTexte 15"/>
            <p:cNvSpPr txBox="1"/>
            <p:nvPr/>
          </p:nvSpPr>
          <p:spPr>
            <a:xfrm>
              <a:off x="5715207" y="4570297"/>
              <a:ext cx="3600000" cy="1116000"/>
            </a:xfrm>
            <a:prstGeom prst="rect">
              <a:avLst/>
            </a:prstGeom>
            <a:noFill/>
            <a:ln>
              <a:solidFill>
                <a:srgbClr val="44A09B"/>
              </a:solidFill>
            </a:ln>
          </p:spPr>
          <p:txBody>
            <a:bodyPr wrap="square" rtlCol="0">
              <a:spAutoFit/>
            </a:bodyPr>
            <a:lstStyle/>
            <a:p>
              <a:endParaRPr lang="fr-FR" sz="1200"/>
            </a:p>
          </p:txBody>
        </p:sp>
        <p:sp>
          <p:nvSpPr>
            <p:cNvPr id="25" name="ZoneTexte 24"/>
            <p:cNvSpPr txBox="1"/>
            <p:nvPr/>
          </p:nvSpPr>
          <p:spPr>
            <a:xfrm>
              <a:off x="5757136" y="4609051"/>
              <a:ext cx="3476687" cy="1066126"/>
            </a:xfrm>
            <a:prstGeom prst="rect">
              <a:avLst/>
            </a:prstGeom>
            <a:noFill/>
          </p:spPr>
          <p:txBody>
            <a:bodyPr wrap="square" rtlCol="0">
              <a:spAutoFit/>
            </a:bodyPr>
            <a:lstStyle/>
            <a:p>
              <a:pPr marL="171450" lvl="0" indent="-171450" algn="just" defTabSz="914400">
                <a:lnSpc>
                  <a:spcPct val="107000"/>
                </a:lnSpc>
                <a:spcAft>
                  <a:spcPts val="800"/>
                </a:spcAft>
                <a:buFont typeface="Wingdings" panose="05000000000000000000" pitchFamily="2" charset="2"/>
                <a:buChar char="v"/>
                <a:defRPr/>
              </a:pPr>
              <a:r>
                <a:rPr lang="fr-FR" sz="1200" b="1" dirty="0">
                  <a:solidFill>
                    <a:srgbClr val="44A09B"/>
                  </a:solidFill>
                  <a:latin typeface="Arial" panose="020B0604020202020204" pitchFamily="34" charset="0"/>
                  <a:cs typeface="Arial" panose="020B0604020202020204" pitchFamily="34" charset="0"/>
                </a:rPr>
                <a:t>GNV </a:t>
              </a:r>
              <a:r>
                <a:rPr lang="fr-FR" sz="1200" dirty="0">
                  <a:solidFill>
                    <a:srgbClr val="44A09B"/>
                  </a:solidFill>
                  <a:latin typeface="Arial" panose="020B0604020202020204" pitchFamily="34" charset="0"/>
                  <a:ea typeface="Calibri" panose="020F0502020204030204" pitchFamily="34" charset="0"/>
                  <a:cs typeface="Arial" panose="020B0604020202020204" pitchFamily="34" charset="0"/>
                </a:rPr>
                <a:t>:</a:t>
              </a:r>
              <a:r>
                <a:rPr lang="fr-FR" sz="1200" b="1" dirty="0">
                  <a:solidFill>
                    <a:srgbClr val="44A09B"/>
                  </a:solidFill>
                  <a:latin typeface="Arial" panose="020B0604020202020204" pitchFamily="34" charset="0"/>
                  <a:ea typeface="Calibri" panose="020F0502020204030204" pitchFamily="34" charset="0"/>
                  <a:cs typeface="Arial" panose="020B0604020202020204" pitchFamily="34" charset="0"/>
                </a:rPr>
                <a:t> </a:t>
              </a:r>
              <a:r>
                <a:rPr lang="fr-FR" sz="1200" dirty="0">
                  <a:solidFill>
                    <a:prstClr val="black"/>
                  </a:solidFill>
                  <a:latin typeface="Arial" panose="020B0604020202020204" pitchFamily="34" charset="0"/>
                  <a:ea typeface="Calibri" panose="020F0502020204030204" pitchFamily="34" charset="0"/>
                  <a:cs typeface="Arial" panose="020B0604020202020204" pitchFamily="34" charset="0"/>
                </a:rPr>
                <a:t>gaz naturel véhicule. Gaz utilisé comme carburant, décliné sous 2 formes : GNC (</a:t>
              </a:r>
              <a:r>
                <a:rPr lang="fr-FR" sz="1200" dirty="0">
                  <a:solidFill>
                    <a:srgbClr val="000000"/>
                  </a:solidFill>
                  <a:latin typeface="Arial" panose="020B0604020202020204" pitchFamily="34" charset="0"/>
                  <a:ea typeface="Calibri" panose="020F0502020204030204" pitchFamily="34" charset="0"/>
                  <a:cs typeface="Arial" panose="020B0604020202020204" pitchFamily="34" charset="0"/>
                </a:rPr>
                <a:t>gaz naturel compressé)</a:t>
              </a:r>
              <a:r>
                <a:rPr lang="fr-FR" sz="1200" dirty="0">
                  <a:solidFill>
                    <a:prstClr val="black"/>
                  </a:solidFill>
                  <a:latin typeface="Arial" panose="020B0604020202020204" pitchFamily="34" charset="0"/>
                  <a:ea typeface="Calibri" panose="020F0502020204030204" pitchFamily="34" charset="0"/>
                  <a:cs typeface="Arial" panose="020B0604020202020204" pitchFamily="34" charset="0"/>
                </a:rPr>
                <a:t> pour sa forme comprimée, et GNL (</a:t>
              </a:r>
              <a:r>
                <a:rPr lang="fr-FR" sz="1200" dirty="0">
                  <a:solidFill>
                    <a:srgbClr val="000000"/>
                  </a:solidFill>
                  <a:latin typeface="Arial" panose="020B0604020202020204" pitchFamily="34" charset="0"/>
                  <a:ea typeface="Calibri" panose="020F0502020204030204" pitchFamily="34" charset="0"/>
                  <a:cs typeface="Arial" panose="020B0604020202020204" pitchFamily="34" charset="0"/>
                </a:rPr>
                <a:t>gaz naturel liquéfié)</a:t>
              </a:r>
              <a:r>
                <a:rPr lang="fr-FR" sz="1200" dirty="0">
                  <a:solidFill>
                    <a:prstClr val="black"/>
                  </a:solidFill>
                  <a:latin typeface="Arial" panose="020B0604020202020204" pitchFamily="34" charset="0"/>
                  <a:ea typeface="Calibri" panose="020F0502020204030204" pitchFamily="34" charset="0"/>
                  <a:cs typeface="Arial" panose="020B0604020202020204" pitchFamily="34" charset="0"/>
                </a:rPr>
                <a:t> pour sa forme liquide.</a:t>
              </a:r>
            </a:p>
          </p:txBody>
        </p:sp>
      </p:grpSp>
      <p:sp>
        <p:nvSpPr>
          <p:cNvPr id="19" name="Rectangle à coins arrondis 18">
            <a:hlinkClick r:id="rId5" action="ppaction://hlinksldjump"/>
          </p:cNvPr>
          <p:cNvSpPr/>
          <p:nvPr/>
        </p:nvSpPr>
        <p:spPr>
          <a:xfrm>
            <a:off x="3920360" y="288786"/>
            <a:ext cx="4340772" cy="560085"/>
          </a:xfrm>
          <a:prstGeom prst="roundRect">
            <a:avLst/>
          </a:prstGeom>
          <a:solidFill>
            <a:srgbClr val="AED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a:solidFill>
                  <a:schemeClr val="bg1"/>
                </a:solidFill>
                <a:latin typeface="Arial" panose="020B0604020202020204" pitchFamily="34" charset="0"/>
                <a:cs typeface="Arial" panose="020B0604020202020204" pitchFamily="34" charset="0"/>
              </a:rPr>
              <a:t>10 - Dictionnaire de la logistique </a:t>
            </a:r>
          </a:p>
        </p:txBody>
      </p:sp>
      <p:sp>
        <p:nvSpPr>
          <p:cNvPr id="9" name="ZoneTexte 8"/>
          <p:cNvSpPr txBox="1"/>
          <p:nvPr/>
        </p:nvSpPr>
        <p:spPr>
          <a:xfrm>
            <a:off x="847944" y="6270971"/>
            <a:ext cx="1265572" cy="338554"/>
          </a:xfrm>
          <a:prstGeom prst="rect">
            <a:avLst/>
          </a:prstGeom>
          <a:noFill/>
        </p:spPr>
        <p:txBody>
          <a:bodyPr wrap="square" rtlCol="0">
            <a:spAutoFit/>
          </a:bodyPr>
          <a:lstStyle/>
          <a:p>
            <a:r>
              <a:rPr lang="fr-FR" sz="1600" b="1">
                <a:solidFill>
                  <a:schemeClr val="bg1"/>
                </a:solidFill>
                <a:latin typeface="Arial" panose="020B0604020202020204" pitchFamily="34" charset="0"/>
                <a:cs typeface="Arial" panose="020B0604020202020204" pitchFamily="34" charset="0"/>
              </a:rPr>
              <a:t>Précédent</a:t>
            </a:r>
          </a:p>
        </p:txBody>
      </p:sp>
      <p:sp>
        <p:nvSpPr>
          <p:cNvPr id="10" name="ZoneTexte 9"/>
          <p:cNvSpPr txBox="1"/>
          <p:nvPr/>
        </p:nvSpPr>
        <p:spPr>
          <a:xfrm>
            <a:off x="9361764" y="6262658"/>
            <a:ext cx="1156138" cy="338554"/>
          </a:xfrm>
          <a:prstGeom prst="rect">
            <a:avLst/>
          </a:prstGeom>
          <a:noFill/>
        </p:spPr>
        <p:txBody>
          <a:bodyPr wrap="square" rtlCol="0">
            <a:spAutoFit/>
          </a:bodyPr>
          <a:lstStyle/>
          <a:p>
            <a:r>
              <a:rPr lang="fr-FR" sz="1600" b="1">
                <a:solidFill>
                  <a:schemeClr val="bg1"/>
                </a:solidFill>
                <a:latin typeface="Arial" panose="020B0604020202020204" pitchFamily="34" charset="0"/>
                <a:cs typeface="Arial" panose="020B0604020202020204" pitchFamily="34" charset="0"/>
              </a:rPr>
              <a:t>Suivant</a:t>
            </a:r>
          </a:p>
        </p:txBody>
      </p:sp>
      <p:sp>
        <p:nvSpPr>
          <p:cNvPr id="3" name="Signe Plus 2">
            <a:extLst>
              <a:ext uri="{FF2B5EF4-FFF2-40B4-BE49-F238E27FC236}">
                <a16:creationId xmlns:a16="http://schemas.microsoft.com/office/drawing/2014/main" id="{DAEFC30E-2DC4-8362-CE9D-E0304C7F70BB}"/>
              </a:ext>
            </a:extLst>
          </p:cNvPr>
          <p:cNvSpPr/>
          <p:nvPr/>
        </p:nvSpPr>
        <p:spPr>
          <a:xfrm>
            <a:off x="11903621" y="104686"/>
            <a:ext cx="205770" cy="183734"/>
          </a:xfrm>
          <a:prstGeom prst="mathPlus">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286410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a:hlinkClick r:id="rId2" action="ppaction://hlinksldjump"/>
          </p:cNvPr>
          <p:cNvSpPr/>
          <p:nvPr/>
        </p:nvSpPr>
        <p:spPr>
          <a:xfrm>
            <a:off x="792483" y="6011306"/>
            <a:ext cx="1620000" cy="540000"/>
          </a:xfrm>
          <a:prstGeom prst="round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5EC7DC65-52A1-7153-E07A-0CFA6CCC06A3}"/>
              </a:ext>
            </a:extLst>
          </p:cNvPr>
          <p:cNvPicPr>
            <a:picLocks noChangeAspect="1"/>
          </p:cNvPicPr>
          <p:nvPr/>
        </p:nvPicPr>
        <p:blipFill>
          <a:blip r:embed="rId3"/>
          <a:stretch>
            <a:fillRect/>
          </a:stretch>
        </p:blipFill>
        <p:spPr>
          <a:xfrm rot="10800000">
            <a:off x="10807318" y="5138227"/>
            <a:ext cx="1899540" cy="1899540"/>
          </a:xfrm>
          <a:prstGeom prst="rect">
            <a:avLst/>
          </a:prstGeom>
        </p:spPr>
      </p:pic>
      <p:sp>
        <p:nvSpPr>
          <p:cNvPr id="7" name="Rectangle à coins arrondis 6">
            <a:hlinkClick r:id="rId4" action="ppaction://hlinksldjump"/>
          </p:cNvPr>
          <p:cNvSpPr/>
          <p:nvPr/>
        </p:nvSpPr>
        <p:spPr>
          <a:xfrm>
            <a:off x="9008337" y="6011306"/>
            <a:ext cx="1620000" cy="540000"/>
          </a:xfrm>
          <a:prstGeom prst="round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7" name="Groupe 26"/>
          <p:cNvGrpSpPr/>
          <p:nvPr/>
        </p:nvGrpSpPr>
        <p:grpSpPr>
          <a:xfrm>
            <a:off x="1410775" y="1008500"/>
            <a:ext cx="3616863" cy="2014952"/>
            <a:chOff x="1412328" y="1008500"/>
            <a:chExt cx="3283558" cy="2014952"/>
          </a:xfrm>
        </p:grpSpPr>
        <p:sp>
          <p:nvSpPr>
            <p:cNvPr id="8" name="ZoneTexte 7"/>
            <p:cNvSpPr txBox="1"/>
            <p:nvPr/>
          </p:nvSpPr>
          <p:spPr>
            <a:xfrm>
              <a:off x="1427636" y="1008500"/>
              <a:ext cx="3268250" cy="1512000"/>
            </a:xfrm>
            <a:prstGeom prst="rect">
              <a:avLst/>
            </a:prstGeom>
            <a:noFill/>
            <a:ln>
              <a:solidFill>
                <a:srgbClr val="44A09B"/>
              </a:solidFill>
            </a:ln>
          </p:spPr>
          <p:txBody>
            <a:bodyPr wrap="square" rtlCol="0">
              <a:spAutoFit/>
            </a:bodyPr>
            <a:lstStyle/>
            <a:p>
              <a:endParaRPr lang="fr-FR" sz="1200"/>
            </a:p>
          </p:txBody>
        </p:sp>
        <p:sp>
          <p:nvSpPr>
            <p:cNvPr id="18" name="ZoneTexte 17"/>
            <p:cNvSpPr txBox="1"/>
            <p:nvPr/>
          </p:nvSpPr>
          <p:spPr>
            <a:xfrm>
              <a:off x="1412328" y="1084460"/>
              <a:ext cx="3258565" cy="1938992"/>
            </a:xfrm>
            <a:prstGeom prst="rect">
              <a:avLst/>
            </a:prstGeom>
            <a:noFill/>
          </p:spPr>
          <p:txBody>
            <a:bodyPr wrap="square" rtlCol="0">
              <a:spAutoFit/>
            </a:bodyPr>
            <a:lstStyle/>
            <a:p>
              <a:pPr marL="171450" lvl="0" indent="-171450" defTabSz="914400">
                <a:buFont typeface="Wingdings" panose="05000000000000000000" pitchFamily="2" charset="2"/>
                <a:buChar char="v"/>
                <a:defRPr/>
              </a:pPr>
              <a:r>
                <a:rPr lang="fr-FR" sz="1200" b="1" dirty="0">
                  <a:solidFill>
                    <a:srgbClr val="44A09B"/>
                  </a:solidFill>
                  <a:latin typeface="Arial" panose="020B0604020202020204" pitchFamily="34" charset="0"/>
                  <a:cs typeface="Arial" panose="020B0604020202020204" pitchFamily="34" charset="0"/>
                </a:rPr>
                <a:t>Grossiste</a:t>
              </a:r>
              <a:r>
                <a:rPr lang="fr-FR" sz="1200" dirty="0">
                  <a:solidFill>
                    <a:srgbClr val="44A09B"/>
                  </a:solidFill>
                  <a:latin typeface="Arial" panose="020B0604020202020204" pitchFamily="34" charset="0"/>
                  <a:ea typeface="Calibri" panose="020F0502020204030204" pitchFamily="34" charset="0"/>
                  <a:cs typeface="Arial" panose="020B0604020202020204" pitchFamily="34" charset="0"/>
                </a:rPr>
                <a:t> : </a:t>
              </a:r>
              <a:r>
                <a:rPr lang="fr-FR" sz="1200" dirty="0">
                  <a:solidFill>
                    <a:prstClr val="black"/>
                  </a:solidFill>
                  <a:latin typeface="Arial" panose="020B0604020202020204" pitchFamily="34" charset="0"/>
                  <a:ea typeface="Calibri" panose="020F0502020204030204" pitchFamily="34" charset="0"/>
                  <a:cs typeface="Arial" panose="020B0604020202020204" pitchFamily="34" charset="0"/>
                </a:rPr>
                <a:t>un grossiste sélectionne, stocke, commercialise et livre en camion, le plus souvent, différentes gammes de produits alimentaires ou non alimentaires à ses différents clients professionnels, souvent situés en centre-ville, comme des pharmacies, restaurants, chantiers, supérettes, etc. </a:t>
              </a:r>
            </a:p>
            <a:p>
              <a:endParaRPr lang="fr-FR" sz="12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342900" indent="-342900">
                <a:buFont typeface="Arial" panose="020B0604020202020204" pitchFamily="34" charset="0"/>
                <a:buChar char="•"/>
              </a:pPr>
              <a:endParaRPr lang="fr-FR" sz="1200" dirty="0"/>
            </a:p>
          </p:txBody>
        </p:sp>
      </p:grpSp>
      <p:grpSp>
        <p:nvGrpSpPr>
          <p:cNvPr id="11" name="Groupe 10"/>
          <p:cNvGrpSpPr/>
          <p:nvPr/>
        </p:nvGrpSpPr>
        <p:grpSpPr>
          <a:xfrm>
            <a:off x="1410774" y="2619553"/>
            <a:ext cx="3600001" cy="1261104"/>
            <a:chOff x="1410774" y="2619553"/>
            <a:chExt cx="3204011" cy="1261104"/>
          </a:xfrm>
        </p:grpSpPr>
        <p:sp>
          <p:nvSpPr>
            <p:cNvPr id="12" name="ZoneTexte 11"/>
            <p:cNvSpPr txBox="1"/>
            <p:nvPr/>
          </p:nvSpPr>
          <p:spPr>
            <a:xfrm>
              <a:off x="1410774" y="2619553"/>
              <a:ext cx="3204010" cy="1152000"/>
            </a:xfrm>
            <a:prstGeom prst="rect">
              <a:avLst/>
            </a:prstGeom>
            <a:noFill/>
            <a:ln>
              <a:solidFill>
                <a:srgbClr val="44A09B"/>
              </a:solidFill>
            </a:ln>
          </p:spPr>
          <p:txBody>
            <a:bodyPr wrap="square" rtlCol="0">
              <a:spAutoFit/>
            </a:bodyPr>
            <a:lstStyle/>
            <a:p>
              <a:endParaRPr lang="fr-FR" sz="1200"/>
            </a:p>
          </p:txBody>
        </p:sp>
        <p:sp>
          <p:nvSpPr>
            <p:cNvPr id="21" name="ZoneTexte 20"/>
            <p:cNvSpPr txBox="1"/>
            <p:nvPr/>
          </p:nvSpPr>
          <p:spPr>
            <a:xfrm>
              <a:off x="1437321" y="2680328"/>
              <a:ext cx="3177464" cy="1200329"/>
            </a:xfrm>
            <a:prstGeom prst="rect">
              <a:avLst/>
            </a:prstGeom>
            <a:noFill/>
          </p:spPr>
          <p:txBody>
            <a:bodyPr wrap="square" rtlCol="0">
              <a:spAutoFit/>
            </a:bodyPr>
            <a:lstStyle/>
            <a:p>
              <a:pPr marL="171450" lvl="0" indent="-171450" defTabSz="914400">
                <a:buFont typeface="Wingdings" panose="05000000000000000000" pitchFamily="2" charset="2"/>
                <a:buChar char="v"/>
                <a:defRPr/>
              </a:pPr>
              <a:r>
                <a:rPr lang="fr-FR" sz="1200" b="1">
                  <a:solidFill>
                    <a:srgbClr val="44A09B"/>
                  </a:solidFill>
                  <a:latin typeface="Arial" panose="020B0604020202020204" pitchFamily="34" charset="0"/>
                  <a:cs typeface="Arial" panose="020B0604020202020204" pitchFamily="34" charset="0"/>
                </a:rPr>
                <a:t>Label Climat-Air-Énergie</a:t>
              </a:r>
              <a:r>
                <a:rPr lang="fr-FR" sz="1200" b="1">
                  <a:solidFill>
                    <a:srgbClr val="00B050"/>
                  </a:solidFill>
                  <a:latin typeface="Arial" panose="020B0604020202020204" pitchFamily="34" charset="0"/>
                  <a:cs typeface="Arial" panose="020B0604020202020204" pitchFamily="34" charset="0"/>
                </a:rPr>
                <a:t> </a:t>
              </a:r>
              <a:r>
                <a:rPr lang="fr-FR" sz="1200">
                  <a:solidFill>
                    <a:prstClr val="black"/>
                  </a:solidFill>
                  <a:latin typeface="Arial" panose="020B0604020202020204" pitchFamily="34" charset="0"/>
                  <a:ea typeface="Calibri" panose="020F0502020204030204" pitchFamily="34" charset="0"/>
                  <a:cs typeface="Arial" panose="020B0604020202020204" pitchFamily="34" charset="0"/>
                </a:rPr>
                <a:t>: ce label européen vise à évaluer les politiques énergétiques des collectivités territoriales et à mettre en œuvre des actions dans ces domaines. En France, il a été initié en 2008 par l’</a:t>
              </a:r>
              <a:r>
                <a:rPr lang="fr-FR" sz="1200" err="1">
                  <a:solidFill>
                    <a:prstClr val="black"/>
                  </a:solidFill>
                  <a:latin typeface="Arial" panose="020B0604020202020204" pitchFamily="34" charset="0"/>
                  <a:ea typeface="Calibri" panose="020F0502020204030204" pitchFamily="34" charset="0"/>
                  <a:cs typeface="Arial" panose="020B0604020202020204" pitchFamily="34" charset="0"/>
                </a:rPr>
                <a:t>Ademe</a:t>
              </a:r>
              <a:r>
                <a:rPr lang="fr-FR" sz="120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fr-FR" sz="1200">
                <a:solidFill>
                  <a:prstClr val="black"/>
                </a:solidFill>
                <a:latin typeface="Arial" panose="020B0604020202020204" pitchFamily="34" charset="0"/>
                <a:cs typeface="Arial" panose="020B0604020202020204" pitchFamily="34" charset="0"/>
              </a:endParaRPr>
            </a:p>
          </p:txBody>
        </p:sp>
      </p:grpSp>
      <p:grpSp>
        <p:nvGrpSpPr>
          <p:cNvPr id="15" name="Groupe 14"/>
          <p:cNvGrpSpPr/>
          <p:nvPr/>
        </p:nvGrpSpPr>
        <p:grpSpPr>
          <a:xfrm>
            <a:off x="1410774" y="3880657"/>
            <a:ext cx="3600001" cy="1710461"/>
            <a:chOff x="1427635" y="4196502"/>
            <a:chExt cx="3221981" cy="1710461"/>
          </a:xfrm>
        </p:grpSpPr>
        <p:sp>
          <p:nvSpPr>
            <p:cNvPr id="17" name="ZoneTexte 16"/>
            <p:cNvSpPr txBox="1"/>
            <p:nvPr/>
          </p:nvSpPr>
          <p:spPr>
            <a:xfrm>
              <a:off x="1427635" y="4196502"/>
              <a:ext cx="3221980" cy="1188000"/>
            </a:xfrm>
            <a:prstGeom prst="rect">
              <a:avLst/>
            </a:prstGeom>
            <a:noFill/>
            <a:ln>
              <a:solidFill>
                <a:srgbClr val="44A09B"/>
              </a:solidFill>
            </a:ln>
          </p:spPr>
          <p:txBody>
            <a:bodyPr wrap="square" rtlCol="0">
              <a:spAutoFit/>
            </a:bodyPr>
            <a:lstStyle/>
            <a:p>
              <a:endParaRPr lang="fr-FR" sz="1200"/>
            </a:p>
          </p:txBody>
        </p:sp>
        <p:sp>
          <p:nvSpPr>
            <p:cNvPr id="22" name="ZoneTexte 21"/>
            <p:cNvSpPr txBox="1"/>
            <p:nvPr/>
          </p:nvSpPr>
          <p:spPr>
            <a:xfrm>
              <a:off x="1483590" y="4337303"/>
              <a:ext cx="3166026" cy="1569660"/>
            </a:xfrm>
            <a:prstGeom prst="rect">
              <a:avLst/>
            </a:prstGeom>
            <a:noFill/>
          </p:spPr>
          <p:txBody>
            <a:bodyPr wrap="square" rtlCol="0">
              <a:spAutoFit/>
            </a:bodyPr>
            <a:lstStyle/>
            <a:p>
              <a:pPr marL="171450" lvl="0" indent="-171450" defTabSz="914400">
                <a:buFont typeface="Wingdings" panose="05000000000000000000" pitchFamily="2" charset="2"/>
                <a:buChar char="v"/>
                <a:defRPr/>
              </a:pPr>
              <a:r>
                <a:rPr lang="fr-FR" sz="1200" b="1" dirty="0">
                  <a:solidFill>
                    <a:srgbClr val="44A09B"/>
                  </a:solidFill>
                  <a:latin typeface="Arial" panose="020B0604020202020204" pitchFamily="34" charset="0"/>
                  <a:cs typeface="Arial" panose="020B0604020202020204" pitchFamily="34" charset="0"/>
                </a:rPr>
                <a:t>Loi Climat et résilience </a:t>
              </a:r>
              <a:r>
                <a:rPr lang="fr-FR" sz="1200" dirty="0">
                  <a:solidFill>
                    <a:prstClr val="black"/>
                  </a:solidFill>
                  <a:latin typeface="Arial" panose="020B0604020202020204" pitchFamily="34" charset="0"/>
                  <a:cs typeface="Arial" panose="020B0604020202020204" pitchFamily="34" charset="0"/>
                </a:rPr>
                <a:t>(2021) : renforce et précise  le cadre réglementaire, notamment en rendant obligatoire l’instauration d’une ZFE-m pour toutes les agglomérations de plus de 150 000 habitants.</a:t>
              </a:r>
            </a:p>
            <a:p>
              <a:pPr lvl="0" defTabSz="914400">
                <a:defRPr/>
              </a:pPr>
              <a:endParaRPr lang="fr-FR" sz="1200" dirty="0">
                <a:solidFill>
                  <a:srgbClr val="00B050"/>
                </a:solidFill>
                <a:latin typeface="Helvetica" panose="020B0604020202020204" pitchFamily="34" charset="0"/>
                <a:ea typeface="HGGothicE" panose="020B0909000000000000" pitchFamily="49" charset="-128"/>
                <a:cs typeface="Times New Roman" panose="02020603050405020304" pitchFamily="18" charset="0"/>
              </a:endParaRPr>
            </a:p>
            <a:p>
              <a:r>
                <a:rPr lang="fr-FR" sz="1200" dirty="0"/>
                <a:t> </a:t>
              </a:r>
            </a:p>
          </p:txBody>
        </p:sp>
      </p:grpSp>
      <p:grpSp>
        <p:nvGrpSpPr>
          <p:cNvPr id="26" name="Groupe 25"/>
          <p:cNvGrpSpPr/>
          <p:nvPr/>
        </p:nvGrpSpPr>
        <p:grpSpPr>
          <a:xfrm>
            <a:off x="5748087" y="1089337"/>
            <a:ext cx="3606032" cy="2677658"/>
            <a:chOff x="5731225" y="1008499"/>
            <a:chExt cx="3529089" cy="2677658"/>
          </a:xfrm>
        </p:grpSpPr>
        <p:sp>
          <p:nvSpPr>
            <p:cNvPr id="13" name="ZoneTexte 12"/>
            <p:cNvSpPr txBox="1"/>
            <p:nvPr/>
          </p:nvSpPr>
          <p:spPr>
            <a:xfrm>
              <a:off x="5737128" y="1008499"/>
              <a:ext cx="3523186" cy="2340000"/>
            </a:xfrm>
            <a:prstGeom prst="rect">
              <a:avLst/>
            </a:prstGeom>
            <a:noFill/>
            <a:ln>
              <a:solidFill>
                <a:srgbClr val="44A09B"/>
              </a:solidFill>
            </a:ln>
          </p:spPr>
          <p:txBody>
            <a:bodyPr wrap="square" rtlCol="0">
              <a:spAutoFit/>
            </a:bodyPr>
            <a:lstStyle/>
            <a:p>
              <a:endParaRPr lang="fr-FR" sz="1200"/>
            </a:p>
          </p:txBody>
        </p:sp>
        <p:sp>
          <p:nvSpPr>
            <p:cNvPr id="23" name="ZoneTexte 22"/>
            <p:cNvSpPr txBox="1"/>
            <p:nvPr/>
          </p:nvSpPr>
          <p:spPr>
            <a:xfrm>
              <a:off x="5731225" y="1008501"/>
              <a:ext cx="3471068" cy="2677656"/>
            </a:xfrm>
            <a:prstGeom prst="rect">
              <a:avLst/>
            </a:prstGeom>
            <a:noFill/>
          </p:spPr>
          <p:txBody>
            <a:bodyPr wrap="square" rtlCol="0">
              <a:spAutoFit/>
            </a:bodyPr>
            <a:lstStyle/>
            <a:p>
              <a:pPr marL="171450" lvl="0" indent="-171450" defTabSz="914400">
                <a:buFont typeface="Wingdings" panose="05000000000000000000" pitchFamily="2" charset="2"/>
                <a:buChar char="v"/>
                <a:defRPr/>
              </a:pPr>
              <a:r>
                <a:rPr lang="fr-FR" sz="1200" b="1" dirty="0">
                  <a:solidFill>
                    <a:srgbClr val="44A09B"/>
                  </a:solidFill>
                  <a:latin typeface="Arial" panose="020B0604020202020204" pitchFamily="34" charset="0"/>
                  <a:cs typeface="Arial" panose="020B0604020202020204" pitchFamily="34" charset="0"/>
                </a:rPr>
                <a:t>Loi d’engagement national pour l’environnement dite Grenelle 2 </a:t>
              </a:r>
              <a:r>
                <a:rPr lang="fr-FR" sz="1200" dirty="0">
                  <a:solidFill>
                    <a:prstClr val="black"/>
                  </a:solidFill>
                  <a:latin typeface="Arial" panose="020B0604020202020204" pitchFamily="34" charset="0"/>
                  <a:ea typeface="Calibri" panose="020F0502020204030204" pitchFamily="34" charset="0"/>
                  <a:cs typeface="Arial" panose="020B0604020202020204" pitchFamily="34" charset="0"/>
                </a:rPr>
                <a:t>(2010) : met notamment en œuvre un objectif de réduction de la consommation d’énergie et de prévention de gaz à effet de serre. Dans ce cadre, les régions doivent élaborer des schémas régionaux du climat, de l’air et de l’énergie pour déterminer les grandes orientations et les objectifs à atteindre à l’horizon 2050. Dans le domaine des transports, la loi vise à favoriser les transports alternatifs à la route ou à promouvoir des véhicules sobres.</a:t>
              </a:r>
            </a:p>
            <a:p>
              <a:pPr lvl="0" defTabSz="914400">
                <a:defRPr/>
              </a:pPr>
              <a:endParaRPr lang="fr-FR" sz="1200" dirty="0">
                <a:solidFill>
                  <a:srgbClr val="00B050"/>
                </a:solidFill>
                <a:latin typeface="Helvetica" panose="020B0604020202020204" pitchFamily="34" charset="0"/>
                <a:ea typeface="HGGothicE" panose="020B0909000000000000" pitchFamily="49" charset="-128"/>
                <a:cs typeface="Times New Roman" panose="02020603050405020304" pitchFamily="18" charset="0"/>
              </a:endParaRPr>
            </a:p>
            <a:p>
              <a:endParaRPr lang="fr-FR" sz="1200" dirty="0"/>
            </a:p>
          </p:txBody>
        </p:sp>
      </p:grpSp>
      <p:grpSp>
        <p:nvGrpSpPr>
          <p:cNvPr id="25" name="Groupe 24"/>
          <p:cNvGrpSpPr/>
          <p:nvPr/>
        </p:nvGrpSpPr>
        <p:grpSpPr>
          <a:xfrm>
            <a:off x="5748086" y="3529819"/>
            <a:ext cx="3600000" cy="1801075"/>
            <a:chOff x="5731225" y="3313688"/>
            <a:chExt cx="3517905" cy="1801075"/>
          </a:xfrm>
        </p:grpSpPr>
        <p:sp>
          <p:nvSpPr>
            <p:cNvPr id="14" name="ZoneTexte 13"/>
            <p:cNvSpPr txBox="1"/>
            <p:nvPr/>
          </p:nvSpPr>
          <p:spPr>
            <a:xfrm>
              <a:off x="5731225" y="3313688"/>
              <a:ext cx="3517905" cy="1620000"/>
            </a:xfrm>
            <a:prstGeom prst="rect">
              <a:avLst/>
            </a:prstGeom>
            <a:noFill/>
            <a:ln>
              <a:solidFill>
                <a:srgbClr val="44A09B"/>
              </a:solidFill>
            </a:ln>
          </p:spPr>
          <p:txBody>
            <a:bodyPr wrap="square" rtlCol="0">
              <a:spAutoFit/>
            </a:bodyPr>
            <a:lstStyle/>
            <a:p>
              <a:endParaRPr lang="fr-FR" sz="1200"/>
            </a:p>
          </p:txBody>
        </p:sp>
        <p:sp>
          <p:nvSpPr>
            <p:cNvPr id="24" name="ZoneTexte 23"/>
            <p:cNvSpPr txBox="1"/>
            <p:nvPr/>
          </p:nvSpPr>
          <p:spPr>
            <a:xfrm>
              <a:off x="5740280" y="3360437"/>
              <a:ext cx="3456812" cy="1754326"/>
            </a:xfrm>
            <a:prstGeom prst="rect">
              <a:avLst/>
            </a:prstGeom>
            <a:noFill/>
          </p:spPr>
          <p:txBody>
            <a:bodyPr wrap="square" rtlCol="0">
              <a:spAutoFit/>
            </a:bodyPr>
            <a:lstStyle/>
            <a:p>
              <a:pPr marL="171450" lvl="0" indent="-171450" defTabSz="914400">
                <a:buFont typeface="Wingdings" panose="05000000000000000000" pitchFamily="2" charset="2"/>
                <a:buChar char="v"/>
                <a:defRPr/>
              </a:pPr>
              <a:r>
                <a:rPr lang="fr-FR" sz="1200" b="1" dirty="0">
                  <a:solidFill>
                    <a:srgbClr val="44A09B"/>
                  </a:solidFill>
                  <a:latin typeface="Arial" panose="020B0604020202020204" pitchFamily="34" charset="0"/>
                  <a:cs typeface="Arial" panose="020B0604020202020204" pitchFamily="34" charset="0"/>
                </a:rPr>
                <a:t>LOM : </a:t>
              </a:r>
              <a:r>
                <a:rPr lang="fr-FR" sz="1200" dirty="0">
                  <a:solidFill>
                    <a:prstClr val="black"/>
                  </a:solidFill>
                  <a:latin typeface="Arial" panose="020B0604020202020204" pitchFamily="34" charset="0"/>
                  <a:cs typeface="Arial" panose="020B0604020202020204" pitchFamily="34" charset="0"/>
                </a:rPr>
                <a:t>loi d’orientation des mobilités (2019). Elle représente un tournant dans le durcissement du cadre réglementaire, notamment en obligeant les collectivités des plus de 100 000 habitants à élaborer des plans d’actions visant à réduire les émissions de polluants atmosphériques et en rendant obligatoire l’instauration e ZFE-m.</a:t>
              </a:r>
            </a:p>
            <a:p>
              <a:endParaRPr lang="fr-FR" sz="1200" dirty="0"/>
            </a:p>
          </p:txBody>
        </p:sp>
      </p:grpSp>
      <p:grpSp>
        <p:nvGrpSpPr>
          <p:cNvPr id="20" name="Groupe 19"/>
          <p:cNvGrpSpPr/>
          <p:nvPr/>
        </p:nvGrpSpPr>
        <p:grpSpPr>
          <a:xfrm>
            <a:off x="5757352" y="5249080"/>
            <a:ext cx="3600000" cy="662964"/>
            <a:chOff x="5737127" y="4905446"/>
            <a:chExt cx="3600000" cy="662964"/>
          </a:xfrm>
        </p:grpSpPr>
        <p:sp>
          <p:nvSpPr>
            <p:cNvPr id="16" name="ZoneTexte 15"/>
            <p:cNvSpPr txBox="1"/>
            <p:nvPr/>
          </p:nvSpPr>
          <p:spPr>
            <a:xfrm>
              <a:off x="5737127" y="4905446"/>
              <a:ext cx="3600000" cy="576000"/>
            </a:xfrm>
            <a:prstGeom prst="rect">
              <a:avLst/>
            </a:prstGeom>
            <a:noFill/>
            <a:ln>
              <a:solidFill>
                <a:srgbClr val="44A09B"/>
              </a:solidFill>
            </a:ln>
          </p:spPr>
          <p:txBody>
            <a:bodyPr wrap="square" rtlCol="0">
              <a:spAutoFit/>
            </a:bodyPr>
            <a:lstStyle/>
            <a:p>
              <a:endParaRPr lang="fr-FR" sz="1200"/>
            </a:p>
          </p:txBody>
        </p:sp>
        <p:sp>
          <p:nvSpPr>
            <p:cNvPr id="3" name="ZoneTexte 2"/>
            <p:cNvSpPr txBox="1"/>
            <p:nvPr/>
          </p:nvSpPr>
          <p:spPr>
            <a:xfrm>
              <a:off x="5737128" y="4922079"/>
              <a:ext cx="3035425" cy="646331"/>
            </a:xfrm>
            <a:prstGeom prst="rect">
              <a:avLst/>
            </a:prstGeom>
            <a:noFill/>
          </p:spPr>
          <p:txBody>
            <a:bodyPr wrap="square" rtlCol="0">
              <a:spAutoFit/>
            </a:bodyPr>
            <a:lstStyle/>
            <a:p>
              <a:pPr marL="171450" indent="-171450">
                <a:buFont typeface="Wingdings" panose="05000000000000000000" pitchFamily="2" charset="2"/>
                <a:buChar char="v"/>
              </a:pPr>
              <a:r>
                <a:rPr lang="fr-FR" sz="1200" b="1" dirty="0">
                  <a:solidFill>
                    <a:srgbClr val="44A09B"/>
                  </a:solidFill>
                  <a:latin typeface="Arial" panose="020B0604020202020204" pitchFamily="34" charset="0"/>
                  <a:cs typeface="Arial" panose="020B0604020202020204" pitchFamily="34" charset="0"/>
                </a:rPr>
                <a:t>OTRE</a:t>
              </a:r>
              <a:r>
                <a:rPr lang="fr-FR" sz="1200" b="1" dirty="0">
                  <a:solidFill>
                    <a:srgbClr val="44A09B"/>
                  </a:solidFill>
                  <a:latin typeface="Arial" panose="020B0604020202020204" pitchFamily="34" charset="0"/>
                  <a:ea typeface="Calibri" panose="020F0502020204030204" pitchFamily="34" charset="0"/>
                  <a:cs typeface="Arial" panose="020B0604020202020204" pitchFamily="34" charset="0"/>
                </a:rPr>
                <a:t> : </a:t>
              </a:r>
              <a:r>
                <a:rPr lang="fr-FR" sz="1200" dirty="0">
                  <a:solidFill>
                    <a:prstClr val="black"/>
                  </a:solidFill>
                  <a:latin typeface="Arial" panose="020B0604020202020204" pitchFamily="34" charset="0"/>
                  <a:ea typeface="Calibri" panose="020F0502020204030204" pitchFamily="34" charset="0"/>
                  <a:cs typeface="Arial" panose="020B0604020202020204" pitchFamily="34" charset="0"/>
                </a:rPr>
                <a:t>Organisation des transporteurs routiers européens.</a:t>
              </a:r>
            </a:p>
            <a:p>
              <a:pPr marL="342900" indent="-342900">
                <a:buFont typeface="Wingdings" panose="05000000000000000000" pitchFamily="2" charset="2"/>
                <a:buChar char="v"/>
              </a:pPr>
              <a:endParaRPr lang="fr-FR" sz="1200" dirty="0"/>
            </a:p>
          </p:txBody>
        </p:sp>
      </p:grpSp>
      <p:sp>
        <p:nvSpPr>
          <p:cNvPr id="19" name="Rectangle à coins arrondis 18">
            <a:hlinkClick r:id="rId5" action="ppaction://hlinksldjump"/>
          </p:cNvPr>
          <p:cNvSpPr/>
          <p:nvPr/>
        </p:nvSpPr>
        <p:spPr>
          <a:xfrm>
            <a:off x="4022133" y="292688"/>
            <a:ext cx="4323082" cy="560085"/>
          </a:xfrm>
          <a:prstGeom prst="roundRect">
            <a:avLst/>
          </a:prstGeom>
          <a:solidFill>
            <a:srgbClr val="AED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a:solidFill>
                  <a:schemeClr val="bg1"/>
                </a:solidFill>
                <a:latin typeface="Arial" panose="020B0604020202020204" pitchFamily="34" charset="0"/>
                <a:cs typeface="Arial" panose="020B0604020202020204" pitchFamily="34" charset="0"/>
              </a:rPr>
              <a:t>10 - Dictionnaire de la logistique </a:t>
            </a:r>
          </a:p>
        </p:txBody>
      </p:sp>
      <p:sp>
        <p:nvSpPr>
          <p:cNvPr id="9" name="ZoneTexte 8"/>
          <p:cNvSpPr txBox="1"/>
          <p:nvPr/>
        </p:nvSpPr>
        <p:spPr>
          <a:xfrm>
            <a:off x="1020845" y="6087996"/>
            <a:ext cx="1228370" cy="338554"/>
          </a:xfrm>
          <a:prstGeom prst="rect">
            <a:avLst/>
          </a:prstGeom>
          <a:noFill/>
        </p:spPr>
        <p:txBody>
          <a:bodyPr wrap="square" rtlCol="0">
            <a:spAutoFit/>
          </a:bodyPr>
          <a:lstStyle/>
          <a:p>
            <a:r>
              <a:rPr lang="fr-FR" sz="1600" b="1">
                <a:solidFill>
                  <a:schemeClr val="bg1"/>
                </a:solidFill>
                <a:latin typeface="Arial" panose="020B0604020202020204" pitchFamily="34" charset="0"/>
                <a:cs typeface="Arial" panose="020B0604020202020204" pitchFamily="34" charset="0"/>
              </a:rPr>
              <a:t>Précédent</a:t>
            </a:r>
          </a:p>
        </p:txBody>
      </p:sp>
      <p:sp>
        <p:nvSpPr>
          <p:cNvPr id="10" name="ZoneTexte 9"/>
          <p:cNvSpPr txBox="1"/>
          <p:nvPr/>
        </p:nvSpPr>
        <p:spPr>
          <a:xfrm>
            <a:off x="9420393" y="6087996"/>
            <a:ext cx="995360" cy="338554"/>
          </a:xfrm>
          <a:prstGeom prst="rect">
            <a:avLst/>
          </a:prstGeom>
          <a:noFill/>
        </p:spPr>
        <p:txBody>
          <a:bodyPr wrap="square" rtlCol="0">
            <a:spAutoFit/>
          </a:bodyPr>
          <a:lstStyle/>
          <a:p>
            <a:r>
              <a:rPr lang="fr-FR" sz="1600" b="1">
                <a:solidFill>
                  <a:schemeClr val="bg1"/>
                </a:solidFill>
                <a:latin typeface="Arial" panose="020B0604020202020204" pitchFamily="34" charset="0"/>
                <a:cs typeface="Arial" panose="020B0604020202020204" pitchFamily="34" charset="0"/>
              </a:rPr>
              <a:t>Suivant</a:t>
            </a:r>
          </a:p>
        </p:txBody>
      </p:sp>
      <p:sp>
        <p:nvSpPr>
          <p:cNvPr id="5" name="Signe Plus 4">
            <a:extLst>
              <a:ext uri="{FF2B5EF4-FFF2-40B4-BE49-F238E27FC236}">
                <a16:creationId xmlns:a16="http://schemas.microsoft.com/office/drawing/2014/main" id="{88228D88-B2DF-E943-C95E-AAED3C28234B}"/>
              </a:ext>
            </a:extLst>
          </p:cNvPr>
          <p:cNvSpPr/>
          <p:nvPr/>
        </p:nvSpPr>
        <p:spPr>
          <a:xfrm>
            <a:off x="11903621" y="104686"/>
            <a:ext cx="205770" cy="183734"/>
          </a:xfrm>
          <a:prstGeom prst="mathPlus">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0971310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a:hlinkClick r:id="rId2" action="ppaction://hlinksldjump"/>
          </p:cNvPr>
          <p:cNvSpPr/>
          <p:nvPr/>
        </p:nvSpPr>
        <p:spPr>
          <a:xfrm>
            <a:off x="924908" y="6167411"/>
            <a:ext cx="1620000" cy="540000"/>
          </a:xfrm>
          <a:prstGeom prst="round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à coins arrondis 2">
            <a:hlinkClick r:id="" action="ppaction://noaction"/>
          </p:cNvPr>
          <p:cNvSpPr/>
          <p:nvPr/>
        </p:nvSpPr>
        <p:spPr>
          <a:xfrm>
            <a:off x="8846036" y="6173546"/>
            <a:ext cx="1620000" cy="540000"/>
          </a:xfrm>
          <a:prstGeom prst="round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defRPr/>
            </a:pPr>
            <a:endParaRPr lang="fr-FR">
              <a:solidFill>
                <a:prstClr val="black"/>
              </a:solidFill>
            </a:endParaRPr>
          </a:p>
        </p:txBody>
      </p:sp>
      <p:pic>
        <p:nvPicPr>
          <p:cNvPr id="4" name="Image 3">
            <a:extLst>
              <a:ext uri="{FF2B5EF4-FFF2-40B4-BE49-F238E27FC236}">
                <a16:creationId xmlns:a16="http://schemas.microsoft.com/office/drawing/2014/main" id="{5EC7DC65-52A1-7153-E07A-0CFA6CCC06A3}"/>
              </a:ext>
            </a:extLst>
          </p:cNvPr>
          <p:cNvPicPr>
            <a:picLocks noChangeAspect="1"/>
          </p:cNvPicPr>
          <p:nvPr/>
        </p:nvPicPr>
        <p:blipFill>
          <a:blip r:embed="rId3"/>
          <a:stretch>
            <a:fillRect/>
          </a:stretch>
        </p:blipFill>
        <p:spPr>
          <a:xfrm rot="10800000">
            <a:off x="10807318" y="5154648"/>
            <a:ext cx="1899540" cy="1899540"/>
          </a:xfrm>
          <a:prstGeom prst="rect">
            <a:avLst/>
          </a:prstGeom>
        </p:spPr>
      </p:pic>
      <p:sp>
        <p:nvSpPr>
          <p:cNvPr id="5" name="Espace réservé du numéro de diapositive 4"/>
          <p:cNvSpPr>
            <a:spLocks noGrp="1"/>
          </p:cNvSpPr>
          <p:nvPr>
            <p:ph type="sldNum" sz="quarter" idx="4"/>
          </p:nvPr>
        </p:nvSpPr>
        <p:spPr>
          <a:xfrm>
            <a:off x="8532962" y="6415237"/>
            <a:ext cx="2743200" cy="365125"/>
          </a:xfrm>
        </p:spPr>
        <p:txBody>
          <a:bodyPr/>
          <a:lstStyle/>
          <a:p>
            <a:fld id="{4C4E8528-8995-41C5-85C7-06E3E0B70F35}" type="slidenum">
              <a:rPr lang="fr-FR" smtClean="0"/>
              <a:t>53</a:t>
            </a:fld>
            <a:endParaRPr lang="fr-FR"/>
          </a:p>
        </p:txBody>
      </p:sp>
      <p:sp>
        <p:nvSpPr>
          <p:cNvPr id="9" name="Rectangle 8"/>
          <p:cNvSpPr/>
          <p:nvPr/>
        </p:nvSpPr>
        <p:spPr>
          <a:xfrm>
            <a:off x="2010790" y="2442491"/>
            <a:ext cx="6096000" cy="954107"/>
          </a:xfrm>
          <a:prstGeom prst="rect">
            <a:avLst/>
          </a:prstGeom>
        </p:spPr>
        <p:txBody>
          <a:bodyPr>
            <a:spAutoFit/>
          </a:bodyPr>
          <a:lstStyle/>
          <a:p>
            <a:pPr lvl="0" defTabSz="914400">
              <a:defRPr/>
            </a:pPr>
            <a:r>
              <a:rPr lang="fr-FR" sz="1400" i="1">
                <a:solidFill>
                  <a:srgbClr val="FF0000"/>
                </a:solidFill>
                <a:latin typeface="Arial" panose="020B0604020202020204" pitchFamily="34" charset="0"/>
                <a:cs typeface="Arial" panose="020B0604020202020204" pitchFamily="34" charset="0"/>
              </a:rPr>
              <a:t>Partie 5 </a:t>
            </a:r>
            <a:r>
              <a:rPr lang="fr-FR" sz="1400">
                <a:solidFill>
                  <a:prstClr val="black"/>
                </a:solidFill>
                <a:latin typeface="Arial" panose="020B0604020202020204" pitchFamily="34" charset="0"/>
                <a:cs typeface="Arial" panose="020B0604020202020204" pitchFamily="34" charset="0"/>
              </a:rPr>
              <a:t>– </a:t>
            </a:r>
            <a:r>
              <a:rPr lang="fr-FR" sz="1400" b="1">
                <a:solidFill>
                  <a:prstClr val="black"/>
                </a:solidFill>
                <a:latin typeface="Arial" panose="020B0604020202020204" pitchFamily="34" charset="0"/>
                <a:cs typeface="Arial" panose="020B0604020202020204" pitchFamily="34" charset="0"/>
                <a:hlinkClick r:id="rId4"/>
              </a:rPr>
              <a:t>Quel potentiel de développement de la cyclo-logistique ? </a:t>
            </a:r>
            <a:r>
              <a:rPr lang="fr-FR" sz="1400">
                <a:solidFill>
                  <a:prstClr val="black"/>
                </a:solidFill>
                <a:latin typeface="Arial" panose="020B0604020202020204" pitchFamily="34" charset="0"/>
                <a:cs typeface="Arial" panose="020B0604020202020204" pitchFamily="34" charset="0"/>
              </a:rPr>
              <a:t>Pour aller plus loin sur l’offre de vélo-cargos et l’</a:t>
            </a:r>
            <a:r>
              <a:rPr lang="fr-FR" sz="1400" err="1">
                <a:solidFill>
                  <a:prstClr val="black"/>
                </a:solidFill>
                <a:latin typeface="Arial" panose="020B0604020202020204" pitchFamily="34" charset="0"/>
                <a:cs typeface="Arial" panose="020B0604020202020204" pitchFamily="34" charset="0"/>
              </a:rPr>
              <a:t>éco-système</a:t>
            </a:r>
            <a:r>
              <a:rPr lang="fr-FR" sz="1400">
                <a:solidFill>
                  <a:prstClr val="black"/>
                </a:solidFill>
                <a:latin typeface="Arial" panose="020B0604020202020204" pitchFamily="34" charset="0"/>
                <a:cs typeface="Arial" panose="020B0604020202020204" pitchFamily="34" charset="0"/>
              </a:rPr>
              <a:t> favorable au développement de ce mode de transport. </a:t>
            </a:r>
            <a:r>
              <a:rPr lang="fr-FR" sz="1400" err="1">
                <a:solidFill>
                  <a:prstClr val="black"/>
                </a:solidFill>
                <a:latin typeface="Arial" panose="020B0604020202020204" pitchFamily="34" charset="0"/>
                <a:cs typeface="Arial" panose="020B0604020202020204" pitchFamily="34" charset="0"/>
              </a:rPr>
              <a:t>InTerLUD</a:t>
            </a:r>
            <a:r>
              <a:rPr lang="fr-FR" sz="1400">
                <a:solidFill>
                  <a:prstClr val="black"/>
                </a:solidFill>
                <a:latin typeface="Arial" panose="020B0604020202020204" pitchFamily="34" charset="0"/>
                <a:cs typeface="Arial" panose="020B0604020202020204" pitchFamily="34" charset="0"/>
              </a:rPr>
              <a:t>, 2023. </a:t>
            </a:r>
            <a:r>
              <a:rPr lang="fr-FR" sz="1400" i="1">
                <a:solidFill>
                  <a:prstClr val="black"/>
                </a:solidFill>
                <a:latin typeface="Arial" panose="020B0604020202020204" pitchFamily="34" charset="0"/>
                <a:cs typeface="Arial" panose="020B0604020202020204" pitchFamily="34" charset="0"/>
              </a:rPr>
              <a:t>Temps de lecture </a:t>
            </a:r>
            <a:r>
              <a:rPr lang="fr-FR" sz="1400">
                <a:solidFill>
                  <a:prstClr val="black"/>
                </a:solidFill>
                <a:latin typeface="Arial" panose="020B0604020202020204" pitchFamily="34" charset="0"/>
                <a:cs typeface="Arial" panose="020B0604020202020204" pitchFamily="34" charset="0"/>
              </a:rPr>
              <a:t>: 12 mn. </a:t>
            </a:r>
          </a:p>
        </p:txBody>
      </p:sp>
      <p:grpSp>
        <p:nvGrpSpPr>
          <p:cNvPr id="10" name="Groupe 9">
            <a:extLst>
              <a:ext uri="{FF2B5EF4-FFF2-40B4-BE49-F238E27FC236}">
                <a16:creationId xmlns:a16="http://schemas.microsoft.com/office/drawing/2014/main" id="{E0F9700E-8D5C-B00A-9344-48A0081B3C92}"/>
              </a:ext>
            </a:extLst>
          </p:cNvPr>
          <p:cNvGrpSpPr/>
          <p:nvPr/>
        </p:nvGrpSpPr>
        <p:grpSpPr>
          <a:xfrm>
            <a:off x="10417976" y="1165488"/>
            <a:ext cx="1275879" cy="833513"/>
            <a:chOff x="10368433" y="1342845"/>
            <a:chExt cx="1275879" cy="833513"/>
          </a:xfrm>
        </p:grpSpPr>
        <p:grpSp>
          <p:nvGrpSpPr>
            <p:cNvPr id="11" name="Groupe 10">
              <a:extLst>
                <a:ext uri="{FF2B5EF4-FFF2-40B4-BE49-F238E27FC236}">
                  <a16:creationId xmlns:a16="http://schemas.microsoft.com/office/drawing/2014/main" id="{77A97668-9772-A1B5-CB6A-41E10033787F}"/>
                </a:ext>
              </a:extLst>
            </p:cNvPr>
            <p:cNvGrpSpPr/>
            <p:nvPr/>
          </p:nvGrpSpPr>
          <p:grpSpPr>
            <a:xfrm>
              <a:off x="10370918" y="1342845"/>
              <a:ext cx="1273394" cy="833513"/>
              <a:chOff x="9556903" y="1762791"/>
              <a:chExt cx="1273394" cy="833513"/>
            </a:xfrm>
          </p:grpSpPr>
          <p:sp>
            <p:nvSpPr>
              <p:cNvPr id="13" name="ZoneTexte 12">
                <a:extLst>
                  <a:ext uri="{FF2B5EF4-FFF2-40B4-BE49-F238E27FC236}">
                    <a16:creationId xmlns:a16="http://schemas.microsoft.com/office/drawing/2014/main" id="{CDC61E80-D4CD-EA76-16FA-AFC665D273DF}"/>
                  </a:ext>
                </a:extLst>
              </p:cNvPr>
              <p:cNvSpPr txBox="1"/>
              <p:nvPr/>
            </p:nvSpPr>
            <p:spPr>
              <a:xfrm>
                <a:off x="9855529" y="1762791"/>
                <a:ext cx="97476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a:ln>
                      <a:noFill/>
                    </a:ln>
                    <a:solidFill>
                      <a:srgbClr val="FFB000"/>
                    </a:solidFill>
                    <a:effectLst/>
                    <a:uLnTx/>
                    <a:uFillTx/>
                    <a:latin typeface="Calibri" panose="020F0502020204030204"/>
                    <a:ea typeface="+mn-ea"/>
                    <a:cs typeface="+mn-cs"/>
                  </a:rPr>
                  <a:t>Apprenant</a:t>
                </a:r>
              </a:p>
            </p:txBody>
          </p:sp>
          <p:pic>
            <p:nvPicPr>
              <p:cNvPr id="14" name="Graphique 15" descr="Badge Nouveau avec un remplissage uni">
                <a:extLst>
                  <a:ext uri="{FF2B5EF4-FFF2-40B4-BE49-F238E27FC236}">
                    <a16:creationId xmlns:a16="http://schemas.microsoft.com/office/drawing/2014/main" id="{9E60E36B-DD14-CF24-7D61-2EA79C6FF514}"/>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556903" y="2282584"/>
                <a:ext cx="313720" cy="313720"/>
              </a:xfrm>
              <a:prstGeom prst="rect">
                <a:avLst/>
              </a:prstGeom>
            </p:spPr>
          </p:pic>
          <p:sp>
            <p:nvSpPr>
              <p:cNvPr id="15" name="ZoneTexte 14">
                <a:extLst>
                  <a:ext uri="{FF2B5EF4-FFF2-40B4-BE49-F238E27FC236}">
                    <a16:creationId xmlns:a16="http://schemas.microsoft.com/office/drawing/2014/main" id="{95A7FE04-3FF4-9E96-9E9F-09DF41898DAD}"/>
                  </a:ext>
                </a:extLst>
              </p:cNvPr>
              <p:cNvSpPr txBox="1"/>
              <p:nvPr/>
            </p:nvSpPr>
            <p:spPr>
              <a:xfrm>
                <a:off x="9855530" y="2285556"/>
                <a:ext cx="97476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a:ln>
                      <a:noFill/>
                    </a:ln>
                    <a:solidFill>
                      <a:srgbClr val="00A09E"/>
                    </a:solidFill>
                    <a:effectLst/>
                    <a:uLnTx/>
                    <a:uFillTx/>
                    <a:latin typeface="Calibri" panose="020F0502020204030204"/>
                    <a:ea typeface="+mn-ea"/>
                    <a:cs typeface="+mn-cs"/>
                  </a:rPr>
                  <a:t>Formateur</a:t>
                </a:r>
              </a:p>
            </p:txBody>
          </p:sp>
        </p:grpSp>
        <p:pic>
          <p:nvPicPr>
            <p:cNvPr id="12" name="Graphique 21" descr="Badge Nouveau avec un remplissage uni">
              <a:extLst>
                <a:ext uri="{FF2B5EF4-FFF2-40B4-BE49-F238E27FC236}">
                  <a16:creationId xmlns:a16="http://schemas.microsoft.com/office/drawing/2014/main" id="{498882E7-5E74-0444-64CA-CCAD75B27101}"/>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368433" y="1342845"/>
              <a:ext cx="313720" cy="313720"/>
            </a:xfrm>
            <a:prstGeom prst="rect">
              <a:avLst/>
            </a:prstGeom>
          </p:spPr>
        </p:pic>
      </p:grpSp>
      <p:pic>
        <p:nvPicPr>
          <p:cNvPr id="16" name="Image 15">
            <a:extLst>
              <a:ext uri="{FF2B5EF4-FFF2-40B4-BE49-F238E27FC236}">
                <a16:creationId xmlns:a16="http://schemas.microsoft.com/office/drawing/2014/main" id="{AA5FDB44-EC61-6F8F-C21E-085DA705F175}"/>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rot="21122862">
            <a:off x="709834" y="2388922"/>
            <a:ext cx="994027" cy="1401833"/>
          </a:xfrm>
          <a:prstGeom prst="rect">
            <a:avLst/>
          </a:prstGeom>
          <a:ln>
            <a:solidFill>
              <a:srgbClr val="00B050"/>
            </a:solidFill>
          </a:ln>
        </p:spPr>
      </p:pic>
      <p:pic>
        <p:nvPicPr>
          <p:cNvPr id="17" name="Image 16" descr="Une image contenant texte&#10;&#10;Description générée automatiquement">
            <a:extLst>
              <a:ext uri="{FF2B5EF4-FFF2-40B4-BE49-F238E27FC236}">
                <a16:creationId xmlns:a16="http://schemas.microsoft.com/office/drawing/2014/main" id="{FA304A1C-C5C2-1E7C-7E1C-A2F25BFB2317}"/>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rot="20987957">
            <a:off x="8213237" y="3163739"/>
            <a:ext cx="980870" cy="1382977"/>
          </a:xfrm>
          <a:prstGeom prst="rect">
            <a:avLst/>
          </a:prstGeom>
          <a:ln>
            <a:solidFill>
              <a:srgbClr val="00B050"/>
            </a:solidFill>
          </a:ln>
        </p:spPr>
      </p:pic>
      <p:pic>
        <p:nvPicPr>
          <p:cNvPr id="20" name="Graphique 54" descr="Badge Nouveau avec un remplissage uni">
            <a:extLst>
              <a:ext uri="{FF2B5EF4-FFF2-40B4-BE49-F238E27FC236}">
                <a16:creationId xmlns:a16="http://schemas.microsoft.com/office/drawing/2014/main" id="{31573C1E-93D4-5941-CFE6-09C333B544A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53818" y="3087815"/>
            <a:ext cx="313720" cy="313720"/>
          </a:xfrm>
          <a:prstGeom prst="rect">
            <a:avLst/>
          </a:prstGeom>
        </p:spPr>
      </p:pic>
      <p:pic>
        <p:nvPicPr>
          <p:cNvPr id="21" name="Image 20" descr="Une image contenant texte, sol&#10;&#10;Description générée automatiquement">
            <a:extLst>
              <a:ext uri="{FF2B5EF4-FFF2-40B4-BE49-F238E27FC236}">
                <a16:creationId xmlns:a16="http://schemas.microsoft.com/office/drawing/2014/main" id="{B25D7642-981B-63DB-A9DE-0801C7D31F3D}"/>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72229" y="4566178"/>
            <a:ext cx="1750658" cy="940472"/>
          </a:xfrm>
          <a:prstGeom prst="rect">
            <a:avLst/>
          </a:prstGeom>
        </p:spPr>
      </p:pic>
      <p:sp>
        <p:nvSpPr>
          <p:cNvPr id="22" name="Rectangle 21"/>
          <p:cNvSpPr/>
          <p:nvPr/>
        </p:nvSpPr>
        <p:spPr>
          <a:xfrm>
            <a:off x="2056909" y="3685569"/>
            <a:ext cx="6096000" cy="738664"/>
          </a:xfrm>
          <a:prstGeom prst="rect">
            <a:avLst/>
          </a:prstGeom>
        </p:spPr>
        <p:txBody>
          <a:bodyPr>
            <a:spAutoFit/>
          </a:bodyPr>
          <a:lstStyle/>
          <a:p>
            <a:pPr lvl="0" defTabSz="914400">
              <a:defRPr/>
            </a:pPr>
            <a:r>
              <a:rPr lang="fr-FR" sz="1400" i="1">
                <a:solidFill>
                  <a:srgbClr val="FF0000"/>
                </a:solidFill>
                <a:latin typeface="Arial" panose="020B0604020202020204" pitchFamily="34" charset="0"/>
                <a:cs typeface="Arial" panose="020B0604020202020204" pitchFamily="34" charset="0"/>
              </a:rPr>
              <a:t>Partie 5 </a:t>
            </a:r>
            <a:r>
              <a:rPr lang="fr-FR" sz="1400">
                <a:solidFill>
                  <a:prstClr val="black"/>
                </a:solidFill>
                <a:latin typeface="Arial" panose="020B0604020202020204" pitchFamily="34" charset="0"/>
                <a:cs typeface="Arial" panose="020B0604020202020204" pitchFamily="34" charset="0"/>
              </a:rPr>
              <a:t>– Témoignage de </a:t>
            </a:r>
            <a:r>
              <a:rPr lang="fr-FR" sz="1400" b="1">
                <a:solidFill>
                  <a:prstClr val="black"/>
                </a:solidFill>
                <a:latin typeface="Arial" panose="020B0604020202020204" pitchFamily="34" charset="0"/>
                <a:cs typeface="Arial" panose="020B0604020202020204" pitchFamily="34" charset="0"/>
                <a:hlinkClick r:id="rId12"/>
              </a:rPr>
              <a:t>la société des Triporteurs de l’Ouest </a:t>
            </a:r>
            <a:r>
              <a:rPr lang="fr-FR" sz="1400">
                <a:solidFill>
                  <a:prstClr val="black"/>
                </a:solidFill>
                <a:latin typeface="Arial" panose="020B0604020202020204" pitchFamily="34" charset="0"/>
                <a:cs typeface="Arial" panose="020B0604020202020204" pitchFamily="34" charset="0"/>
              </a:rPr>
              <a:t>sur le développement d’une activité de transport 100 % cyclo. </a:t>
            </a:r>
            <a:r>
              <a:rPr lang="fr-FR" sz="1400" err="1">
                <a:solidFill>
                  <a:prstClr val="black"/>
                </a:solidFill>
                <a:latin typeface="Arial" panose="020B0604020202020204" pitchFamily="34" charset="0"/>
                <a:cs typeface="Arial" panose="020B0604020202020204" pitchFamily="34" charset="0"/>
              </a:rPr>
              <a:t>InTerLUD</a:t>
            </a:r>
            <a:r>
              <a:rPr lang="fr-FR" sz="1400">
                <a:solidFill>
                  <a:prstClr val="black"/>
                </a:solidFill>
                <a:latin typeface="Arial" panose="020B0604020202020204" pitchFamily="34" charset="0"/>
                <a:cs typeface="Arial" panose="020B0604020202020204" pitchFamily="34" charset="0"/>
              </a:rPr>
              <a:t>, 2022. </a:t>
            </a:r>
            <a:r>
              <a:rPr lang="fr-FR" sz="1400" i="1">
                <a:solidFill>
                  <a:prstClr val="black"/>
                </a:solidFill>
                <a:latin typeface="Arial" panose="020B0604020202020204" pitchFamily="34" charset="0"/>
                <a:cs typeface="Arial" panose="020B0604020202020204" pitchFamily="34" charset="0"/>
              </a:rPr>
              <a:t>Temps de lecture </a:t>
            </a:r>
            <a:r>
              <a:rPr lang="fr-FR" sz="1400">
                <a:solidFill>
                  <a:prstClr val="black"/>
                </a:solidFill>
                <a:latin typeface="Arial" panose="020B0604020202020204" pitchFamily="34" charset="0"/>
                <a:cs typeface="Arial" panose="020B0604020202020204" pitchFamily="34" charset="0"/>
              </a:rPr>
              <a:t>: 10 mn. </a:t>
            </a:r>
          </a:p>
        </p:txBody>
      </p:sp>
      <p:pic>
        <p:nvPicPr>
          <p:cNvPr id="24" name="Graphique 54" descr="Badge Nouveau avec un remplissage uni">
            <a:extLst>
              <a:ext uri="{FF2B5EF4-FFF2-40B4-BE49-F238E27FC236}">
                <a16:creationId xmlns:a16="http://schemas.microsoft.com/office/drawing/2014/main" id="{31573C1E-93D4-5941-CFE6-09C333B544A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317089" y="4126828"/>
            <a:ext cx="313720" cy="313720"/>
          </a:xfrm>
          <a:prstGeom prst="rect">
            <a:avLst/>
          </a:prstGeom>
        </p:spPr>
      </p:pic>
      <p:sp>
        <p:nvSpPr>
          <p:cNvPr id="25" name="Rectangle 24"/>
          <p:cNvSpPr/>
          <p:nvPr/>
        </p:nvSpPr>
        <p:spPr>
          <a:xfrm>
            <a:off x="2010790" y="4566178"/>
            <a:ext cx="6249383" cy="738664"/>
          </a:xfrm>
          <a:prstGeom prst="rect">
            <a:avLst/>
          </a:prstGeom>
        </p:spPr>
        <p:txBody>
          <a:bodyPr wrap="square">
            <a:spAutoFit/>
          </a:bodyPr>
          <a:lstStyle/>
          <a:p>
            <a:pPr lvl="0" defTabSz="914400">
              <a:defRPr/>
            </a:pPr>
            <a:r>
              <a:rPr lang="fr-FR" sz="1400" i="1">
                <a:solidFill>
                  <a:srgbClr val="FF0000"/>
                </a:solidFill>
                <a:latin typeface="Arial" panose="020B0604020202020204" pitchFamily="34" charset="0"/>
                <a:cs typeface="Arial" panose="020B0604020202020204" pitchFamily="34" charset="0"/>
              </a:rPr>
              <a:t>Partie 5 </a:t>
            </a:r>
            <a:r>
              <a:rPr lang="fr-FR" sz="1400">
                <a:solidFill>
                  <a:prstClr val="black"/>
                </a:solidFill>
                <a:latin typeface="Arial" panose="020B0604020202020204" pitchFamily="34" charset="0"/>
                <a:cs typeface="Arial" panose="020B0604020202020204" pitchFamily="34" charset="0"/>
              </a:rPr>
              <a:t>– </a:t>
            </a:r>
            <a:r>
              <a:rPr lang="fr-FR" sz="1400" b="1">
                <a:solidFill>
                  <a:prstClr val="black"/>
                </a:solidFill>
                <a:latin typeface="Arial" panose="020B0604020202020204" pitchFamily="34" charset="0"/>
                <a:cs typeface="Arial" panose="020B0604020202020204" pitchFamily="34" charset="0"/>
                <a:hlinkClick r:id="rId13"/>
              </a:rPr>
              <a:t>Quels colis transporter à vélo ? </a:t>
            </a:r>
            <a:r>
              <a:rPr lang="fr-FR" sz="1400">
                <a:solidFill>
                  <a:prstClr val="black"/>
                </a:solidFill>
                <a:latin typeface="Arial" panose="020B0604020202020204" pitchFamily="34" charset="0"/>
                <a:cs typeface="Arial" panose="020B0604020202020204" pitchFamily="34" charset="0"/>
              </a:rPr>
              <a:t>En vidéo, le témoignage de Tout en vélo, un réseau de transporteurs en coopérative dédié à la </a:t>
            </a:r>
            <a:r>
              <a:rPr lang="fr-FR" sz="1400" err="1">
                <a:solidFill>
                  <a:prstClr val="black"/>
                </a:solidFill>
                <a:latin typeface="Arial" panose="020B0604020202020204" pitchFamily="34" charset="0"/>
                <a:cs typeface="Arial" panose="020B0604020202020204" pitchFamily="34" charset="0"/>
              </a:rPr>
              <a:t>cyclologistique</a:t>
            </a:r>
            <a:r>
              <a:rPr lang="fr-FR" sz="1400">
                <a:solidFill>
                  <a:prstClr val="black"/>
                </a:solidFill>
                <a:latin typeface="Arial" panose="020B0604020202020204" pitchFamily="34" charset="0"/>
                <a:cs typeface="Arial" panose="020B0604020202020204" pitchFamily="34" charset="0"/>
              </a:rPr>
              <a:t>. </a:t>
            </a:r>
            <a:r>
              <a:rPr lang="fr-FR" sz="1400" err="1">
                <a:solidFill>
                  <a:prstClr val="black"/>
                </a:solidFill>
                <a:latin typeface="Arial" panose="020B0604020202020204" pitchFamily="34" charset="0"/>
                <a:cs typeface="Arial" panose="020B0604020202020204" pitchFamily="34" charset="0"/>
              </a:rPr>
              <a:t>InTerLUD</a:t>
            </a:r>
            <a:r>
              <a:rPr lang="fr-FR" sz="1400">
                <a:solidFill>
                  <a:prstClr val="black"/>
                </a:solidFill>
                <a:latin typeface="Arial" panose="020B0604020202020204" pitchFamily="34" charset="0"/>
                <a:cs typeface="Arial" panose="020B0604020202020204" pitchFamily="34" charset="0"/>
              </a:rPr>
              <a:t>, 2021. Durée : 2 min 41. </a:t>
            </a:r>
          </a:p>
        </p:txBody>
      </p:sp>
      <p:pic>
        <p:nvPicPr>
          <p:cNvPr id="27" name="Graphique 54" descr="Badge Nouveau avec un remplissage uni">
            <a:extLst>
              <a:ext uri="{FF2B5EF4-FFF2-40B4-BE49-F238E27FC236}">
                <a16:creationId xmlns:a16="http://schemas.microsoft.com/office/drawing/2014/main" id="{31573C1E-93D4-5941-CFE6-09C333B544A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07892" y="5022868"/>
            <a:ext cx="313720" cy="313720"/>
          </a:xfrm>
          <a:prstGeom prst="rect">
            <a:avLst/>
          </a:prstGeom>
        </p:spPr>
      </p:pic>
      <p:sp>
        <p:nvSpPr>
          <p:cNvPr id="31" name="Rectangle à coins arrondis 30">
            <a:hlinkClick r:id="rId14" action="ppaction://hlinksldjump"/>
          </p:cNvPr>
          <p:cNvSpPr/>
          <p:nvPr/>
        </p:nvSpPr>
        <p:spPr>
          <a:xfrm>
            <a:off x="4463707" y="308302"/>
            <a:ext cx="2931432" cy="560085"/>
          </a:xfrm>
          <a:prstGeom prst="roundRect">
            <a:avLst/>
          </a:prstGeom>
          <a:solidFill>
            <a:srgbClr val="AED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ZoneTexte 31"/>
          <p:cNvSpPr txBox="1"/>
          <p:nvPr/>
        </p:nvSpPr>
        <p:spPr>
          <a:xfrm>
            <a:off x="4658590" y="388290"/>
            <a:ext cx="2614499" cy="400110"/>
          </a:xfrm>
          <a:prstGeom prst="rect">
            <a:avLst/>
          </a:prstGeom>
          <a:noFill/>
        </p:spPr>
        <p:txBody>
          <a:bodyPr wrap="square" rtlCol="0">
            <a:spAutoFit/>
          </a:bodyPr>
          <a:lstStyle/>
          <a:p>
            <a:r>
              <a:rPr lang="fr-FR" sz="2000" b="1">
                <a:solidFill>
                  <a:schemeClr val="bg1"/>
                </a:solidFill>
                <a:latin typeface="Arial" panose="020B0604020202020204" pitchFamily="34" charset="0"/>
                <a:cs typeface="Arial" panose="020B0604020202020204" pitchFamily="34" charset="0"/>
              </a:rPr>
              <a:t>11- Les ressources</a:t>
            </a:r>
          </a:p>
        </p:txBody>
      </p:sp>
      <p:sp>
        <p:nvSpPr>
          <p:cNvPr id="33" name="ZoneTexte 32"/>
          <p:cNvSpPr txBox="1"/>
          <p:nvPr/>
        </p:nvSpPr>
        <p:spPr>
          <a:xfrm>
            <a:off x="1206847" y="6259821"/>
            <a:ext cx="1217505" cy="338554"/>
          </a:xfrm>
          <a:prstGeom prst="rect">
            <a:avLst/>
          </a:prstGeom>
          <a:noFill/>
        </p:spPr>
        <p:txBody>
          <a:bodyPr wrap="square" rtlCol="0">
            <a:spAutoFit/>
          </a:bodyPr>
          <a:lstStyle/>
          <a:p>
            <a:r>
              <a:rPr lang="fr-FR" sz="1600" b="1">
                <a:solidFill>
                  <a:schemeClr val="bg1"/>
                </a:solidFill>
                <a:latin typeface="Arial" panose="020B0604020202020204" pitchFamily="34" charset="0"/>
                <a:cs typeface="Arial" panose="020B0604020202020204" pitchFamily="34" charset="0"/>
              </a:rPr>
              <a:t>Précédent</a:t>
            </a:r>
          </a:p>
        </p:txBody>
      </p:sp>
      <p:sp>
        <p:nvSpPr>
          <p:cNvPr id="34" name="ZoneTexte 33"/>
          <p:cNvSpPr txBox="1"/>
          <p:nvPr/>
        </p:nvSpPr>
        <p:spPr>
          <a:xfrm>
            <a:off x="9162401" y="6259821"/>
            <a:ext cx="1105170" cy="338554"/>
          </a:xfrm>
          <a:prstGeom prst="rect">
            <a:avLst/>
          </a:prstGeom>
          <a:noFill/>
        </p:spPr>
        <p:txBody>
          <a:bodyPr wrap="square" rtlCol="0">
            <a:spAutoFit/>
          </a:bodyPr>
          <a:lstStyle/>
          <a:p>
            <a:r>
              <a:rPr lang="fr-FR" sz="1600" b="1">
                <a:solidFill>
                  <a:schemeClr val="bg1"/>
                </a:solidFill>
                <a:latin typeface="Arial" panose="020B0604020202020204" pitchFamily="34" charset="0"/>
                <a:cs typeface="Arial" panose="020B0604020202020204" pitchFamily="34" charset="0"/>
              </a:rPr>
              <a:t>Suivant</a:t>
            </a:r>
          </a:p>
        </p:txBody>
      </p:sp>
      <p:sp>
        <p:nvSpPr>
          <p:cNvPr id="6" name="Signe Plus 5">
            <a:extLst>
              <a:ext uri="{FF2B5EF4-FFF2-40B4-BE49-F238E27FC236}">
                <a16:creationId xmlns:a16="http://schemas.microsoft.com/office/drawing/2014/main" id="{6C690362-D4A1-D7E8-BE50-5919EBA024AC}"/>
              </a:ext>
            </a:extLst>
          </p:cNvPr>
          <p:cNvSpPr/>
          <p:nvPr/>
        </p:nvSpPr>
        <p:spPr>
          <a:xfrm>
            <a:off x="11903621" y="104686"/>
            <a:ext cx="205770" cy="183734"/>
          </a:xfrm>
          <a:prstGeom prst="mathPlus">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5" name="Image 34" descr="Une image contenant texte, route, ciel, plein air&#10;&#10;Description générée automatiquement">
            <a:extLst>
              <a:ext uri="{FF2B5EF4-FFF2-40B4-BE49-F238E27FC236}">
                <a16:creationId xmlns:a16="http://schemas.microsoft.com/office/drawing/2014/main" id="{23433C35-D1D2-50B6-68F6-F5A5F3162C1D}"/>
              </a:ext>
            </a:extLst>
          </p:cNvPr>
          <p:cNvPicPr>
            <a:picLocks noChangeAspect="1"/>
          </p:cNvPicPr>
          <p:nvPr/>
        </p:nvPicPr>
        <p:blipFill>
          <a:blip r:embed="rId15" cstate="screen">
            <a:extLst>
              <a:ext uri="{28A0092B-C50C-407E-A947-70E740481C1C}">
                <a14:useLocalDpi xmlns:a14="http://schemas.microsoft.com/office/drawing/2010/main" val="0"/>
              </a:ext>
            </a:extLst>
          </a:blip>
          <a:stretch>
            <a:fillRect/>
          </a:stretch>
        </p:blipFill>
        <p:spPr>
          <a:xfrm flipH="1">
            <a:off x="651940" y="1133016"/>
            <a:ext cx="2125283" cy="965200"/>
          </a:xfrm>
          <a:prstGeom prst="rect">
            <a:avLst/>
          </a:prstGeom>
        </p:spPr>
      </p:pic>
      <p:sp>
        <p:nvSpPr>
          <p:cNvPr id="36" name="Rectangle 35"/>
          <p:cNvSpPr/>
          <p:nvPr/>
        </p:nvSpPr>
        <p:spPr>
          <a:xfrm>
            <a:off x="2922784" y="1303522"/>
            <a:ext cx="6510325" cy="954107"/>
          </a:xfrm>
          <a:prstGeom prst="rect">
            <a:avLst/>
          </a:prstGeom>
        </p:spPr>
        <p:txBody>
          <a:bodyPr wrap="square">
            <a:spAutoFit/>
          </a:bodyPr>
          <a:lstStyle/>
          <a:p>
            <a:pPr lvl="0" defTabSz="914400">
              <a:defRPr/>
            </a:pPr>
            <a:r>
              <a:rPr lang="fr-FR" sz="1400" i="1">
                <a:solidFill>
                  <a:srgbClr val="FF0000"/>
                </a:solidFill>
                <a:latin typeface="Arial" panose="020B0604020202020204" pitchFamily="34" charset="0"/>
                <a:cs typeface="Arial" panose="020B0604020202020204" pitchFamily="34" charset="0"/>
              </a:rPr>
              <a:t>Partie 4 </a:t>
            </a:r>
            <a:r>
              <a:rPr lang="fr-FR" sz="1400">
                <a:solidFill>
                  <a:prstClr val="black"/>
                </a:solidFill>
                <a:latin typeface="Arial" panose="020B0604020202020204" pitchFamily="34" charset="0"/>
                <a:cs typeface="Arial" panose="020B0604020202020204" pitchFamily="34" charset="0"/>
              </a:rPr>
              <a:t>– </a:t>
            </a:r>
            <a:r>
              <a:rPr lang="fr-FR" sz="1400" b="1">
                <a:solidFill>
                  <a:prstClr val="black"/>
                </a:solidFill>
                <a:latin typeface="Arial" panose="020B0604020202020204" pitchFamily="34" charset="0"/>
                <a:cs typeface="Arial" panose="020B0604020202020204" pitchFamily="34" charset="0"/>
                <a:hlinkClick r:id="rId16"/>
              </a:rPr>
              <a:t>Quels leviers d’actions pour les professionnels ? </a:t>
            </a:r>
            <a:r>
              <a:rPr lang="fr-FR" sz="1400">
                <a:solidFill>
                  <a:prstClr val="black"/>
                </a:solidFill>
                <a:latin typeface="Arial" panose="020B0604020202020204" pitchFamily="34" charset="0"/>
                <a:cs typeface="Arial" panose="020B0604020202020204" pitchFamily="34" charset="0"/>
              </a:rPr>
              <a:t>En vidéo, l’expérience de Lidl, qui livre ses magasins d’Île-de-France en véhicule frigorifique électrique, et qui travaille à la valorisation de ses déchets. </a:t>
            </a:r>
            <a:r>
              <a:rPr lang="fr-FR" sz="1400" err="1">
                <a:solidFill>
                  <a:prstClr val="black"/>
                </a:solidFill>
                <a:latin typeface="Arial" panose="020B0604020202020204" pitchFamily="34" charset="0"/>
                <a:cs typeface="Arial" panose="020B0604020202020204" pitchFamily="34" charset="0"/>
              </a:rPr>
              <a:t>InTerLUD</a:t>
            </a:r>
            <a:r>
              <a:rPr lang="fr-FR" sz="1400">
                <a:solidFill>
                  <a:prstClr val="black"/>
                </a:solidFill>
                <a:latin typeface="Arial" panose="020B0604020202020204" pitchFamily="34" charset="0"/>
                <a:cs typeface="Arial" panose="020B0604020202020204" pitchFamily="34" charset="0"/>
              </a:rPr>
              <a:t>, 2021. Durée : 2 min 28. </a:t>
            </a:r>
          </a:p>
        </p:txBody>
      </p:sp>
      <p:pic>
        <p:nvPicPr>
          <p:cNvPr id="37" name="Graphique 23" descr="Badge Nouveau avec un remplissage uni">
            <a:extLst>
              <a:ext uri="{FF2B5EF4-FFF2-40B4-BE49-F238E27FC236}">
                <a16:creationId xmlns:a16="http://schemas.microsoft.com/office/drawing/2014/main" id="{37318E66-680F-69AB-D5F0-47715445FE8D}"/>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948049" y="1948846"/>
            <a:ext cx="313720" cy="313720"/>
          </a:xfrm>
          <a:prstGeom prst="rect">
            <a:avLst/>
          </a:prstGeom>
        </p:spPr>
      </p:pic>
    </p:spTree>
    <p:extLst>
      <p:ext uri="{BB962C8B-B14F-4D97-AF65-F5344CB8AC3E}">
        <p14:creationId xmlns:p14="http://schemas.microsoft.com/office/powerpoint/2010/main" val="34478871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a:hlinkClick r:id="rId2" action="ppaction://hlinksldjump"/>
          </p:cNvPr>
          <p:cNvSpPr/>
          <p:nvPr/>
        </p:nvSpPr>
        <p:spPr>
          <a:xfrm>
            <a:off x="866056" y="6011306"/>
            <a:ext cx="1620000" cy="540000"/>
          </a:xfrm>
          <a:prstGeom prst="round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5EC7DC65-52A1-7153-E07A-0CFA6CCC06A3}"/>
              </a:ext>
            </a:extLst>
          </p:cNvPr>
          <p:cNvPicPr>
            <a:picLocks noChangeAspect="1"/>
          </p:cNvPicPr>
          <p:nvPr/>
        </p:nvPicPr>
        <p:blipFill>
          <a:blip r:embed="rId3"/>
          <a:stretch>
            <a:fillRect/>
          </a:stretch>
        </p:blipFill>
        <p:spPr>
          <a:xfrm rot="10800000">
            <a:off x="10807318" y="5138227"/>
            <a:ext cx="1899540" cy="1899540"/>
          </a:xfrm>
          <a:prstGeom prst="rect">
            <a:avLst/>
          </a:prstGeom>
        </p:spPr>
      </p:pic>
      <p:sp>
        <p:nvSpPr>
          <p:cNvPr id="7" name="Rectangle à coins arrondis 6">
            <a:hlinkClick r:id="rId4" action="ppaction://hlinksldjump"/>
          </p:cNvPr>
          <p:cNvSpPr/>
          <p:nvPr/>
        </p:nvSpPr>
        <p:spPr>
          <a:xfrm>
            <a:off x="9005572" y="6011306"/>
            <a:ext cx="1620000" cy="540000"/>
          </a:xfrm>
          <a:prstGeom prst="round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p:cNvSpPr txBox="1"/>
          <p:nvPr/>
        </p:nvSpPr>
        <p:spPr>
          <a:xfrm>
            <a:off x="1063649" y="6087996"/>
            <a:ext cx="1219200" cy="338554"/>
          </a:xfrm>
          <a:prstGeom prst="rect">
            <a:avLst/>
          </a:prstGeom>
          <a:noFill/>
        </p:spPr>
        <p:txBody>
          <a:bodyPr wrap="square" rtlCol="0">
            <a:spAutoFit/>
          </a:bodyPr>
          <a:lstStyle/>
          <a:p>
            <a:r>
              <a:rPr lang="fr-FR" sz="1600" b="1">
                <a:solidFill>
                  <a:schemeClr val="bg1"/>
                </a:solidFill>
                <a:latin typeface="Arial" panose="020B0604020202020204" pitchFamily="34" charset="0"/>
                <a:cs typeface="Arial" panose="020B0604020202020204" pitchFamily="34" charset="0"/>
              </a:rPr>
              <a:t>Précédent</a:t>
            </a:r>
          </a:p>
        </p:txBody>
      </p:sp>
      <p:sp>
        <p:nvSpPr>
          <p:cNvPr id="10" name="ZoneTexte 9"/>
          <p:cNvSpPr txBox="1"/>
          <p:nvPr/>
        </p:nvSpPr>
        <p:spPr>
          <a:xfrm>
            <a:off x="9391945" y="6103716"/>
            <a:ext cx="1097332" cy="338554"/>
          </a:xfrm>
          <a:prstGeom prst="rect">
            <a:avLst/>
          </a:prstGeom>
          <a:noFill/>
        </p:spPr>
        <p:txBody>
          <a:bodyPr wrap="square" rtlCol="0">
            <a:spAutoFit/>
          </a:bodyPr>
          <a:lstStyle/>
          <a:p>
            <a:r>
              <a:rPr lang="fr-FR" sz="1600" b="1">
                <a:solidFill>
                  <a:schemeClr val="bg1"/>
                </a:solidFill>
                <a:latin typeface="Arial" panose="020B0604020202020204" pitchFamily="34" charset="0"/>
                <a:cs typeface="Arial" panose="020B0604020202020204" pitchFamily="34" charset="0"/>
              </a:rPr>
              <a:t>Suivant</a:t>
            </a:r>
          </a:p>
        </p:txBody>
      </p:sp>
      <p:sp>
        <p:nvSpPr>
          <p:cNvPr id="6" name="Signe Plus 5">
            <a:extLst>
              <a:ext uri="{FF2B5EF4-FFF2-40B4-BE49-F238E27FC236}">
                <a16:creationId xmlns:a16="http://schemas.microsoft.com/office/drawing/2014/main" id="{CAB37727-31AA-2125-A794-EB5D94897672}"/>
              </a:ext>
            </a:extLst>
          </p:cNvPr>
          <p:cNvSpPr/>
          <p:nvPr/>
        </p:nvSpPr>
        <p:spPr>
          <a:xfrm>
            <a:off x="11903621" y="104686"/>
            <a:ext cx="205770" cy="183734"/>
          </a:xfrm>
          <a:prstGeom prst="mathPlus">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à coins arrondis 16">
            <a:hlinkClick r:id="rId5" action="ppaction://hlinksldjump"/>
            <a:extLst>
              <a:ext uri="{FF2B5EF4-FFF2-40B4-BE49-F238E27FC236}">
                <a16:creationId xmlns:a16="http://schemas.microsoft.com/office/drawing/2014/main" id="{91722D26-554C-D750-1B33-E6AF401745E2}"/>
              </a:ext>
            </a:extLst>
          </p:cNvPr>
          <p:cNvSpPr/>
          <p:nvPr/>
        </p:nvSpPr>
        <p:spPr>
          <a:xfrm>
            <a:off x="860630" y="328922"/>
            <a:ext cx="1986178" cy="560085"/>
          </a:xfrm>
          <a:prstGeom prst="roundRect">
            <a:avLst/>
          </a:prstGeom>
          <a:solidFill>
            <a:srgbClr val="AED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à coins arrondis 20">
            <a:hlinkClick r:id="rId5" action="ppaction://hlinksldjump"/>
            <a:extLst>
              <a:ext uri="{FF2B5EF4-FFF2-40B4-BE49-F238E27FC236}">
                <a16:creationId xmlns:a16="http://schemas.microsoft.com/office/drawing/2014/main" id="{DB22D910-38D7-D831-3058-000023D3443E}"/>
              </a:ext>
            </a:extLst>
          </p:cNvPr>
          <p:cNvSpPr/>
          <p:nvPr/>
        </p:nvSpPr>
        <p:spPr>
          <a:xfrm>
            <a:off x="3899717" y="321322"/>
            <a:ext cx="2175364" cy="560085"/>
          </a:xfrm>
          <a:prstGeom prst="roundRect">
            <a:avLst/>
          </a:prstGeom>
          <a:solidFill>
            <a:srgbClr val="AED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à coins arrondis 21">
            <a:hlinkClick r:id="rId5" action="ppaction://hlinksldjump"/>
            <a:extLst>
              <a:ext uri="{FF2B5EF4-FFF2-40B4-BE49-F238E27FC236}">
                <a16:creationId xmlns:a16="http://schemas.microsoft.com/office/drawing/2014/main" id="{2B7C721C-9F3C-86C8-4CCD-C5245EE86A23}"/>
              </a:ext>
            </a:extLst>
          </p:cNvPr>
          <p:cNvSpPr/>
          <p:nvPr/>
        </p:nvSpPr>
        <p:spPr>
          <a:xfrm>
            <a:off x="6869166" y="292013"/>
            <a:ext cx="3112303" cy="560085"/>
          </a:xfrm>
          <a:prstGeom prst="roundRect">
            <a:avLst/>
          </a:prstGeom>
          <a:solidFill>
            <a:srgbClr val="AED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6">
            <a:extLst>
              <a:ext uri="{FF2B5EF4-FFF2-40B4-BE49-F238E27FC236}">
                <a16:creationId xmlns:a16="http://schemas.microsoft.com/office/drawing/2014/main" id="{4A27E396-C24E-BD58-1EAE-DC7538758C3C}"/>
              </a:ext>
            </a:extLst>
          </p:cNvPr>
          <p:cNvSpPr txBox="1"/>
          <p:nvPr/>
        </p:nvSpPr>
        <p:spPr>
          <a:xfrm>
            <a:off x="1101907" y="408909"/>
            <a:ext cx="1667336" cy="400110"/>
          </a:xfrm>
          <a:prstGeom prst="rect">
            <a:avLst/>
          </a:prstGeom>
          <a:noFill/>
        </p:spPr>
        <p:txBody>
          <a:bodyPr wrap="square" rtlCol="0">
            <a:spAutoFit/>
          </a:bodyPr>
          <a:lstStyle/>
          <a:p>
            <a:r>
              <a:rPr lang="fr-FR" sz="2000" b="1">
                <a:solidFill>
                  <a:schemeClr val="bg1"/>
                </a:solidFill>
                <a:latin typeface="Arial" panose="020B0604020202020204" pitchFamily="34" charset="0"/>
                <a:cs typeface="Arial" panose="020B0604020202020204" pitchFamily="34" charset="0"/>
              </a:rPr>
              <a:t>Réalisation</a:t>
            </a:r>
          </a:p>
        </p:txBody>
      </p:sp>
      <p:sp>
        <p:nvSpPr>
          <p:cNvPr id="18" name="ZoneTexte 7">
            <a:extLst>
              <a:ext uri="{FF2B5EF4-FFF2-40B4-BE49-F238E27FC236}">
                <a16:creationId xmlns:a16="http://schemas.microsoft.com/office/drawing/2014/main" id="{9CFA1112-7B16-43E4-E81F-4D9E8F777403}"/>
              </a:ext>
            </a:extLst>
          </p:cNvPr>
          <p:cNvSpPr txBox="1"/>
          <p:nvPr/>
        </p:nvSpPr>
        <p:spPr>
          <a:xfrm>
            <a:off x="3962436" y="410402"/>
            <a:ext cx="2054031" cy="400110"/>
          </a:xfrm>
          <a:prstGeom prst="rect">
            <a:avLst/>
          </a:prstGeom>
          <a:noFill/>
        </p:spPr>
        <p:txBody>
          <a:bodyPr wrap="square" rtlCol="0">
            <a:spAutoFit/>
          </a:bodyPr>
          <a:lstStyle/>
          <a:p>
            <a:r>
              <a:rPr lang="fr-FR" sz="2000" b="1">
                <a:solidFill>
                  <a:schemeClr val="bg1"/>
                </a:solidFill>
                <a:latin typeface="Arial" panose="020B0604020202020204" pitchFamily="34" charset="0"/>
                <a:cs typeface="Arial" panose="020B0604020202020204" pitchFamily="34" charset="0"/>
              </a:rPr>
              <a:t>Crédits photos</a:t>
            </a:r>
            <a:endParaRPr lang="fr-FR" sz="2000" b="1">
              <a:latin typeface="Arial" panose="020B0604020202020204" pitchFamily="34" charset="0"/>
              <a:cs typeface="Arial" panose="020B0604020202020204" pitchFamily="34" charset="0"/>
            </a:endParaRPr>
          </a:p>
        </p:txBody>
      </p:sp>
      <p:sp>
        <p:nvSpPr>
          <p:cNvPr id="21" name="ZoneTexte 8">
            <a:extLst>
              <a:ext uri="{FF2B5EF4-FFF2-40B4-BE49-F238E27FC236}">
                <a16:creationId xmlns:a16="http://schemas.microsoft.com/office/drawing/2014/main" id="{3CAB799D-DD30-BCCA-CEFB-31F076AFA8E3}"/>
              </a:ext>
            </a:extLst>
          </p:cNvPr>
          <p:cNvSpPr txBox="1"/>
          <p:nvPr/>
        </p:nvSpPr>
        <p:spPr>
          <a:xfrm>
            <a:off x="6979929" y="399140"/>
            <a:ext cx="3112302" cy="400110"/>
          </a:xfrm>
          <a:prstGeom prst="rect">
            <a:avLst/>
          </a:prstGeom>
          <a:noFill/>
        </p:spPr>
        <p:txBody>
          <a:bodyPr wrap="square" rtlCol="0">
            <a:spAutoFit/>
          </a:bodyPr>
          <a:lstStyle/>
          <a:p>
            <a:r>
              <a:rPr lang="fr-FR" sz="2000" b="1">
                <a:solidFill>
                  <a:schemeClr val="bg1"/>
                </a:solidFill>
                <a:latin typeface="Arial" panose="020B0604020202020204" pitchFamily="34" charset="0"/>
                <a:cs typeface="Arial" panose="020B0604020202020204" pitchFamily="34" charset="0"/>
              </a:rPr>
              <a:t>Conditions d’utilisation </a:t>
            </a:r>
          </a:p>
        </p:txBody>
      </p:sp>
      <p:sp>
        <p:nvSpPr>
          <p:cNvPr id="23" name="ZoneTexte 11">
            <a:extLst>
              <a:ext uri="{FF2B5EF4-FFF2-40B4-BE49-F238E27FC236}">
                <a16:creationId xmlns:a16="http://schemas.microsoft.com/office/drawing/2014/main" id="{8B2038D8-1687-1898-E3C8-C69D2BED8577}"/>
              </a:ext>
            </a:extLst>
          </p:cNvPr>
          <p:cNvSpPr txBox="1"/>
          <p:nvPr/>
        </p:nvSpPr>
        <p:spPr>
          <a:xfrm>
            <a:off x="221326" y="2805924"/>
            <a:ext cx="3258808" cy="830997"/>
          </a:xfrm>
          <a:prstGeom prst="rect">
            <a:avLst/>
          </a:prstGeom>
          <a:noFill/>
          <a:ln>
            <a:solidFill>
              <a:srgbClr val="44A09B"/>
            </a:solidFill>
          </a:ln>
        </p:spPr>
        <p:txBody>
          <a:bodyPr wrap="square" rtlCol="0">
            <a:spAutoFit/>
          </a:bodyPr>
          <a:lstStyle/>
          <a:p>
            <a:r>
              <a:rPr lang="fr-FR" sz="1200" dirty="0">
                <a:latin typeface="Arial" panose="020B0604020202020204" pitchFamily="34" charset="0"/>
                <a:cs typeface="Arial" panose="020B0604020202020204" pitchFamily="34" charset="0"/>
              </a:rPr>
              <a:t>Laure </a:t>
            </a:r>
            <a:r>
              <a:rPr lang="fr-FR" sz="1200" dirty="0" err="1">
                <a:latin typeface="Arial" panose="020B0604020202020204" pitchFamily="34" charset="0"/>
                <a:cs typeface="Arial" panose="020B0604020202020204" pitchFamily="34" charset="0"/>
              </a:rPr>
              <a:t>Wavrant</a:t>
            </a:r>
            <a:r>
              <a:rPr lang="fr-FR" sz="1200" dirty="0">
                <a:latin typeface="Arial" panose="020B0604020202020204" pitchFamily="34" charset="0"/>
                <a:cs typeface="Arial" panose="020B0604020202020204" pitchFamily="34" charset="0"/>
              </a:rPr>
              <a:t>, </a:t>
            </a:r>
            <a:r>
              <a:rPr lang="fr-FR" sz="1200" b="1" dirty="0" err="1">
                <a:latin typeface="Arial" panose="020B0604020202020204" pitchFamily="34" charset="0"/>
                <a:cs typeface="Arial" panose="020B0604020202020204" pitchFamily="34" charset="0"/>
              </a:rPr>
              <a:t>Aftral</a:t>
            </a:r>
            <a:endParaRPr lang="fr-FR" sz="1200" b="1" dirty="0">
              <a:latin typeface="Arial" panose="020B0604020202020204" pitchFamily="34" charset="0"/>
              <a:cs typeface="Arial" panose="020B0604020202020204" pitchFamily="34" charset="0"/>
            </a:endParaRPr>
          </a:p>
          <a:p>
            <a:r>
              <a:rPr lang="fr-FR" sz="1200" dirty="0">
                <a:latin typeface="Arial" panose="020B0604020202020204" pitchFamily="34" charset="0"/>
                <a:cs typeface="Arial" panose="020B0604020202020204" pitchFamily="34" charset="0"/>
              </a:rPr>
              <a:t>Olivier Cottin, </a:t>
            </a:r>
            <a:r>
              <a:rPr lang="fr-FR" sz="1200" b="1" dirty="0">
                <a:latin typeface="Arial" panose="020B0604020202020204" pitchFamily="34" charset="0"/>
                <a:cs typeface="Arial" panose="020B0604020202020204" pitchFamily="34" charset="0"/>
              </a:rPr>
              <a:t>Promotrans</a:t>
            </a:r>
          </a:p>
          <a:p>
            <a:r>
              <a:rPr lang="fr-FR" sz="1200" b="1" dirty="0">
                <a:latin typeface="Arial" panose="020B0604020202020204" pitchFamily="34" charset="0"/>
                <a:cs typeface="Arial" panose="020B0604020202020204" pitchFamily="34" charset="0"/>
              </a:rPr>
              <a:t>Suivi de projet : </a:t>
            </a:r>
          </a:p>
          <a:p>
            <a:r>
              <a:rPr lang="fr-FR" sz="1200" dirty="0">
                <a:latin typeface="Arial" panose="020B0604020202020204" pitchFamily="34" charset="0"/>
                <a:cs typeface="Arial" panose="020B0604020202020204" pitchFamily="34" charset="0"/>
              </a:rPr>
              <a:t>Stéphanie Desmond</a:t>
            </a:r>
            <a:r>
              <a:rPr lang="fr-FR" sz="1200" b="1" dirty="0">
                <a:latin typeface="Arial" panose="020B0604020202020204" pitchFamily="34" charset="0"/>
                <a:cs typeface="Arial" panose="020B0604020202020204" pitchFamily="34" charset="0"/>
              </a:rPr>
              <a:t>, </a:t>
            </a:r>
            <a:r>
              <a:rPr lang="fr-FR" sz="1200" b="1" dirty="0" err="1">
                <a:latin typeface="Arial" panose="020B0604020202020204" pitchFamily="34" charset="0"/>
                <a:cs typeface="Arial" panose="020B0604020202020204" pitchFamily="34" charset="0"/>
              </a:rPr>
              <a:t>Logistic</a:t>
            </a:r>
            <a:r>
              <a:rPr lang="fr-FR" sz="1200" b="1" dirty="0">
                <a:latin typeface="Arial" panose="020B0604020202020204" pitchFamily="34" charset="0"/>
                <a:cs typeface="Arial" panose="020B0604020202020204" pitchFamily="34" charset="0"/>
              </a:rPr>
              <a:t> Low Carbon</a:t>
            </a:r>
          </a:p>
        </p:txBody>
      </p:sp>
      <p:sp>
        <p:nvSpPr>
          <p:cNvPr id="25" name="ZoneTexte 14">
            <a:extLst>
              <a:ext uri="{FF2B5EF4-FFF2-40B4-BE49-F238E27FC236}">
                <a16:creationId xmlns:a16="http://schemas.microsoft.com/office/drawing/2014/main" id="{DA2CC455-F666-8551-7D39-F6F74767F0C2}"/>
              </a:ext>
            </a:extLst>
          </p:cNvPr>
          <p:cNvSpPr txBox="1"/>
          <p:nvPr/>
        </p:nvSpPr>
        <p:spPr>
          <a:xfrm>
            <a:off x="3709969" y="2805923"/>
            <a:ext cx="3827160" cy="830997"/>
          </a:xfrm>
          <a:prstGeom prst="rect">
            <a:avLst/>
          </a:prstGeom>
          <a:noFill/>
          <a:ln>
            <a:solidFill>
              <a:srgbClr val="44A09B"/>
            </a:solidFill>
          </a:ln>
        </p:spPr>
        <p:txBody>
          <a:bodyPr wrap="square" rtlCol="0">
            <a:spAutoFit/>
          </a:bodyPr>
          <a:lstStyle/>
          <a:p>
            <a:pPr algn="ctr"/>
            <a:r>
              <a:rPr lang="fr-FR" sz="1200" dirty="0">
                <a:latin typeface="Arial" panose="020B0604020202020204" pitchFamily="34" charset="0"/>
                <a:cs typeface="Arial" panose="020B0604020202020204" pitchFamily="34" charset="0"/>
              </a:rPr>
              <a:t>Nos remerciements aux organisations qui ont accepté de partager à titre gracieux leurs photographies ou schémas présents dans ce support : </a:t>
            </a:r>
            <a:r>
              <a:rPr lang="fr-FR" sz="1200" dirty="0" err="1">
                <a:latin typeface="Arial" panose="020B0604020202020204" pitchFamily="34" charset="0"/>
                <a:cs typeface="Arial" panose="020B0604020202020204" pitchFamily="34" charset="0"/>
              </a:rPr>
              <a:t>Aftral</a:t>
            </a:r>
            <a:r>
              <a:rPr lang="fr-FR" sz="1200" dirty="0">
                <a:latin typeface="Arial" panose="020B0604020202020204" pitchFamily="34" charset="0"/>
                <a:cs typeface="Arial" panose="020B0604020202020204" pitchFamily="34" charset="0"/>
              </a:rPr>
              <a:t>, </a:t>
            </a:r>
            <a:r>
              <a:rPr lang="fr-FR" sz="1200" dirty="0" err="1">
                <a:latin typeface="Arial" panose="020B0604020202020204" pitchFamily="34" charset="0"/>
                <a:cs typeface="Arial" panose="020B0604020202020204" pitchFamily="34" charset="0"/>
              </a:rPr>
              <a:t>Transeco</a:t>
            </a:r>
            <a:r>
              <a:rPr lang="fr-FR" sz="1200" dirty="0">
                <a:latin typeface="Arial" panose="020B0604020202020204" pitchFamily="34" charset="0"/>
                <a:cs typeface="Arial" panose="020B0604020202020204" pitchFamily="34" charset="0"/>
              </a:rPr>
              <a:t>, </a:t>
            </a:r>
            <a:r>
              <a:rPr lang="fr-FR" sz="1200" dirty="0" err="1">
                <a:latin typeface="Arial" panose="020B0604020202020204" pitchFamily="34" charset="0"/>
                <a:cs typeface="Arial" panose="020B0604020202020204" pitchFamily="34" charset="0"/>
              </a:rPr>
              <a:t>Transcan</a:t>
            </a:r>
            <a:r>
              <a:rPr lang="fr-FR" sz="1200" dirty="0">
                <a:latin typeface="Arial" panose="020B0604020202020204" pitchFamily="34" charset="0"/>
                <a:cs typeface="Arial" panose="020B0604020202020204" pitchFamily="34" charset="0"/>
              </a:rPr>
              <a:t>, </a:t>
            </a:r>
            <a:r>
              <a:rPr lang="fr-FR" sz="1200" dirty="0" err="1">
                <a:latin typeface="Arial" panose="020B0604020202020204" pitchFamily="34" charset="0"/>
                <a:cs typeface="Arial" panose="020B0604020202020204" pitchFamily="34" charset="0"/>
              </a:rPr>
              <a:t>Logistic</a:t>
            </a:r>
            <a:r>
              <a:rPr lang="fr-FR" sz="1200" dirty="0">
                <a:latin typeface="Arial" panose="020B0604020202020204" pitchFamily="34" charset="0"/>
                <a:cs typeface="Arial" panose="020B0604020202020204" pitchFamily="34" charset="0"/>
              </a:rPr>
              <a:t> Low Carbon </a:t>
            </a:r>
          </a:p>
        </p:txBody>
      </p:sp>
      <p:sp>
        <p:nvSpPr>
          <p:cNvPr id="27" name="ZoneTexte 15">
            <a:extLst>
              <a:ext uri="{FF2B5EF4-FFF2-40B4-BE49-F238E27FC236}">
                <a16:creationId xmlns:a16="http://schemas.microsoft.com/office/drawing/2014/main" id="{67FB558B-54D9-7610-CE3C-67E85A61CD4A}"/>
              </a:ext>
            </a:extLst>
          </p:cNvPr>
          <p:cNvSpPr txBox="1"/>
          <p:nvPr/>
        </p:nvSpPr>
        <p:spPr>
          <a:xfrm>
            <a:off x="7680294" y="2806611"/>
            <a:ext cx="4275082" cy="1384995"/>
          </a:xfrm>
          <a:prstGeom prst="rect">
            <a:avLst/>
          </a:prstGeom>
          <a:noFill/>
          <a:ln>
            <a:solidFill>
              <a:srgbClr val="44A09B"/>
            </a:solidFill>
          </a:ln>
        </p:spPr>
        <p:txBody>
          <a:bodyPr wrap="square" rtlCol="0">
            <a:spAutoFit/>
          </a:bodyPr>
          <a:lstStyle/>
          <a:p>
            <a:r>
              <a:rPr lang="fr-FR" sz="1200" b="1" dirty="0">
                <a:latin typeface="Arial" panose="020B0604020202020204" pitchFamily="34" charset="0"/>
                <a:cs typeface="Arial" panose="020B0604020202020204" pitchFamily="34" charset="0"/>
              </a:rPr>
              <a:t>Vous êtes autorisé à :</a:t>
            </a:r>
          </a:p>
          <a:p>
            <a:r>
              <a:rPr lang="fr-FR" sz="1200" dirty="0">
                <a:latin typeface="Arial" panose="020B0604020202020204" pitchFamily="34" charset="0"/>
                <a:cs typeface="Arial" panose="020B0604020202020204" pitchFamily="34" charset="0"/>
              </a:rPr>
              <a:t>Partager – copier, distribuer, communiquer, réutiliser et adapter le matériel par tous moyens et sous tous formats à condition de créditer cet (Programme Interlud)</a:t>
            </a:r>
          </a:p>
          <a:p>
            <a:r>
              <a:rPr lang="fr-FR" sz="1200" b="1" dirty="0">
                <a:latin typeface="Arial" panose="020B0604020202020204" pitchFamily="34" charset="0"/>
                <a:cs typeface="Arial" panose="020B0604020202020204" pitchFamily="34" charset="0"/>
              </a:rPr>
              <a:t>Vous n’</a:t>
            </a:r>
            <a:r>
              <a:rPr lang="fr-FR" sz="1200" b="1" i="1" dirty="0">
                <a:latin typeface="Arial" panose="020B0604020202020204" pitchFamily="34" charset="0"/>
                <a:cs typeface="Arial" panose="020B0604020202020204" pitchFamily="34" charset="0"/>
              </a:rPr>
              <a:t>ê</a:t>
            </a:r>
            <a:r>
              <a:rPr lang="fr-FR" sz="1200" b="1" dirty="0">
                <a:latin typeface="Arial" panose="020B0604020202020204" pitchFamily="34" charset="0"/>
                <a:cs typeface="Arial" panose="020B0604020202020204" pitchFamily="34" charset="0"/>
              </a:rPr>
              <a:t>tes pas autorisé à :</a:t>
            </a:r>
          </a:p>
          <a:p>
            <a:r>
              <a:rPr lang="fr-FR" sz="1200" dirty="0">
                <a:latin typeface="Arial" panose="020B0604020202020204" pitchFamily="34" charset="0"/>
                <a:cs typeface="Arial" panose="020B0604020202020204" pitchFamily="34" charset="0"/>
              </a:rPr>
              <a:t>Faire un usage commercial de cette œuvre, de tout ou partie du matériel la composant ou de ses dérivés</a:t>
            </a:r>
          </a:p>
        </p:txBody>
      </p:sp>
      <p:sp>
        <p:nvSpPr>
          <p:cNvPr id="30" name="Flèche vers le bas 17">
            <a:extLst>
              <a:ext uri="{FF2B5EF4-FFF2-40B4-BE49-F238E27FC236}">
                <a16:creationId xmlns:a16="http://schemas.microsoft.com/office/drawing/2014/main" id="{0C887777-D027-C307-022B-5BE1059C101D}"/>
              </a:ext>
            </a:extLst>
          </p:cNvPr>
          <p:cNvSpPr/>
          <p:nvPr/>
        </p:nvSpPr>
        <p:spPr>
          <a:xfrm>
            <a:off x="1508185" y="1225478"/>
            <a:ext cx="554539" cy="843608"/>
          </a:xfrm>
          <a:prstGeom prst="downArrow">
            <a:avLst>
              <a:gd name="adj1" fmla="val 22340"/>
              <a:gd name="adj2" fmla="val 50000"/>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Flèche vers le bas 18">
            <a:extLst>
              <a:ext uri="{FF2B5EF4-FFF2-40B4-BE49-F238E27FC236}">
                <a16:creationId xmlns:a16="http://schemas.microsoft.com/office/drawing/2014/main" id="{0FB3198E-2369-86A0-0BFA-CC68B40D5676}"/>
              </a:ext>
            </a:extLst>
          </p:cNvPr>
          <p:cNvSpPr/>
          <p:nvPr/>
        </p:nvSpPr>
        <p:spPr>
          <a:xfrm>
            <a:off x="4988549" y="1225478"/>
            <a:ext cx="554539" cy="843608"/>
          </a:xfrm>
          <a:prstGeom prst="downArrow">
            <a:avLst>
              <a:gd name="adj1" fmla="val 22340"/>
              <a:gd name="adj2" fmla="val 50000"/>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Flèche vers le bas 19">
            <a:extLst>
              <a:ext uri="{FF2B5EF4-FFF2-40B4-BE49-F238E27FC236}">
                <a16:creationId xmlns:a16="http://schemas.microsoft.com/office/drawing/2014/main" id="{59F8508F-A99B-75BF-04CC-3627BA92A6D2}"/>
              </a:ext>
            </a:extLst>
          </p:cNvPr>
          <p:cNvSpPr/>
          <p:nvPr/>
        </p:nvSpPr>
        <p:spPr>
          <a:xfrm>
            <a:off x="8793325" y="1225478"/>
            <a:ext cx="554539" cy="843608"/>
          </a:xfrm>
          <a:prstGeom prst="downArrow">
            <a:avLst>
              <a:gd name="adj1" fmla="val 22340"/>
              <a:gd name="adj2" fmla="val 50000"/>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0308390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a:extLst>
              <a:ext uri="{FF2B5EF4-FFF2-40B4-BE49-F238E27FC236}">
                <a16:creationId xmlns:a16="http://schemas.microsoft.com/office/drawing/2014/main" id="{B903DDC4-44A9-2032-32A3-C76373E46C7F}"/>
              </a:ext>
            </a:extLst>
          </p:cNvPr>
          <p:cNvGrpSpPr/>
          <p:nvPr/>
        </p:nvGrpSpPr>
        <p:grpSpPr>
          <a:xfrm>
            <a:off x="1324725" y="1561097"/>
            <a:ext cx="9456940" cy="2976675"/>
            <a:chOff x="1334885" y="1557224"/>
            <a:chExt cx="9456940" cy="2976675"/>
          </a:xfrm>
        </p:grpSpPr>
        <p:sp>
          <p:nvSpPr>
            <p:cNvPr id="6" name="ZoneTexte 5">
              <a:extLst>
                <a:ext uri="{FF2B5EF4-FFF2-40B4-BE49-F238E27FC236}">
                  <a16:creationId xmlns:a16="http://schemas.microsoft.com/office/drawing/2014/main" id="{FF3EEDA9-A0A2-8786-AFE7-CB6F0951A003}"/>
                </a:ext>
              </a:extLst>
            </p:cNvPr>
            <p:cNvSpPr txBox="1"/>
            <p:nvPr/>
          </p:nvSpPr>
          <p:spPr>
            <a:xfrm>
              <a:off x="1334885" y="1557224"/>
              <a:ext cx="7486766"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FFFFF"/>
                  </a:solidFill>
                  <a:effectLst/>
                  <a:uLnTx/>
                  <a:uFillTx/>
                  <a:latin typeface="Seravek" panose="020B0503040000020004" pitchFamily="34" charset="0"/>
                  <a:ea typeface="+mn-ea"/>
                  <a:cs typeface="+mn-cs"/>
                </a:rPr>
                <a:t>Ce support de sensibilisation sur les problématiques de logistique urbaine qui impactent l’exploitation est destiné aux enseignants.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FFFFF"/>
                  </a:solidFill>
                  <a:effectLst/>
                  <a:uLnTx/>
                  <a:uFillTx/>
                  <a:latin typeface="Seravek" panose="020B0503040000020004" pitchFamily="34" charset="0"/>
                  <a:ea typeface="+mn-ea"/>
                  <a:cs typeface="+mn-cs"/>
                </a:rPr>
                <a:t> Il a été réalisé à la suite d’entretiens menés en 2022 auprès de transporteurs et grossistes exerçant tout ou partie de leur activité en ville.</a:t>
              </a:r>
            </a:p>
          </p:txBody>
        </p:sp>
        <p:sp>
          <p:nvSpPr>
            <p:cNvPr id="7" name="Rectangle 6">
              <a:extLst>
                <a:ext uri="{FF2B5EF4-FFF2-40B4-BE49-F238E27FC236}">
                  <a16:creationId xmlns:a16="http://schemas.microsoft.com/office/drawing/2014/main" id="{5B0905F4-171C-B54D-0648-686B0475863A}"/>
                </a:ext>
              </a:extLst>
            </p:cNvPr>
            <p:cNvSpPr/>
            <p:nvPr/>
          </p:nvSpPr>
          <p:spPr>
            <a:xfrm>
              <a:off x="1457325" y="2976316"/>
              <a:ext cx="9334500" cy="15575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ZoneTexte 7">
              <a:extLst>
                <a:ext uri="{FF2B5EF4-FFF2-40B4-BE49-F238E27FC236}">
                  <a16:creationId xmlns:a16="http://schemas.microsoft.com/office/drawing/2014/main" id="{2103037D-E14D-076A-A99F-48D921BE8C0F}"/>
                </a:ext>
              </a:extLst>
            </p:cNvPr>
            <p:cNvSpPr txBox="1"/>
            <p:nvPr/>
          </p:nvSpPr>
          <p:spPr>
            <a:xfrm>
              <a:off x="5078196" y="3154942"/>
              <a:ext cx="542066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3AA9A5"/>
                  </a:solidFill>
                  <a:effectLst/>
                  <a:uLnTx/>
                  <a:uFillTx/>
                  <a:latin typeface="Calibri" panose="020F0502020204030204"/>
                  <a:ea typeface="+mn-ea"/>
                  <a:cs typeface="+mn-cs"/>
                </a:rPr>
                <a:t>EN COMPLÉMENT DE CE 2</a:t>
              </a:r>
              <a:r>
                <a:rPr kumimoji="0" lang="fr-FR" sz="1800" b="0" i="0" u="none" strike="noStrike" kern="1200" cap="none" spc="0" normalizeH="0" baseline="30000" noProof="0" dirty="0">
                  <a:ln>
                    <a:noFill/>
                  </a:ln>
                  <a:solidFill>
                    <a:srgbClr val="3AA9A5"/>
                  </a:solidFill>
                  <a:effectLst/>
                  <a:uLnTx/>
                  <a:uFillTx/>
                  <a:latin typeface="Calibri" panose="020F0502020204030204"/>
                  <a:ea typeface="+mn-ea"/>
                  <a:cs typeface="+mn-cs"/>
                </a:rPr>
                <a:t>E</a:t>
              </a:r>
              <a:r>
                <a:rPr kumimoji="0" lang="fr-FR" sz="1800" b="0" i="0" u="none" strike="noStrike" kern="1200" cap="none" spc="0" normalizeH="0" baseline="0" noProof="0" dirty="0">
                  <a:ln>
                    <a:noFill/>
                  </a:ln>
                  <a:solidFill>
                    <a:srgbClr val="3AA9A5"/>
                  </a:solidFill>
                  <a:effectLst/>
                  <a:uLnTx/>
                  <a:uFillTx/>
                  <a:latin typeface="Calibri" panose="020F0502020204030204"/>
                  <a:ea typeface="+mn-ea"/>
                  <a:cs typeface="+mn-cs"/>
                </a:rPr>
                <a:t> MODULE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7A600"/>
                  </a:solidFill>
                  <a:effectLst/>
                  <a:uLnTx/>
                  <a:uFillTx/>
                  <a:latin typeface="Calibri" panose="020F0502020204030204"/>
                  <a:ea typeface="+mn-ea"/>
                  <a:cs typeface="+mn-cs"/>
                </a:rPr>
                <a:t>Module 1 : Sensibilisation aux typologies d’espaces logistiques et de systèmes d’information – </a:t>
              </a:r>
              <a:r>
                <a:rPr kumimoji="0" lang="fr-FR" sz="1800" b="0" i="0" u="none" strike="noStrike" kern="1200" cap="none" spc="0" normalizeH="0" baseline="0" noProof="0" dirty="0">
                  <a:ln>
                    <a:noFill/>
                  </a:ln>
                  <a:solidFill>
                    <a:srgbClr val="3AA9A5"/>
                  </a:solidFill>
                  <a:effectLst/>
                  <a:uLnTx/>
                  <a:uFillTx/>
                  <a:latin typeface="Calibri" panose="020F0502020204030204"/>
                  <a:ea typeface="+mn-ea"/>
                  <a:cs typeface="+mn-cs"/>
                  <a:hlinkClick r:id="rId2"/>
                </a:rPr>
                <a:t>À télécharger</a:t>
              </a:r>
              <a:endParaRPr kumimoji="0" lang="fr-FR" sz="1800" b="0" i="0" u="none" strike="noStrike" kern="1200" cap="none" spc="0" normalizeH="0" baseline="0" noProof="0" dirty="0">
                <a:ln>
                  <a:noFill/>
                </a:ln>
                <a:solidFill>
                  <a:srgbClr val="3AA9A5"/>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7A600"/>
                </a:solidFill>
                <a:effectLst/>
                <a:uLnTx/>
                <a:uFillTx/>
                <a:latin typeface="Calibri" panose="020F0502020204030204"/>
                <a:ea typeface="+mn-ea"/>
                <a:cs typeface="+mn-cs"/>
              </a:endParaRPr>
            </a:p>
          </p:txBody>
        </p:sp>
      </p:grpSp>
      <p:pic>
        <p:nvPicPr>
          <p:cNvPr id="9" name="Image 8">
            <a:extLst>
              <a:ext uri="{FF2B5EF4-FFF2-40B4-BE49-F238E27FC236}">
                <a16:creationId xmlns:a16="http://schemas.microsoft.com/office/drawing/2014/main" id="{5DABD7FB-003C-3A71-AB2F-AC9D554EFD94}"/>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762024" y="3049435"/>
            <a:ext cx="2991154" cy="1218078"/>
          </a:xfrm>
          <a:prstGeom prst="rect">
            <a:avLst/>
          </a:prstGeom>
        </p:spPr>
      </p:pic>
      <p:sp>
        <p:nvSpPr>
          <p:cNvPr id="2" name="Signe Plus 1">
            <a:extLst>
              <a:ext uri="{FF2B5EF4-FFF2-40B4-BE49-F238E27FC236}">
                <a16:creationId xmlns:a16="http://schemas.microsoft.com/office/drawing/2014/main" id="{4782FA57-4C53-D34C-6988-2D9EBC54EC5A}"/>
              </a:ext>
            </a:extLst>
          </p:cNvPr>
          <p:cNvSpPr/>
          <p:nvPr/>
        </p:nvSpPr>
        <p:spPr>
          <a:xfrm>
            <a:off x="11697851" y="352514"/>
            <a:ext cx="205770" cy="183734"/>
          </a:xfrm>
          <a:prstGeom prst="mathPlus">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descr="Une image contenant texte, Police, ligne, capture d’écran&#10;&#10;Description générée automatiquement">
            <a:extLst>
              <a:ext uri="{FF2B5EF4-FFF2-40B4-BE49-F238E27FC236}">
                <a16:creationId xmlns:a16="http://schemas.microsoft.com/office/drawing/2014/main" id="{D31A5EDA-560E-58B9-456D-B23D00A1CBA5}"/>
              </a:ext>
            </a:extLst>
          </p:cNvPr>
          <p:cNvPicPr>
            <a:picLocks noChangeAspect="1"/>
          </p:cNvPicPr>
          <p:nvPr/>
        </p:nvPicPr>
        <p:blipFill>
          <a:blip r:embed="rId4"/>
          <a:stretch>
            <a:fillRect/>
          </a:stretch>
        </p:blipFill>
        <p:spPr>
          <a:xfrm>
            <a:off x="124692" y="4993251"/>
            <a:ext cx="9759142" cy="1824881"/>
          </a:xfrm>
          <a:prstGeom prst="rect">
            <a:avLst/>
          </a:prstGeom>
        </p:spPr>
      </p:pic>
    </p:spTree>
    <p:extLst>
      <p:ext uri="{BB962C8B-B14F-4D97-AF65-F5344CB8AC3E}">
        <p14:creationId xmlns:p14="http://schemas.microsoft.com/office/powerpoint/2010/main" val="2418986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a:hlinkClick r:id="rId2" action="ppaction://hlinksldjump"/>
          </p:cNvPr>
          <p:cNvSpPr/>
          <p:nvPr/>
        </p:nvSpPr>
        <p:spPr>
          <a:xfrm>
            <a:off x="1002160" y="6047272"/>
            <a:ext cx="1620000" cy="540000"/>
          </a:xfrm>
          <a:prstGeom prst="round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à coins arrondis 2">
            <a:hlinkClick r:id="rId3" action="ppaction://hlinksldjump"/>
          </p:cNvPr>
          <p:cNvSpPr/>
          <p:nvPr/>
        </p:nvSpPr>
        <p:spPr>
          <a:xfrm>
            <a:off x="9042867" y="6047271"/>
            <a:ext cx="1620000" cy="540000"/>
          </a:xfrm>
          <a:prstGeom prst="round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2" name="Image 41">
            <a:extLst>
              <a:ext uri="{FF2B5EF4-FFF2-40B4-BE49-F238E27FC236}">
                <a16:creationId xmlns:a16="http://schemas.microsoft.com/office/drawing/2014/main" id="{5EC7DC65-52A1-7153-E07A-0CFA6CCC06A3}"/>
              </a:ext>
            </a:extLst>
          </p:cNvPr>
          <p:cNvPicPr>
            <a:picLocks noChangeAspect="1"/>
          </p:cNvPicPr>
          <p:nvPr/>
        </p:nvPicPr>
        <p:blipFill>
          <a:blip r:embed="rId4"/>
          <a:stretch>
            <a:fillRect/>
          </a:stretch>
        </p:blipFill>
        <p:spPr>
          <a:xfrm rot="10800000">
            <a:off x="10813217" y="5112825"/>
            <a:ext cx="1899540" cy="1899540"/>
          </a:xfrm>
          <a:prstGeom prst="rect">
            <a:avLst/>
          </a:prstGeom>
        </p:spPr>
      </p:pic>
      <p:grpSp>
        <p:nvGrpSpPr>
          <p:cNvPr id="144" name="Groupe 143"/>
          <p:cNvGrpSpPr/>
          <p:nvPr/>
        </p:nvGrpSpPr>
        <p:grpSpPr>
          <a:xfrm>
            <a:off x="1772557" y="4500992"/>
            <a:ext cx="4886091" cy="2133768"/>
            <a:chOff x="1772557" y="4500992"/>
            <a:chExt cx="4886091" cy="2133768"/>
          </a:xfrm>
        </p:grpSpPr>
        <p:grpSp>
          <p:nvGrpSpPr>
            <p:cNvPr id="31" name="Groupe 30"/>
            <p:cNvGrpSpPr/>
            <p:nvPr/>
          </p:nvGrpSpPr>
          <p:grpSpPr>
            <a:xfrm>
              <a:off x="1772557" y="4572826"/>
              <a:ext cx="1440000" cy="1080000"/>
              <a:chOff x="1816070" y="4572826"/>
              <a:chExt cx="1440000" cy="1080000"/>
            </a:xfrm>
          </p:grpSpPr>
          <p:sp>
            <p:nvSpPr>
              <p:cNvPr id="15" name="Organigramme : Document 14"/>
              <p:cNvSpPr/>
              <p:nvPr/>
            </p:nvSpPr>
            <p:spPr>
              <a:xfrm>
                <a:off x="1816070" y="4572826"/>
                <a:ext cx="1440000" cy="1080000"/>
              </a:xfrm>
              <a:prstGeom prst="flowChartDocument">
                <a:avLst/>
              </a:prstGeom>
              <a:solidFill>
                <a:schemeClr val="bg1"/>
              </a:solidFill>
              <a:ln>
                <a:solidFill>
                  <a:srgbClr val="44A09B"/>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ZoneTexte 22"/>
              <p:cNvSpPr txBox="1"/>
              <p:nvPr/>
            </p:nvSpPr>
            <p:spPr>
              <a:xfrm>
                <a:off x="1828288" y="4750471"/>
                <a:ext cx="1413805" cy="523220"/>
              </a:xfrm>
              <a:prstGeom prst="rect">
                <a:avLst/>
              </a:prstGeom>
              <a:noFill/>
            </p:spPr>
            <p:txBody>
              <a:bodyPr wrap="square" rtlCol="0">
                <a:spAutoFit/>
              </a:bodyPr>
              <a:lstStyle/>
              <a:p>
                <a:pPr algn="ctr"/>
                <a:r>
                  <a:rPr lang="fr-FR" sz="1400">
                    <a:latin typeface="Arial" panose="020B0604020202020204" pitchFamily="34" charset="0"/>
                    <a:cs typeface="Arial" panose="020B0604020202020204" pitchFamily="34" charset="0"/>
                  </a:rPr>
                  <a:t>Nuisances sonores (bruit)</a:t>
                </a:r>
              </a:p>
            </p:txBody>
          </p:sp>
        </p:grpSp>
        <p:grpSp>
          <p:nvGrpSpPr>
            <p:cNvPr id="36" name="Groupe 35"/>
            <p:cNvGrpSpPr/>
            <p:nvPr/>
          </p:nvGrpSpPr>
          <p:grpSpPr>
            <a:xfrm>
              <a:off x="4850848" y="5554760"/>
              <a:ext cx="1456929" cy="1080000"/>
              <a:chOff x="4850848" y="5554760"/>
              <a:chExt cx="1456929" cy="1080000"/>
            </a:xfrm>
          </p:grpSpPr>
          <p:sp>
            <p:nvSpPr>
              <p:cNvPr id="17" name="Organigramme : Document 16"/>
              <p:cNvSpPr/>
              <p:nvPr/>
            </p:nvSpPr>
            <p:spPr>
              <a:xfrm>
                <a:off x="4859313" y="5554760"/>
                <a:ext cx="1440000" cy="1080000"/>
              </a:xfrm>
              <a:prstGeom prst="flowChartDocument">
                <a:avLst/>
              </a:prstGeom>
              <a:solidFill>
                <a:schemeClr val="bg1"/>
              </a:solidFill>
              <a:ln>
                <a:solidFill>
                  <a:srgbClr val="44A09B"/>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ZoneTexte 23"/>
              <p:cNvSpPr txBox="1"/>
              <p:nvPr/>
            </p:nvSpPr>
            <p:spPr>
              <a:xfrm>
                <a:off x="4850848" y="5723967"/>
                <a:ext cx="1456929" cy="523220"/>
              </a:xfrm>
              <a:prstGeom prst="rect">
                <a:avLst/>
              </a:prstGeom>
              <a:noFill/>
            </p:spPr>
            <p:txBody>
              <a:bodyPr wrap="square" rtlCol="0">
                <a:spAutoFit/>
              </a:bodyPr>
              <a:lstStyle/>
              <a:p>
                <a:r>
                  <a:rPr lang="fr-FR" sz="1400" dirty="0">
                    <a:latin typeface="Arial" panose="020B0604020202020204" pitchFamily="34" charset="0"/>
                    <a:cs typeface="Arial" panose="020B0604020202020204" pitchFamily="34" charset="0"/>
                  </a:rPr>
                  <a:t>Occupation de l’espace public</a:t>
                </a:r>
              </a:p>
            </p:txBody>
          </p:sp>
        </p:grpSp>
        <p:cxnSp>
          <p:nvCxnSpPr>
            <p:cNvPr id="58" name="Connecteur droit avec flèche 57"/>
            <p:cNvCxnSpPr/>
            <p:nvPr/>
          </p:nvCxnSpPr>
          <p:spPr>
            <a:xfrm flipV="1">
              <a:off x="3198580" y="4808583"/>
              <a:ext cx="1302496" cy="63062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1" name="Connecteur droit avec flèche 70"/>
            <p:cNvCxnSpPr/>
            <p:nvPr/>
          </p:nvCxnSpPr>
          <p:spPr>
            <a:xfrm flipV="1">
              <a:off x="6299313" y="4500992"/>
              <a:ext cx="359335" cy="105376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nvGrpSpPr>
          <p:cNvPr id="145" name="Groupe 144"/>
          <p:cNvGrpSpPr/>
          <p:nvPr/>
        </p:nvGrpSpPr>
        <p:grpSpPr>
          <a:xfrm>
            <a:off x="7162750" y="2750069"/>
            <a:ext cx="3349767" cy="2773191"/>
            <a:chOff x="7162750" y="2750069"/>
            <a:chExt cx="3349767" cy="2773191"/>
          </a:xfrm>
        </p:grpSpPr>
        <p:grpSp>
          <p:nvGrpSpPr>
            <p:cNvPr id="34" name="Groupe 33"/>
            <p:cNvGrpSpPr/>
            <p:nvPr/>
          </p:nvGrpSpPr>
          <p:grpSpPr>
            <a:xfrm>
              <a:off x="9072517" y="2750069"/>
              <a:ext cx="1440000" cy="1080000"/>
              <a:chOff x="9019507" y="2766028"/>
              <a:chExt cx="1440000" cy="1080000"/>
            </a:xfrm>
          </p:grpSpPr>
          <p:sp>
            <p:nvSpPr>
              <p:cNvPr id="13" name="Organigramme : Document 12"/>
              <p:cNvSpPr/>
              <p:nvPr/>
            </p:nvSpPr>
            <p:spPr>
              <a:xfrm>
                <a:off x="9019507" y="2766028"/>
                <a:ext cx="1440000" cy="1080000"/>
              </a:xfrm>
              <a:prstGeom prst="flowChartDocument">
                <a:avLst/>
              </a:prstGeom>
              <a:solidFill>
                <a:schemeClr val="bg1"/>
              </a:solidFill>
              <a:ln w="12700">
                <a:solidFill>
                  <a:srgbClr val="44A09B"/>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ZoneTexte 25"/>
              <p:cNvSpPr txBox="1"/>
              <p:nvPr/>
            </p:nvSpPr>
            <p:spPr>
              <a:xfrm>
                <a:off x="9121215" y="2947307"/>
                <a:ext cx="1215481" cy="523220"/>
              </a:xfrm>
              <a:prstGeom prst="rect">
                <a:avLst/>
              </a:prstGeom>
              <a:noFill/>
            </p:spPr>
            <p:txBody>
              <a:bodyPr wrap="square" rtlCol="0">
                <a:spAutoFit/>
              </a:bodyPr>
              <a:lstStyle/>
              <a:p>
                <a:pPr algn="ctr"/>
                <a:r>
                  <a:rPr lang="fr-FR" sz="1400">
                    <a:latin typeface="Arial" panose="020B0604020202020204" pitchFamily="34" charset="0"/>
                    <a:cs typeface="Arial" panose="020B0604020202020204" pitchFamily="34" charset="0"/>
                  </a:rPr>
                  <a:t>Accessibilité des lieux</a:t>
                </a:r>
              </a:p>
            </p:txBody>
          </p:sp>
        </p:grpSp>
        <p:grpSp>
          <p:nvGrpSpPr>
            <p:cNvPr id="35" name="Groupe 34"/>
            <p:cNvGrpSpPr/>
            <p:nvPr/>
          </p:nvGrpSpPr>
          <p:grpSpPr>
            <a:xfrm>
              <a:off x="9072517" y="4443260"/>
              <a:ext cx="1440000" cy="1080000"/>
              <a:chOff x="9019508" y="4472081"/>
              <a:chExt cx="1440000" cy="1080000"/>
            </a:xfrm>
          </p:grpSpPr>
          <p:sp>
            <p:nvSpPr>
              <p:cNvPr id="12" name="Organigramme : Document 11"/>
              <p:cNvSpPr/>
              <p:nvPr/>
            </p:nvSpPr>
            <p:spPr>
              <a:xfrm>
                <a:off x="9019508" y="4472081"/>
                <a:ext cx="1440000" cy="1080000"/>
              </a:xfrm>
              <a:prstGeom prst="flowChartDocument">
                <a:avLst/>
              </a:prstGeom>
              <a:solidFill>
                <a:schemeClr val="bg1"/>
              </a:solidFill>
              <a:ln>
                <a:solidFill>
                  <a:srgbClr val="44A09B"/>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ZoneTexte 26"/>
              <p:cNvSpPr txBox="1"/>
              <p:nvPr/>
            </p:nvSpPr>
            <p:spPr>
              <a:xfrm>
                <a:off x="9131766" y="4635944"/>
                <a:ext cx="1215481" cy="738664"/>
              </a:xfrm>
              <a:prstGeom prst="rect">
                <a:avLst/>
              </a:prstGeom>
              <a:noFill/>
            </p:spPr>
            <p:txBody>
              <a:bodyPr wrap="square" rtlCol="0">
                <a:spAutoFit/>
              </a:bodyPr>
              <a:lstStyle/>
              <a:p>
                <a:pPr algn="ctr"/>
                <a:r>
                  <a:rPr lang="fr-FR" sz="1400">
                    <a:latin typeface="Arial" panose="020B0604020202020204" pitchFamily="34" charset="0"/>
                    <a:cs typeface="Arial" panose="020B0604020202020204" pitchFamily="34" charset="0"/>
                  </a:rPr>
                  <a:t>Sécurité et gêne des piétons</a:t>
                </a:r>
              </a:p>
            </p:txBody>
          </p:sp>
        </p:grpSp>
        <p:cxnSp>
          <p:nvCxnSpPr>
            <p:cNvPr id="78" name="Connecteur droit avec flèche 77"/>
            <p:cNvCxnSpPr/>
            <p:nvPr/>
          </p:nvCxnSpPr>
          <p:spPr>
            <a:xfrm flipH="1" flipV="1">
              <a:off x="7162750" y="3896228"/>
              <a:ext cx="1909767" cy="55475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1" name="Connecteur droit avec flèche 80"/>
            <p:cNvCxnSpPr/>
            <p:nvPr/>
          </p:nvCxnSpPr>
          <p:spPr>
            <a:xfrm flipH="1">
              <a:off x="7162751" y="3757889"/>
              <a:ext cx="1909766" cy="14337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nvGrpSpPr>
          <p:cNvPr id="113" name="Groupe 112"/>
          <p:cNvGrpSpPr/>
          <p:nvPr/>
        </p:nvGrpSpPr>
        <p:grpSpPr>
          <a:xfrm>
            <a:off x="1772557" y="1108158"/>
            <a:ext cx="8739960" cy="2808534"/>
            <a:chOff x="1772557" y="1108158"/>
            <a:chExt cx="8739960" cy="2808534"/>
          </a:xfrm>
        </p:grpSpPr>
        <p:grpSp>
          <p:nvGrpSpPr>
            <p:cNvPr id="29" name="Groupe 28"/>
            <p:cNvGrpSpPr/>
            <p:nvPr/>
          </p:nvGrpSpPr>
          <p:grpSpPr>
            <a:xfrm>
              <a:off x="1772557" y="1108158"/>
              <a:ext cx="1440000" cy="1080000"/>
              <a:chOff x="1844126" y="1108158"/>
              <a:chExt cx="1440000" cy="1080000"/>
            </a:xfrm>
          </p:grpSpPr>
          <p:sp>
            <p:nvSpPr>
              <p:cNvPr id="10" name="Organigramme : Document 9"/>
              <p:cNvSpPr/>
              <p:nvPr/>
            </p:nvSpPr>
            <p:spPr>
              <a:xfrm>
                <a:off x="1844126" y="1108158"/>
                <a:ext cx="1440000" cy="1080000"/>
              </a:xfrm>
              <a:prstGeom prst="flowChartDocument">
                <a:avLst/>
              </a:prstGeom>
              <a:solidFill>
                <a:schemeClr val="bg1"/>
              </a:solidFill>
              <a:ln>
                <a:solidFill>
                  <a:srgbClr val="44A09B"/>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ZoneTexte 20"/>
              <p:cNvSpPr txBox="1"/>
              <p:nvPr/>
            </p:nvSpPr>
            <p:spPr>
              <a:xfrm>
                <a:off x="1910063" y="1262235"/>
                <a:ext cx="1310215" cy="523220"/>
              </a:xfrm>
              <a:prstGeom prst="rect">
                <a:avLst/>
              </a:prstGeom>
              <a:noFill/>
            </p:spPr>
            <p:txBody>
              <a:bodyPr wrap="square" rtlCol="0">
                <a:spAutoFit/>
              </a:bodyPr>
              <a:lstStyle/>
              <a:p>
                <a:pPr algn="ctr"/>
                <a:r>
                  <a:rPr lang="fr-FR" sz="1400">
                    <a:latin typeface="Arial" panose="020B0604020202020204" pitchFamily="34" charset="0"/>
                    <a:cs typeface="Arial" panose="020B0604020202020204" pitchFamily="34" charset="0"/>
                  </a:rPr>
                  <a:t>Émissions de GES (CO</a:t>
                </a:r>
                <a:r>
                  <a:rPr lang="fr-FR" sz="800">
                    <a:latin typeface="Arial" panose="020B0604020202020204" pitchFamily="34" charset="0"/>
                    <a:cs typeface="Arial" panose="020B0604020202020204" pitchFamily="34" charset="0"/>
                  </a:rPr>
                  <a:t>2</a:t>
                </a:r>
                <a:r>
                  <a:rPr lang="fr-FR" sz="1400">
                    <a:latin typeface="Arial" panose="020B0604020202020204" pitchFamily="34" charset="0"/>
                    <a:cs typeface="Arial" panose="020B0604020202020204" pitchFamily="34" charset="0"/>
                  </a:rPr>
                  <a:t>)</a:t>
                </a:r>
              </a:p>
            </p:txBody>
          </p:sp>
        </p:grpSp>
        <p:grpSp>
          <p:nvGrpSpPr>
            <p:cNvPr id="30" name="Groupe 29"/>
            <p:cNvGrpSpPr/>
            <p:nvPr/>
          </p:nvGrpSpPr>
          <p:grpSpPr>
            <a:xfrm>
              <a:off x="1772557" y="2836692"/>
              <a:ext cx="1447721" cy="1080000"/>
              <a:chOff x="1772557" y="2836692"/>
              <a:chExt cx="1447721" cy="1080000"/>
            </a:xfrm>
          </p:grpSpPr>
          <p:sp>
            <p:nvSpPr>
              <p:cNvPr id="16" name="Organigramme : Document 15"/>
              <p:cNvSpPr/>
              <p:nvPr/>
            </p:nvSpPr>
            <p:spPr>
              <a:xfrm>
                <a:off x="1772557" y="2836692"/>
                <a:ext cx="1440000" cy="1080000"/>
              </a:xfrm>
              <a:prstGeom prst="flowChartDocument">
                <a:avLst/>
              </a:prstGeom>
              <a:solidFill>
                <a:schemeClr val="bg1"/>
              </a:solidFill>
              <a:ln>
                <a:solidFill>
                  <a:srgbClr val="44A09B"/>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ZoneTexte 21"/>
              <p:cNvSpPr txBox="1"/>
              <p:nvPr/>
            </p:nvSpPr>
            <p:spPr>
              <a:xfrm>
                <a:off x="1850104" y="3044418"/>
                <a:ext cx="1370174" cy="523220"/>
              </a:xfrm>
              <a:prstGeom prst="rect">
                <a:avLst/>
              </a:prstGeom>
              <a:noFill/>
            </p:spPr>
            <p:txBody>
              <a:bodyPr wrap="square" rtlCol="0">
                <a:spAutoFit/>
              </a:bodyPr>
              <a:lstStyle/>
              <a:p>
                <a:r>
                  <a:rPr lang="fr-FR" sz="1400" dirty="0">
                    <a:latin typeface="Arial" panose="020B0604020202020204" pitchFamily="34" charset="0"/>
                    <a:cs typeface="Arial" panose="020B0604020202020204" pitchFamily="34" charset="0"/>
                  </a:rPr>
                  <a:t>Congestion de la circulation</a:t>
                </a:r>
              </a:p>
            </p:txBody>
          </p:sp>
        </p:grpSp>
        <p:grpSp>
          <p:nvGrpSpPr>
            <p:cNvPr id="33" name="Groupe 32"/>
            <p:cNvGrpSpPr/>
            <p:nvPr/>
          </p:nvGrpSpPr>
          <p:grpSpPr>
            <a:xfrm>
              <a:off x="9072517" y="1108158"/>
              <a:ext cx="1440000" cy="1080000"/>
              <a:chOff x="9019508" y="1099642"/>
              <a:chExt cx="1440000" cy="1080000"/>
            </a:xfrm>
          </p:grpSpPr>
          <p:sp>
            <p:nvSpPr>
              <p:cNvPr id="14" name="Organigramme : Document 13"/>
              <p:cNvSpPr/>
              <p:nvPr/>
            </p:nvSpPr>
            <p:spPr>
              <a:xfrm>
                <a:off x="9019508" y="1099642"/>
                <a:ext cx="1440000" cy="1080000"/>
              </a:xfrm>
              <a:prstGeom prst="flowChartDocument">
                <a:avLst/>
              </a:prstGeom>
              <a:solidFill>
                <a:schemeClr val="bg1"/>
              </a:solidFill>
              <a:ln>
                <a:solidFill>
                  <a:srgbClr val="44A09B"/>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ZoneTexte 24"/>
              <p:cNvSpPr txBox="1"/>
              <p:nvPr/>
            </p:nvSpPr>
            <p:spPr>
              <a:xfrm>
                <a:off x="9121215" y="1262235"/>
                <a:ext cx="1133061" cy="523220"/>
              </a:xfrm>
              <a:prstGeom prst="rect">
                <a:avLst/>
              </a:prstGeom>
              <a:noFill/>
            </p:spPr>
            <p:txBody>
              <a:bodyPr wrap="square" rtlCol="0">
                <a:spAutoFit/>
              </a:bodyPr>
              <a:lstStyle/>
              <a:p>
                <a:pPr algn="ctr"/>
                <a:r>
                  <a:rPr lang="fr-FR" sz="1400">
                    <a:latin typeface="Arial" panose="020B0604020202020204" pitchFamily="34" charset="0"/>
                    <a:cs typeface="Arial" panose="020B0604020202020204" pitchFamily="34" charset="0"/>
                  </a:rPr>
                  <a:t>Pollutions de l’air</a:t>
                </a:r>
              </a:p>
            </p:txBody>
          </p:sp>
        </p:grpSp>
        <p:cxnSp>
          <p:nvCxnSpPr>
            <p:cNvPr id="20" name="Connecteur droit avec flèche 19"/>
            <p:cNvCxnSpPr/>
            <p:nvPr/>
          </p:nvCxnSpPr>
          <p:spPr>
            <a:xfrm flipV="1">
              <a:off x="3220278" y="2384110"/>
              <a:ext cx="1542272" cy="45258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4" name="Connecteur droit avec flèche 43"/>
            <p:cNvCxnSpPr/>
            <p:nvPr/>
          </p:nvCxnSpPr>
          <p:spPr>
            <a:xfrm>
              <a:off x="3211728" y="1977114"/>
              <a:ext cx="1550822" cy="40699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5" name="Connecteur droit avec flèche 94"/>
            <p:cNvCxnSpPr/>
            <p:nvPr/>
          </p:nvCxnSpPr>
          <p:spPr>
            <a:xfrm flipH="1">
              <a:off x="6905573" y="2106070"/>
              <a:ext cx="2166944" cy="27804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9" name="Espace réservé du numéro de diapositive 8"/>
          <p:cNvSpPr>
            <a:spLocks noGrp="1"/>
          </p:cNvSpPr>
          <p:nvPr>
            <p:ph type="sldNum" sz="quarter" idx="4"/>
          </p:nvPr>
        </p:nvSpPr>
        <p:spPr>
          <a:xfrm>
            <a:off x="8610600" y="6405938"/>
            <a:ext cx="2743200" cy="365125"/>
          </a:xfrm>
        </p:spPr>
        <p:txBody>
          <a:bodyPr/>
          <a:lstStyle/>
          <a:p>
            <a:fld id="{4C4E8528-8995-41C5-85C7-06E3E0B70F35}" type="slidenum">
              <a:rPr lang="fr-FR" smtClean="0"/>
              <a:t>6</a:t>
            </a:fld>
            <a:endParaRPr lang="fr-FR"/>
          </a:p>
        </p:txBody>
      </p:sp>
      <p:grpSp>
        <p:nvGrpSpPr>
          <p:cNvPr id="19" name="Groupe 18"/>
          <p:cNvGrpSpPr/>
          <p:nvPr/>
        </p:nvGrpSpPr>
        <p:grpSpPr>
          <a:xfrm>
            <a:off x="4479378" y="1025830"/>
            <a:ext cx="3127903" cy="3950625"/>
            <a:chOff x="4479378" y="1025830"/>
            <a:chExt cx="3127903" cy="3950625"/>
          </a:xfrm>
        </p:grpSpPr>
        <p:grpSp>
          <p:nvGrpSpPr>
            <p:cNvPr id="32" name="Groupe 31"/>
            <p:cNvGrpSpPr/>
            <p:nvPr/>
          </p:nvGrpSpPr>
          <p:grpSpPr>
            <a:xfrm>
              <a:off x="4479378" y="2063156"/>
              <a:ext cx="2703873" cy="2913299"/>
              <a:chOff x="4109883" y="2277150"/>
              <a:chExt cx="2703873" cy="2913299"/>
            </a:xfrm>
          </p:grpSpPr>
          <p:sp>
            <p:nvSpPr>
              <p:cNvPr id="5" name="Organigramme : Document 4"/>
              <p:cNvSpPr/>
              <p:nvPr/>
            </p:nvSpPr>
            <p:spPr>
              <a:xfrm>
                <a:off x="4607397" y="2277150"/>
                <a:ext cx="2206359" cy="2312547"/>
              </a:xfrm>
              <a:prstGeom prst="flowChartDocument">
                <a:avLst/>
              </a:prstGeom>
              <a:solidFill>
                <a:srgbClr val="00A09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Organigramme : Document 5"/>
              <p:cNvSpPr/>
              <p:nvPr/>
            </p:nvSpPr>
            <p:spPr>
              <a:xfrm>
                <a:off x="4358640" y="2577526"/>
                <a:ext cx="2206359" cy="2312547"/>
              </a:xfrm>
              <a:prstGeom prst="flowChartDocument">
                <a:avLst/>
              </a:prstGeom>
              <a:solidFill>
                <a:srgbClr val="00A09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Organigramme : Document 6"/>
              <p:cNvSpPr/>
              <p:nvPr/>
            </p:nvSpPr>
            <p:spPr>
              <a:xfrm>
                <a:off x="4109883" y="2877902"/>
                <a:ext cx="2206359" cy="2312547"/>
              </a:xfrm>
              <a:prstGeom prst="flowChartDocument">
                <a:avLst/>
              </a:prstGeom>
              <a:solidFill>
                <a:srgbClr val="00A09E"/>
              </a:solidFill>
              <a:ln w="2857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p:cNvSpPr txBox="1"/>
              <p:nvPr/>
            </p:nvSpPr>
            <p:spPr>
              <a:xfrm>
                <a:off x="4324225" y="3208917"/>
                <a:ext cx="1774724" cy="1200329"/>
              </a:xfrm>
              <a:prstGeom prst="rect">
                <a:avLst/>
              </a:prstGeom>
              <a:noFill/>
            </p:spPr>
            <p:txBody>
              <a:bodyPr wrap="square" rtlCol="0">
                <a:spAutoFit/>
              </a:bodyPr>
              <a:lstStyle/>
              <a:p>
                <a:pPr algn="ctr"/>
                <a:r>
                  <a:rPr lang="fr-FR" sz="1800" b="1">
                    <a:solidFill>
                      <a:schemeClr val="bg1"/>
                    </a:solidFill>
                    <a:latin typeface="Arial" panose="020B0604020202020204" pitchFamily="34" charset="0"/>
                    <a:cs typeface="Arial" panose="020B0604020202020204" pitchFamily="34" charset="0"/>
                  </a:rPr>
                  <a:t>Problématique des livraisons en zones urbaines </a:t>
                </a:r>
              </a:p>
            </p:txBody>
          </p:sp>
        </p:grpSp>
        <p:sp>
          <p:nvSpPr>
            <p:cNvPr id="11" name="ZoneTexte 10"/>
            <p:cNvSpPr txBox="1"/>
            <p:nvPr/>
          </p:nvSpPr>
          <p:spPr>
            <a:xfrm>
              <a:off x="5101823" y="1025830"/>
              <a:ext cx="2505458" cy="400110"/>
            </a:xfrm>
            <a:prstGeom prst="rect">
              <a:avLst/>
            </a:prstGeom>
            <a:noFill/>
          </p:spPr>
          <p:txBody>
            <a:bodyPr wrap="square" rtlCol="0">
              <a:spAutoFit/>
            </a:bodyPr>
            <a:lstStyle/>
            <a:p>
              <a:r>
                <a:rPr lang="fr-FR" sz="2000" b="1">
                  <a:latin typeface="Arial" panose="020B0604020202020204" pitchFamily="34" charset="0"/>
                  <a:cs typeface="Arial" panose="020B0604020202020204" pitchFamily="34" charset="0"/>
                </a:rPr>
                <a:t>Problématiques</a:t>
              </a:r>
            </a:p>
          </p:txBody>
        </p:sp>
      </p:grpSp>
      <p:sp>
        <p:nvSpPr>
          <p:cNvPr id="45" name="Rectangle à coins arrondis 44">
            <a:hlinkClick r:id="rId5" action="ppaction://hlinksldjump"/>
          </p:cNvPr>
          <p:cNvSpPr/>
          <p:nvPr/>
        </p:nvSpPr>
        <p:spPr>
          <a:xfrm>
            <a:off x="2387941" y="305849"/>
            <a:ext cx="7609500" cy="560085"/>
          </a:xfrm>
          <a:prstGeom prst="roundRect">
            <a:avLst/>
          </a:prstGeom>
          <a:solidFill>
            <a:srgbClr val="AED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p:cNvSpPr txBox="1"/>
          <p:nvPr/>
        </p:nvSpPr>
        <p:spPr>
          <a:xfrm>
            <a:off x="2535191" y="391297"/>
            <a:ext cx="7577351" cy="400110"/>
          </a:xfrm>
          <a:prstGeom prst="rect">
            <a:avLst/>
          </a:prstGeom>
          <a:noFill/>
        </p:spPr>
        <p:txBody>
          <a:bodyPr wrap="square" rtlCol="0">
            <a:spAutoFit/>
          </a:bodyPr>
          <a:lstStyle/>
          <a:p>
            <a:r>
              <a:rPr lang="fr-FR" sz="2000" b="1">
                <a:solidFill>
                  <a:schemeClr val="bg1"/>
                </a:solidFill>
                <a:latin typeface="Arial" panose="020B0604020202020204" pitchFamily="34" charset="0"/>
                <a:cs typeface="Arial" panose="020B0604020202020204" pitchFamily="34" charset="0"/>
              </a:rPr>
              <a:t>1- Contexte et problématiques de la livraison du dernier km</a:t>
            </a:r>
          </a:p>
        </p:txBody>
      </p:sp>
      <p:sp>
        <p:nvSpPr>
          <p:cNvPr id="28" name="ZoneTexte 27"/>
          <p:cNvSpPr txBox="1"/>
          <p:nvPr/>
        </p:nvSpPr>
        <p:spPr>
          <a:xfrm>
            <a:off x="1228626" y="6150825"/>
            <a:ext cx="1306565" cy="338554"/>
          </a:xfrm>
          <a:prstGeom prst="rect">
            <a:avLst/>
          </a:prstGeom>
          <a:noFill/>
        </p:spPr>
        <p:txBody>
          <a:bodyPr wrap="square" rtlCol="0">
            <a:spAutoFit/>
          </a:bodyPr>
          <a:lstStyle/>
          <a:p>
            <a:r>
              <a:rPr lang="fr-FR" sz="1600" b="1">
                <a:solidFill>
                  <a:schemeClr val="bg1"/>
                </a:solidFill>
                <a:latin typeface="Arial" panose="020B0604020202020204" pitchFamily="34" charset="0"/>
                <a:cs typeface="Arial" panose="020B0604020202020204" pitchFamily="34" charset="0"/>
              </a:rPr>
              <a:t>Précédent</a:t>
            </a:r>
          </a:p>
        </p:txBody>
      </p:sp>
      <p:sp>
        <p:nvSpPr>
          <p:cNvPr id="37" name="ZoneTexte 36"/>
          <p:cNvSpPr txBox="1"/>
          <p:nvPr/>
        </p:nvSpPr>
        <p:spPr>
          <a:xfrm>
            <a:off x="9427151" y="6136451"/>
            <a:ext cx="973106" cy="338554"/>
          </a:xfrm>
          <a:prstGeom prst="rect">
            <a:avLst/>
          </a:prstGeom>
          <a:noFill/>
        </p:spPr>
        <p:txBody>
          <a:bodyPr wrap="square" rtlCol="0">
            <a:spAutoFit/>
          </a:bodyPr>
          <a:lstStyle/>
          <a:p>
            <a:r>
              <a:rPr lang="fr-FR" sz="1600" b="1">
                <a:solidFill>
                  <a:schemeClr val="bg1"/>
                </a:solidFill>
                <a:latin typeface="Arial" panose="020B0604020202020204" pitchFamily="34" charset="0"/>
                <a:cs typeface="Arial" panose="020B0604020202020204" pitchFamily="34" charset="0"/>
              </a:rPr>
              <a:t>Suivant</a:t>
            </a:r>
          </a:p>
        </p:txBody>
      </p:sp>
      <p:sp>
        <p:nvSpPr>
          <p:cNvPr id="4" name="Signe Plus 3">
            <a:extLst>
              <a:ext uri="{FF2B5EF4-FFF2-40B4-BE49-F238E27FC236}">
                <a16:creationId xmlns:a16="http://schemas.microsoft.com/office/drawing/2014/main" id="{C5E67B88-9031-E0E9-BC72-D32CA1F93CED}"/>
              </a:ext>
            </a:extLst>
          </p:cNvPr>
          <p:cNvSpPr/>
          <p:nvPr/>
        </p:nvSpPr>
        <p:spPr>
          <a:xfrm>
            <a:off x="11903621" y="104686"/>
            <a:ext cx="205770" cy="183734"/>
          </a:xfrm>
          <a:prstGeom prst="mathPlus">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73917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nodeType="withEffect">
                                  <p:stCondLst>
                                    <p:cond delay="0"/>
                                  </p:stCondLst>
                                  <p:childTnLst>
                                    <p:set>
                                      <p:cBhvr>
                                        <p:cTn id="11" dur="1" fill="hold">
                                          <p:stCondLst>
                                            <p:cond delay="0"/>
                                          </p:stCondLst>
                                        </p:cTn>
                                        <p:tgtEl>
                                          <p:spTgt spid="145"/>
                                        </p:tgtEl>
                                        <p:attrNameLst>
                                          <p:attrName>style.visibility</p:attrName>
                                        </p:attrNameLst>
                                      </p:cBhvr>
                                      <p:to>
                                        <p:strVal val="visible"/>
                                      </p:to>
                                    </p:set>
                                    <p:anim calcmode="lin" valueType="num">
                                      <p:cBhvr>
                                        <p:cTn id="12" dur="1000" fill="hold"/>
                                        <p:tgtEl>
                                          <p:spTgt spid="145"/>
                                        </p:tgtEl>
                                        <p:attrNameLst>
                                          <p:attrName>ppt_w</p:attrName>
                                        </p:attrNameLst>
                                      </p:cBhvr>
                                      <p:tavLst>
                                        <p:tav tm="0">
                                          <p:val>
                                            <p:fltVal val="0"/>
                                          </p:val>
                                        </p:tav>
                                        <p:tav tm="100000">
                                          <p:val>
                                            <p:strVal val="#ppt_w"/>
                                          </p:val>
                                        </p:tav>
                                      </p:tavLst>
                                    </p:anim>
                                    <p:anim calcmode="lin" valueType="num">
                                      <p:cBhvr>
                                        <p:cTn id="13" dur="1000" fill="hold"/>
                                        <p:tgtEl>
                                          <p:spTgt spid="145"/>
                                        </p:tgtEl>
                                        <p:attrNameLst>
                                          <p:attrName>ppt_h</p:attrName>
                                        </p:attrNameLst>
                                      </p:cBhvr>
                                      <p:tavLst>
                                        <p:tav tm="0">
                                          <p:val>
                                            <p:fltVal val="0"/>
                                          </p:val>
                                        </p:tav>
                                        <p:tav tm="100000">
                                          <p:val>
                                            <p:strVal val="#ppt_h"/>
                                          </p:val>
                                        </p:tav>
                                      </p:tavLst>
                                    </p:anim>
                                    <p:animEffect transition="in" filter="fade">
                                      <p:cBhvr>
                                        <p:cTn id="14" dur="1000"/>
                                        <p:tgtEl>
                                          <p:spTgt spid="145"/>
                                        </p:tgtEl>
                                      </p:cBhvr>
                                    </p:animEffect>
                                  </p:childTnLst>
                                </p:cTn>
                              </p:par>
                              <p:par>
                                <p:cTn id="15" presetID="53" presetClass="entr" presetSubtype="16" fill="hold" nodeType="withEffect">
                                  <p:stCondLst>
                                    <p:cond delay="0"/>
                                  </p:stCondLst>
                                  <p:childTnLst>
                                    <p:set>
                                      <p:cBhvr>
                                        <p:cTn id="16" dur="1" fill="hold">
                                          <p:stCondLst>
                                            <p:cond delay="0"/>
                                          </p:stCondLst>
                                        </p:cTn>
                                        <p:tgtEl>
                                          <p:spTgt spid="113"/>
                                        </p:tgtEl>
                                        <p:attrNameLst>
                                          <p:attrName>style.visibility</p:attrName>
                                        </p:attrNameLst>
                                      </p:cBhvr>
                                      <p:to>
                                        <p:strVal val="visible"/>
                                      </p:to>
                                    </p:set>
                                    <p:anim calcmode="lin" valueType="num">
                                      <p:cBhvr>
                                        <p:cTn id="17" dur="1000" fill="hold"/>
                                        <p:tgtEl>
                                          <p:spTgt spid="113"/>
                                        </p:tgtEl>
                                        <p:attrNameLst>
                                          <p:attrName>ppt_w</p:attrName>
                                        </p:attrNameLst>
                                      </p:cBhvr>
                                      <p:tavLst>
                                        <p:tav tm="0">
                                          <p:val>
                                            <p:fltVal val="0"/>
                                          </p:val>
                                        </p:tav>
                                        <p:tav tm="100000">
                                          <p:val>
                                            <p:strVal val="#ppt_w"/>
                                          </p:val>
                                        </p:tav>
                                      </p:tavLst>
                                    </p:anim>
                                    <p:anim calcmode="lin" valueType="num">
                                      <p:cBhvr>
                                        <p:cTn id="18" dur="1000" fill="hold"/>
                                        <p:tgtEl>
                                          <p:spTgt spid="113"/>
                                        </p:tgtEl>
                                        <p:attrNameLst>
                                          <p:attrName>ppt_h</p:attrName>
                                        </p:attrNameLst>
                                      </p:cBhvr>
                                      <p:tavLst>
                                        <p:tav tm="0">
                                          <p:val>
                                            <p:fltVal val="0"/>
                                          </p:val>
                                        </p:tav>
                                        <p:tav tm="100000">
                                          <p:val>
                                            <p:strVal val="#ppt_h"/>
                                          </p:val>
                                        </p:tav>
                                      </p:tavLst>
                                    </p:anim>
                                    <p:animEffect transition="in" filter="fade">
                                      <p:cBhvr>
                                        <p:cTn id="19" dur="1000"/>
                                        <p:tgtEl>
                                          <p:spTgt spid="113"/>
                                        </p:tgtEl>
                                      </p:cBhvr>
                                    </p:animEffect>
                                  </p:childTnLst>
                                </p:cTn>
                              </p:par>
                              <p:par>
                                <p:cTn id="20" presetID="53" presetClass="entr" presetSubtype="16" fill="hold" nodeType="withEffect">
                                  <p:stCondLst>
                                    <p:cond delay="0"/>
                                  </p:stCondLst>
                                  <p:childTnLst>
                                    <p:set>
                                      <p:cBhvr>
                                        <p:cTn id="21" dur="1" fill="hold">
                                          <p:stCondLst>
                                            <p:cond delay="0"/>
                                          </p:stCondLst>
                                        </p:cTn>
                                        <p:tgtEl>
                                          <p:spTgt spid="144"/>
                                        </p:tgtEl>
                                        <p:attrNameLst>
                                          <p:attrName>style.visibility</p:attrName>
                                        </p:attrNameLst>
                                      </p:cBhvr>
                                      <p:to>
                                        <p:strVal val="visible"/>
                                      </p:to>
                                    </p:set>
                                    <p:anim calcmode="lin" valueType="num">
                                      <p:cBhvr>
                                        <p:cTn id="22" dur="1000" fill="hold"/>
                                        <p:tgtEl>
                                          <p:spTgt spid="144"/>
                                        </p:tgtEl>
                                        <p:attrNameLst>
                                          <p:attrName>ppt_w</p:attrName>
                                        </p:attrNameLst>
                                      </p:cBhvr>
                                      <p:tavLst>
                                        <p:tav tm="0">
                                          <p:val>
                                            <p:fltVal val="0"/>
                                          </p:val>
                                        </p:tav>
                                        <p:tav tm="100000">
                                          <p:val>
                                            <p:strVal val="#ppt_w"/>
                                          </p:val>
                                        </p:tav>
                                      </p:tavLst>
                                    </p:anim>
                                    <p:anim calcmode="lin" valueType="num">
                                      <p:cBhvr>
                                        <p:cTn id="23" dur="1000" fill="hold"/>
                                        <p:tgtEl>
                                          <p:spTgt spid="144"/>
                                        </p:tgtEl>
                                        <p:attrNameLst>
                                          <p:attrName>ppt_h</p:attrName>
                                        </p:attrNameLst>
                                      </p:cBhvr>
                                      <p:tavLst>
                                        <p:tav tm="0">
                                          <p:val>
                                            <p:fltVal val="0"/>
                                          </p:val>
                                        </p:tav>
                                        <p:tav tm="100000">
                                          <p:val>
                                            <p:strVal val="#ppt_h"/>
                                          </p:val>
                                        </p:tav>
                                      </p:tavLst>
                                    </p:anim>
                                    <p:animEffect transition="in" filter="fade">
                                      <p:cBhvr>
                                        <p:cTn id="24" dur="10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a:hlinkClick r:id="rId2" action="ppaction://hlinksldjump"/>
          </p:cNvPr>
          <p:cNvSpPr/>
          <p:nvPr/>
        </p:nvSpPr>
        <p:spPr>
          <a:xfrm>
            <a:off x="911226" y="5914774"/>
            <a:ext cx="1620000" cy="540000"/>
          </a:xfrm>
          <a:prstGeom prst="round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à coins arrondis 2">
            <a:hlinkClick r:id="rId3" action="ppaction://hlinksldjump"/>
          </p:cNvPr>
          <p:cNvSpPr/>
          <p:nvPr/>
        </p:nvSpPr>
        <p:spPr>
          <a:xfrm>
            <a:off x="8636000" y="5914774"/>
            <a:ext cx="1620000" cy="540000"/>
          </a:xfrm>
          <a:prstGeom prst="round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5EC7DC65-52A1-7153-E07A-0CFA6CCC06A3}"/>
              </a:ext>
            </a:extLst>
          </p:cNvPr>
          <p:cNvPicPr>
            <a:picLocks noChangeAspect="1"/>
          </p:cNvPicPr>
          <p:nvPr/>
        </p:nvPicPr>
        <p:blipFill>
          <a:blip r:embed="rId4"/>
          <a:stretch>
            <a:fillRect/>
          </a:stretch>
        </p:blipFill>
        <p:spPr>
          <a:xfrm rot="10800000">
            <a:off x="10807318" y="5044130"/>
            <a:ext cx="1899540" cy="1899540"/>
          </a:xfrm>
          <a:prstGeom prst="rect">
            <a:avLst/>
          </a:prstGeom>
        </p:spPr>
      </p:pic>
      <p:sp>
        <p:nvSpPr>
          <p:cNvPr id="4" name="Espace réservé du numéro de diapositive 3"/>
          <p:cNvSpPr>
            <a:spLocks noGrp="1"/>
          </p:cNvSpPr>
          <p:nvPr>
            <p:ph type="sldNum" sz="quarter" idx="4"/>
          </p:nvPr>
        </p:nvSpPr>
        <p:spPr>
          <a:xfrm>
            <a:off x="8508060" y="6366474"/>
            <a:ext cx="2743200" cy="365125"/>
          </a:xfrm>
        </p:spPr>
        <p:txBody>
          <a:bodyPr/>
          <a:lstStyle/>
          <a:p>
            <a:fld id="{4C4E8528-8995-41C5-85C7-06E3E0B70F35}" type="slidenum">
              <a:rPr lang="fr-FR" smtClean="0"/>
              <a:t>7</a:t>
            </a:fld>
            <a:endParaRPr lang="fr-FR"/>
          </a:p>
        </p:txBody>
      </p:sp>
      <p:grpSp>
        <p:nvGrpSpPr>
          <p:cNvPr id="11" name="Groupe 10"/>
          <p:cNvGrpSpPr/>
          <p:nvPr/>
        </p:nvGrpSpPr>
        <p:grpSpPr>
          <a:xfrm>
            <a:off x="448351" y="1046799"/>
            <a:ext cx="11308737" cy="4315994"/>
            <a:chOff x="448351" y="1046799"/>
            <a:chExt cx="11308737" cy="4315994"/>
          </a:xfrm>
        </p:grpSpPr>
        <p:pic>
          <p:nvPicPr>
            <p:cNvPr id="8" name="Image 7">
              <a:extLst>
                <a:ext uri="{FF2B5EF4-FFF2-40B4-BE49-F238E27FC236}">
                  <a16:creationId xmlns:a16="http://schemas.microsoft.com/office/drawing/2014/main" id="{D2E2F7ED-03FD-7971-6477-8237E7087A2B}"/>
                </a:ext>
              </a:extLst>
            </p:cNvPr>
            <p:cNvPicPr>
              <a:picLocks noChangeAspect="1"/>
            </p:cNvPicPr>
            <p:nvPr/>
          </p:nvPicPr>
          <p:blipFill>
            <a:blip r:embed="rId5"/>
            <a:stretch>
              <a:fillRect/>
            </a:stretch>
          </p:blipFill>
          <p:spPr>
            <a:xfrm>
              <a:off x="5289390" y="1046799"/>
              <a:ext cx="6467698" cy="4315994"/>
            </a:xfrm>
            <a:prstGeom prst="rect">
              <a:avLst/>
            </a:prstGeom>
          </p:spPr>
        </p:pic>
        <p:sp>
          <p:nvSpPr>
            <p:cNvPr id="9" name="ZoneTexte 8"/>
            <p:cNvSpPr txBox="1"/>
            <p:nvPr/>
          </p:nvSpPr>
          <p:spPr>
            <a:xfrm>
              <a:off x="448351" y="1397193"/>
              <a:ext cx="4766678" cy="3877985"/>
            </a:xfrm>
            <a:prstGeom prst="rect">
              <a:avLst/>
            </a:prstGeom>
            <a:noFill/>
          </p:spPr>
          <p:txBody>
            <a:bodyPr wrap="square" rtlCol="0">
              <a:spAutoFit/>
            </a:bodyPr>
            <a:lstStyle/>
            <a:p>
              <a:pPr marL="342900" indent="-342900" algn="just">
                <a:buAutoNum type="arabicPeriod"/>
              </a:pPr>
              <a:r>
                <a:rPr lang="fr-FR" sz="1400" b="1" dirty="0">
                  <a:latin typeface="Arial" panose="020B0604020202020204" pitchFamily="34" charset="0"/>
                  <a:cs typeface="Arial" panose="020B0604020202020204" pitchFamily="34" charset="0"/>
                </a:rPr>
                <a:t>Émissions de GES (CO</a:t>
              </a:r>
              <a:r>
                <a:rPr lang="fr-FR" sz="800" b="1" dirty="0">
                  <a:latin typeface="Arial" panose="020B0604020202020204" pitchFamily="34" charset="0"/>
                  <a:cs typeface="Arial" panose="020B0604020202020204" pitchFamily="34" charset="0"/>
                </a:rPr>
                <a:t>2</a:t>
              </a:r>
              <a:r>
                <a:rPr lang="fr-FR" sz="1400" b="1" dirty="0">
                  <a:latin typeface="Arial" panose="020B0604020202020204" pitchFamily="34" charset="0"/>
                  <a:cs typeface="Arial" panose="020B0604020202020204" pitchFamily="34" charset="0"/>
                </a:rPr>
                <a:t>) </a:t>
              </a:r>
              <a:r>
                <a:rPr lang="fr-FR" sz="1400" dirty="0">
                  <a:latin typeface="Arial" panose="020B0604020202020204" pitchFamily="34" charset="0"/>
                  <a:cs typeface="Arial" panose="020B0604020202020204" pitchFamily="34" charset="0"/>
                </a:rPr>
                <a:t>: 90 % des émissions de GES provenant des véhicules de transport de marchandises roulant au gazole sont des émissions de CO</a:t>
              </a:r>
              <a:r>
                <a:rPr lang="fr-FR" sz="800" b="1" dirty="0">
                  <a:latin typeface="Arial" panose="020B0604020202020204" pitchFamily="34" charset="0"/>
                  <a:cs typeface="Arial" panose="020B0604020202020204" pitchFamily="34" charset="0"/>
                </a:rPr>
                <a:t>2</a:t>
              </a:r>
              <a:r>
                <a:rPr lang="fr-FR" sz="1400" dirty="0">
                  <a:latin typeface="Arial" panose="020B0604020202020204" pitchFamily="34" charset="0"/>
                  <a:cs typeface="Arial" panose="020B0604020202020204" pitchFamily="34" charset="0"/>
                </a:rPr>
                <a:t> (source : base carbone)</a:t>
              </a:r>
            </a:p>
            <a:p>
              <a:pPr marL="342900" indent="-342900">
                <a:buAutoNum type="arabicPeriod"/>
              </a:pPr>
              <a:endParaRPr lang="fr-FR" sz="1400" dirty="0">
                <a:latin typeface="Arial" panose="020B0604020202020204" pitchFamily="34" charset="0"/>
                <a:cs typeface="Arial" panose="020B0604020202020204" pitchFamily="34" charset="0"/>
              </a:endParaRPr>
            </a:p>
            <a:p>
              <a:pPr marL="342900" indent="-342900">
                <a:buAutoNum type="arabicPeriod"/>
              </a:pPr>
              <a:endParaRPr lang="fr-FR" sz="1400" dirty="0">
                <a:latin typeface="Arial" panose="020B0604020202020204" pitchFamily="34" charset="0"/>
                <a:cs typeface="Arial" panose="020B0604020202020204" pitchFamily="34" charset="0"/>
              </a:endParaRPr>
            </a:p>
            <a:p>
              <a:pPr marL="342900" indent="-342900" algn="just">
                <a:buFontTx/>
                <a:buAutoNum type="arabicPeriod"/>
              </a:pPr>
              <a:r>
                <a:rPr lang="fr-FR" sz="1400" b="1" dirty="0">
                  <a:latin typeface="Arial" panose="020B0604020202020204" pitchFamily="34" charset="0"/>
                  <a:cs typeface="Arial" panose="020B0604020202020204" pitchFamily="34" charset="0"/>
                </a:rPr>
                <a:t>Les</a:t>
              </a:r>
              <a:r>
                <a:rPr lang="fr-FR" sz="1400" dirty="0">
                  <a:latin typeface="Arial" panose="020B0604020202020204" pitchFamily="34" charset="0"/>
                  <a:cs typeface="Arial" panose="020B0604020202020204" pitchFamily="34" charset="0"/>
                </a:rPr>
                <a:t> </a:t>
              </a:r>
              <a:r>
                <a:rPr lang="fr-FR" sz="1400" b="1" dirty="0">
                  <a:latin typeface="Arial" panose="020B0604020202020204" pitchFamily="34" charset="0"/>
                  <a:cs typeface="Arial" panose="020B0604020202020204" pitchFamily="34" charset="0"/>
                </a:rPr>
                <a:t>polluants atmosphériques : </a:t>
              </a:r>
              <a:r>
                <a:rPr lang="fr-FR" sz="1400" dirty="0">
                  <a:latin typeface="Arial" panose="020B0604020202020204" pitchFamily="34" charset="0"/>
                  <a:cs typeface="Arial" panose="020B0604020202020204" pitchFamily="34" charset="0"/>
                </a:rPr>
                <a:t>tels que (monoxyde de carbone, </a:t>
              </a:r>
              <a:r>
                <a:rPr lang="fr-FR" sz="1400" dirty="0">
                  <a:solidFill>
                    <a:prstClr val="black"/>
                  </a:solidFill>
                  <a:latin typeface="Arial" panose="020B0604020202020204" pitchFamily="34" charset="0"/>
                  <a:cs typeface="Arial" panose="020B0604020202020204" pitchFamily="34" charset="0"/>
                </a:rPr>
                <a:t>oxydes d’azote, particules fines…) ont des effets néfastes sur la santé.</a:t>
              </a:r>
            </a:p>
            <a:p>
              <a:pPr marL="342900" indent="-342900" algn="just">
                <a:buFontTx/>
                <a:buAutoNum type="arabicPeriod"/>
              </a:pPr>
              <a:endParaRPr lang="fr-FR" sz="1400" dirty="0">
                <a:solidFill>
                  <a:prstClr val="black"/>
                </a:solidFill>
                <a:latin typeface="Arial" panose="020B0604020202020204" pitchFamily="34" charset="0"/>
                <a:cs typeface="Arial" panose="020B0604020202020204" pitchFamily="34" charset="0"/>
              </a:endParaRPr>
            </a:p>
            <a:p>
              <a:pPr marL="342900" indent="-342900" algn="just">
                <a:buFontTx/>
                <a:buAutoNum type="arabicPeriod"/>
              </a:pPr>
              <a:endParaRPr lang="fr-FR" sz="1400" dirty="0">
                <a:solidFill>
                  <a:prstClr val="black"/>
                </a:solidFill>
                <a:latin typeface="Arial" panose="020B0604020202020204" pitchFamily="34" charset="0"/>
                <a:cs typeface="Arial" panose="020B0604020202020204" pitchFamily="34" charset="0"/>
              </a:endParaRPr>
            </a:p>
            <a:p>
              <a:pPr marL="342900" indent="-342900" algn="just">
                <a:buFontTx/>
                <a:buAutoNum type="arabicPeriod"/>
              </a:pPr>
              <a:r>
                <a:rPr lang="fr-FR" sz="1400" b="1" dirty="0">
                  <a:solidFill>
                    <a:prstClr val="black"/>
                  </a:solidFill>
                  <a:latin typeface="Arial" panose="020B0604020202020204" pitchFamily="34" charset="0"/>
                  <a:cs typeface="Arial" panose="020B0604020202020204" pitchFamily="34" charset="0"/>
                </a:rPr>
                <a:t>Les décibels : </a:t>
              </a:r>
              <a:r>
                <a:rPr lang="fr-FR" sz="1400" dirty="0">
                  <a:solidFill>
                    <a:prstClr val="black"/>
                  </a:solidFill>
                  <a:latin typeface="Arial" panose="020B0604020202020204" pitchFamily="34" charset="0"/>
                  <a:cs typeface="Arial" panose="020B0604020202020204" pitchFamily="34" charset="0"/>
                </a:rPr>
                <a:t>en France 12 % de la population est exposée à des niveaux de bruit excédent le seuil de 65 dB(A). </a:t>
              </a:r>
              <a:r>
                <a:rPr lang="fr-FR" sz="1400" dirty="0">
                  <a:latin typeface="Arial" panose="020B0604020202020204" pitchFamily="34" charset="0"/>
                  <a:cs typeface="Arial" panose="020B0604020202020204" pitchFamily="34" charset="0"/>
                </a:rPr>
                <a:t>À t</a:t>
              </a:r>
              <a:r>
                <a:rPr lang="fr-FR" sz="1400" dirty="0">
                  <a:solidFill>
                    <a:prstClr val="black"/>
                  </a:solidFill>
                  <a:latin typeface="Arial" panose="020B0604020202020204" pitchFamily="34" charset="0"/>
                  <a:cs typeface="Arial" panose="020B0604020202020204" pitchFamily="34" charset="0"/>
                </a:rPr>
                <a:t>itre indicatif pour un poids lourd diesel le niveau de bruit est de 70 dB(A). (source bruit.fr)</a:t>
              </a:r>
            </a:p>
            <a:p>
              <a:endParaRPr lang="fr-FR" sz="1800" dirty="0">
                <a:solidFill>
                  <a:prstClr val="black"/>
                </a:solidFill>
                <a:latin typeface="Arial" panose="020B0604020202020204" pitchFamily="34" charset="0"/>
                <a:cs typeface="Arial" panose="020B0604020202020204" pitchFamily="34" charset="0"/>
              </a:endParaRPr>
            </a:p>
            <a:p>
              <a:pPr marL="342900" indent="-342900">
                <a:buAutoNum type="arabicPeriod"/>
              </a:pPr>
              <a:endParaRPr lang="fr-FR" sz="1800" dirty="0">
                <a:latin typeface="Arial" panose="020B0604020202020204" pitchFamily="34" charset="0"/>
                <a:cs typeface="Arial" panose="020B0604020202020204" pitchFamily="34" charset="0"/>
              </a:endParaRPr>
            </a:p>
          </p:txBody>
        </p:sp>
      </p:grpSp>
      <p:sp>
        <p:nvSpPr>
          <p:cNvPr id="10" name="Rectangle à coins arrondis 9">
            <a:hlinkClick r:id="rId6" action="ppaction://hlinksldjump"/>
          </p:cNvPr>
          <p:cNvSpPr/>
          <p:nvPr/>
        </p:nvSpPr>
        <p:spPr>
          <a:xfrm>
            <a:off x="2483582" y="304151"/>
            <a:ext cx="7691658" cy="560085"/>
          </a:xfrm>
          <a:prstGeom prst="roundRect">
            <a:avLst/>
          </a:prstGeom>
          <a:solidFill>
            <a:srgbClr val="AED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latin typeface="Arial" panose="020B0604020202020204" pitchFamily="34" charset="0"/>
              <a:cs typeface="Arial" panose="020B0604020202020204" pitchFamily="34" charset="0"/>
            </a:endParaRPr>
          </a:p>
        </p:txBody>
      </p:sp>
      <p:sp>
        <p:nvSpPr>
          <p:cNvPr id="7" name="ZoneTexte 6"/>
          <p:cNvSpPr txBox="1"/>
          <p:nvPr/>
        </p:nvSpPr>
        <p:spPr>
          <a:xfrm>
            <a:off x="2574963" y="391814"/>
            <a:ext cx="7508896" cy="400110"/>
          </a:xfrm>
          <a:prstGeom prst="rect">
            <a:avLst/>
          </a:prstGeom>
          <a:noFill/>
        </p:spPr>
        <p:txBody>
          <a:bodyPr wrap="square" rtlCol="0">
            <a:spAutoFit/>
          </a:bodyPr>
          <a:lstStyle/>
          <a:p>
            <a:r>
              <a:rPr lang="fr-FR" sz="2000" b="1">
                <a:solidFill>
                  <a:schemeClr val="bg1"/>
                </a:solidFill>
                <a:latin typeface="Arial" panose="020B0604020202020204" pitchFamily="34" charset="0"/>
                <a:cs typeface="Arial" panose="020B0604020202020204" pitchFamily="34" charset="0"/>
              </a:rPr>
              <a:t>1- Contexte et problématiques de la livraison du dernier km</a:t>
            </a:r>
          </a:p>
        </p:txBody>
      </p:sp>
      <p:sp>
        <p:nvSpPr>
          <p:cNvPr id="12" name="ZoneTexte 11"/>
          <p:cNvSpPr txBox="1"/>
          <p:nvPr/>
        </p:nvSpPr>
        <p:spPr>
          <a:xfrm>
            <a:off x="1098648" y="6027920"/>
            <a:ext cx="1245159" cy="338554"/>
          </a:xfrm>
          <a:prstGeom prst="rect">
            <a:avLst/>
          </a:prstGeom>
          <a:noFill/>
        </p:spPr>
        <p:txBody>
          <a:bodyPr wrap="square" rtlCol="0">
            <a:spAutoFit/>
          </a:bodyPr>
          <a:lstStyle/>
          <a:p>
            <a:r>
              <a:rPr lang="fr-FR" sz="1600" b="1">
                <a:solidFill>
                  <a:schemeClr val="bg1"/>
                </a:solidFill>
                <a:latin typeface="Arial" panose="020B0604020202020204" pitchFamily="34" charset="0"/>
                <a:cs typeface="Arial" panose="020B0604020202020204" pitchFamily="34" charset="0"/>
              </a:rPr>
              <a:t>Précédent</a:t>
            </a:r>
          </a:p>
        </p:txBody>
      </p:sp>
      <p:sp>
        <p:nvSpPr>
          <p:cNvPr id="13" name="ZoneTexte 12"/>
          <p:cNvSpPr txBox="1"/>
          <p:nvPr/>
        </p:nvSpPr>
        <p:spPr>
          <a:xfrm>
            <a:off x="9006840" y="6027919"/>
            <a:ext cx="1077019" cy="338554"/>
          </a:xfrm>
          <a:prstGeom prst="rect">
            <a:avLst/>
          </a:prstGeom>
          <a:noFill/>
        </p:spPr>
        <p:txBody>
          <a:bodyPr wrap="square" rtlCol="0">
            <a:spAutoFit/>
          </a:bodyPr>
          <a:lstStyle/>
          <a:p>
            <a:r>
              <a:rPr lang="fr-FR" sz="1600" b="1">
                <a:solidFill>
                  <a:schemeClr val="bg1"/>
                </a:solidFill>
                <a:latin typeface="Arial" panose="020B0604020202020204" pitchFamily="34" charset="0"/>
                <a:cs typeface="Arial" panose="020B0604020202020204" pitchFamily="34" charset="0"/>
              </a:rPr>
              <a:t>Suivant</a:t>
            </a:r>
          </a:p>
        </p:txBody>
      </p:sp>
      <p:sp>
        <p:nvSpPr>
          <p:cNvPr id="6" name="Signe Plus 5">
            <a:extLst>
              <a:ext uri="{FF2B5EF4-FFF2-40B4-BE49-F238E27FC236}">
                <a16:creationId xmlns:a16="http://schemas.microsoft.com/office/drawing/2014/main" id="{A85B53B3-E050-D040-0F17-18052F2F1578}"/>
              </a:ext>
            </a:extLst>
          </p:cNvPr>
          <p:cNvSpPr/>
          <p:nvPr/>
        </p:nvSpPr>
        <p:spPr>
          <a:xfrm>
            <a:off x="11903621" y="104686"/>
            <a:ext cx="205770" cy="183734"/>
          </a:xfrm>
          <a:prstGeom prst="mathPlus">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811058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nvPr>
        </p:nvSpPr>
        <p:spPr/>
        <p:txBody>
          <a:bodyPr/>
          <a:lstStyle/>
          <a:p>
            <a:fld id="{4C4E8528-8995-41C5-85C7-06E3E0B70F35}" type="slidenum">
              <a:rPr lang="fr-FR" smtClean="0"/>
              <a:t>8</a:t>
            </a:fld>
            <a:endParaRPr lang="fr-FR"/>
          </a:p>
        </p:txBody>
      </p:sp>
      <p:sp>
        <p:nvSpPr>
          <p:cNvPr id="6" name="Rectangle à coins arrondis 5">
            <a:hlinkClick r:id="rId2" action="ppaction://hlinksldjump"/>
          </p:cNvPr>
          <p:cNvSpPr/>
          <p:nvPr/>
        </p:nvSpPr>
        <p:spPr>
          <a:xfrm>
            <a:off x="1179415" y="6002253"/>
            <a:ext cx="1620000" cy="540000"/>
          </a:xfrm>
          <a:prstGeom prst="round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à coins arrondis 6">
            <a:hlinkClick r:id="rId3" action="ppaction://hlinksldjump"/>
          </p:cNvPr>
          <p:cNvSpPr/>
          <p:nvPr/>
        </p:nvSpPr>
        <p:spPr>
          <a:xfrm>
            <a:off x="9172199" y="5998912"/>
            <a:ext cx="1620000" cy="540000"/>
          </a:xfrm>
          <a:prstGeom prst="round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2" name="Groupe 11"/>
          <p:cNvGrpSpPr/>
          <p:nvPr/>
        </p:nvGrpSpPr>
        <p:grpSpPr>
          <a:xfrm>
            <a:off x="613533" y="1345053"/>
            <a:ext cx="10740267" cy="3385297"/>
            <a:chOff x="613533" y="1345053"/>
            <a:chExt cx="10740267" cy="3385297"/>
          </a:xfrm>
        </p:grpSpPr>
        <p:sp>
          <p:nvSpPr>
            <p:cNvPr id="5" name="ZoneTexte 4"/>
            <p:cNvSpPr txBox="1"/>
            <p:nvPr/>
          </p:nvSpPr>
          <p:spPr>
            <a:xfrm>
              <a:off x="613533" y="1345053"/>
              <a:ext cx="4518906" cy="2893100"/>
            </a:xfrm>
            <a:prstGeom prst="rect">
              <a:avLst/>
            </a:prstGeom>
            <a:noFill/>
          </p:spPr>
          <p:txBody>
            <a:bodyPr wrap="square" rtlCol="0">
              <a:spAutoFit/>
            </a:bodyPr>
            <a:lstStyle/>
            <a:p>
              <a:pPr algn="just"/>
              <a:r>
                <a:rPr lang="fr-FR" sz="1400" b="1" dirty="0">
                  <a:latin typeface="Arial" panose="020B0604020202020204" pitchFamily="34" charset="0"/>
                  <a:cs typeface="Arial" panose="020B0604020202020204" pitchFamily="34" charset="0"/>
                </a:rPr>
                <a:t>4. Congestion de circulation et problème d’accessibilité </a:t>
              </a:r>
              <a:r>
                <a:rPr lang="fr-FR" sz="1400" dirty="0">
                  <a:latin typeface="Arial" panose="020B0604020202020204" pitchFamily="34" charset="0"/>
                  <a:cs typeface="Arial" panose="020B0604020202020204" pitchFamily="34" charset="0"/>
                </a:rPr>
                <a:t>: il est de plus en plus difficile de circuler dans les villes et d’accéder au point de livraison final, d’importantes places de stationnement sont insuffisantes ou déjà occupées.</a:t>
              </a:r>
            </a:p>
            <a:p>
              <a:pPr algn="just"/>
              <a:endParaRPr lang="fr-FR" sz="1400" dirty="0">
                <a:latin typeface="Arial" panose="020B0604020202020204" pitchFamily="34" charset="0"/>
                <a:cs typeface="Arial" panose="020B0604020202020204" pitchFamily="34" charset="0"/>
              </a:endParaRPr>
            </a:p>
            <a:p>
              <a:pPr algn="just"/>
              <a:endParaRPr lang="fr-FR" sz="1400" dirty="0">
                <a:latin typeface="Arial" panose="020B0604020202020204" pitchFamily="34" charset="0"/>
                <a:cs typeface="Arial" panose="020B0604020202020204" pitchFamily="34" charset="0"/>
              </a:endParaRPr>
            </a:p>
            <a:p>
              <a:pPr algn="just"/>
              <a:r>
                <a:rPr lang="fr-FR" sz="1400" b="1" dirty="0">
                  <a:latin typeface="Arial" panose="020B0604020202020204" pitchFamily="34" charset="0"/>
                  <a:cs typeface="Arial" panose="020B0604020202020204" pitchFamily="34" charset="0"/>
                </a:rPr>
                <a:t>5.  La sécurité des usagers </a:t>
              </a:r>
              <a:r>
                <a:rPr lang="fr-FR" sz="1400" dirty="0">
                  <a:latin typeface="Arial" panose="020B0604020202020204" pitchFamily="34" charset="0"/>
                  <a:cs typeface="Arial" panose="020B0604020202020204" pitchFamily="34" charset="0"/>
                </a:rPr>
                <a:t>et notamment des piétons est menacée par la cohabitation avec les cyclistes, trottinettes, véhicules de livraison c’est pourquoi de plus en plus de villes de moyennes et grandes tailles mettent en place des horaires restrictifs de livraison et des badges d’accès pour les livreurs. </a:t>
              </a:r>
            </a:p>
          </p:txBody>
        </p:sp>
        <p:pic>
          <p:nvPicPr>
            <p:cNvPr id="8" name="Image 7">
              <a:extLst>
                <a:ext uri="{FF2B5EF4-FFF2-40B4-BE49-F238E27FC236}">
                  <a16:creationId xmlns:a16="http://schemas.microsoft.com/office/drawing/2014/main" id="{D4E86DC2-D789-7828-BC5F-3C0C9E69F2DA}"/>
                </a:ext>
              </a:extLst>
            </p:cNvPr>
            <p:cNvPicPr>
              <a:picLocks noChangeAspect="1"/>
            </p:cNvPicPr>
            <p:nvPr/>
          </p:nvPicPr>
          <p:blipFill>
            <a:blip r:embed="rId4"/>
            <a:stretch>
              <a:fillRect/>
            </a:stretch>
          </p:blipFill>
          <p:spPr>
            <a:xfrm>
              <a:off x="5842538" y="1633189"/>
              <a:ext cx="5511262" cy="3097161"/>
            </a:xfrm>
            <a:prstGeom prst="rect">
              <a:avLst/>
            </a:prstGeom>
          </p:spPr>
        </p:pic>
      </p:grpSp>
      <p:sp>
        <p:nvSpPr>
          <p:cNvPr id="9" name="Rectangle à coins arrondis 8">
            <a:hlinkClick r:id="rId3" action="ppaction://hlinksldjump"/>
          </p:cNvPr>
          <p:cNvSpPr/>
          <p:nvPr/>
        </p:nvSpPr>
        <p:spPr>
          <a:xfrm>
            <a:off x="2265680" y="299572"/>
            <a:ext cx="7615207" cy="560085"/>
          </a:xfrm>
          <a:prstGeom prst="roundRect">
            <a:avLst/>
          </a:prstGeom>
          <a:solidFill>
            <a:srgbClr val="AED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p:cNvSpPr txBox="1"/>
          <p:nvPr/>
        </p:nvSpPr>
        <p:spPr>
          <a:xfrm>
            <a:off x="2306262" y="374863"/>
            <a:ext cx="7534041" cy="769441"/>
          </a:xfrm>
          <a:prstGeom prst="rect">
            <a:avLst/>
          </a:prstGeom>
          <a:noFill/>
        </p:spPr>
        <p:txBody>
          <a:bodyPr wrap="square" rtlCol="0">
            <a:spAutoFit/>
          </a:bodyPr>
          <a:lstStyle/>
          <a:p>
            <a:r>
              <a:rPr lang="fr-FR" sz="2000" b="1">
                <a:solidFill>
                  <a:schemeClr val="bg1"/>
                </a:solidFill>
                <a:latin typeface="Arial" panose="020B0604020202020204" pitchFamily="34" charset="0"/>
                <a:cs typeface="Arial" panose="020B0604020202020204" pitchFamily="34" charset="0"/>
              </a:rPr>
              <a:t>1- Contexte et problématiques de la livraison du dernier km </a:t>
            </a:r>
          </a:p>
          <a:p>
            <a:endParaRPr lang="fr-FR"/>
          </a:p>
        </p:txBody>
      </p:sp>
      <p:sp>
        <p:nvSpPr>
          <p:cNvPr id="10" name="ZoneTexte 9"/>
          <p:cNvSpPr txBox="1"/>
          <p:nvPr/>
        </p:nvSpPr>
        <p:spPr>
          <a:xfrm>
            <a:off x="1381838" y="6069954"/>
            <a:ext cx="1215154" cy="338554"/>
          </a:xfrm>
          <a:prstGeom prst="rect">
            <a:avLst/>
          </a:prstGeom>
          <a:noFill/>
        </p:spPr>
        <p:txBody>
          <a:bodyPr wrap="square" rtlCol="0">
            <a:spAutoFit/>
          </a:bodyPr>
          <a:lstStyle/>
          <a:p>
            <a:r>
              <a:rPr lang="fr-FR" sz="1600" b="1">
                <a:solidFill>
                  <a:schemeClr val="bg1"/>
                </a:solidFill>
                <a:latin typeface="Arial" panose="020B0604020202020204" pitchFamily="34" charset="0"/>
                <a:cs typeface="Arial" panose="020B0604020202020204" pitchFamily="34" charset="0"/>
              </a:rPr>
              <a:t>Précédent</a:t>
            </a:r>
          </a:p>
        </p:txBody>
      </p:sp>
      <p:sp>
        <p:nvSpPr>
          <p:cNvPr id="11" name="ZoneTexte 10"/>
          <p:cNvSpPr txBox="1"/>
          <p:nvPr/>
        </p:nvSpPr>
        <p:spPr>
          <a:xfrm>
            <a:off x="9596337" y="6088172"/>
            <a:ext cx="978755" cy="338554"/>
          </a:xfrm>
          <a:prstGeom prst="rect">
            <a:avLst/>
          </a:prstGeom>
          <a:noFill/>
        </p:spPr>
        <p:txBody>
          <a:bodyPr wrap="square" rtlCol="0">
            <a:spAutoFit/>
          </a:bodyPr>
          <a:lstStyle/>
          <a:p>
            <a:r>
              <a:rPr lang="fr-FR" sz="1600" b="1">
                <a:solidFill>
                  <a:schemeClr val="bg1"/>
                </a:solidFill>
                <a:latin typeface="Arial" panose="020B0604020202020204" pitchFamily="34" charset="0"/>
                <a:cs typeface="Arial" panose="020B0604020202020204" pitchFamily="34" charset="0"/>
              </a:rPr>
              <a:t>Suivant</a:t>
            </a:r>
          </a:p>
        </p:txBody>
      </p:sp>
      <p:sp>
        <p:nvSpPr>
          <p:cNvPr id="3" name="Signe Plus 2">
            <a:extLst>
              <a:ext uri="{FF2B5EF4-FFF2-40B4-BE49-F238E27FC236}">
                <a16:creationId xmlns:a16="http://schemas.microsoft.com/office/drawing/2014/main" id="{1E6C4DC9-491F-22E9-49F6-B65DCAEF91D7}"/>
              </a:ext>
            </a:extLst>
          </p:cNvPr>
          <p:cNvSpPr/>
          <p:nvPr/>
        </p:nvSpPr>
        <p:spPr>
          <a:xfrm>
            <a:off x="11903621" y="104686"/>
            <a:ext cx="205770" cy="183734"/>
          </a:xfrm>
          <a:prstGeom prst="mathPlus">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70574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nvPr>
        </p:nvSpPr>
        <p:spPr/>
        <p:txBody>
          <a:bodyPr/>
          <a:lstStyle/>
          <a:p>
            <a:fld id="{4C4E8528-8995-41C5-85C7-06E3E0B70F35}" type="slidenum">
              <a:rPr lang="fr-FR" smtClean="0"/>
              <a:t>9</a:t>
            </a:fld>
            <a:endParaRPr lang="fr-FR"/>
          </a:p>
        </p:txBody>
      </p:sp>
      <p:sp>
        <p:nvSpPr>
          <p:cNvPr id="4" name="ZoneTexte 3"/>
          <p:cNvSpPr txBox="1"/>
          <p:nvPr/>
        </p:nvSpPr>
        <p:spPr>
          <a:xfrm>
            <a:off x="664228" y="1231920"/>
            <a:ext cx="3810983" cy="369332"/>
          </a:xfrm>
          <a:prstGeom prst="rect">
            <a:avLst/>
          </a:prstGeom>
          <a:noFill/>
        </p:spPr>
        <p:txBody>
          <a:bodyPr wrap="square" rtlCol="0">
            <a:spAutoFit/>
          </a:bodyPr>
          <a:lstStyle/>
          <a:p>
            <a:r>
              <a:rPr lang="fr-FR" sz="1800" b="1" dirty="0">
                <a:latin typeface="Arial" panose="020B0604020202020204" pitchFamily="34" charset="0"/>
                <a:cs typeface="Arial" panose="020B0604020202020204" pitchFamily="34" charset="0"/>
              </a:rPr>
              <a:t>Les différents intervenants </a:t>
            </a:r>
          </a:p>
        </p:txBody>
      </p:sp>
      <p:sp>
        <p:nvSpPr>
          <p:cNvPr id="8" name="Rectangle à coins arrondis 7">
            <a:hlinkClick r:id="rId2" action="ppaction://hlinksldjump"/>
          </p:cNvPr>
          <p:cNvSpPr/>
          <p:nvPr/>
        </p:nvSpPr>
        <p:spPr>
          <a:xfrm>
            <a:off x="904083" y="5953620"/>
            <a:ext cx="1620000" cy="540000"/>
          </a:xfrm>
          <a:prstGeom prst="round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à coins arrondis 8">
            <a:hlinkClick r:id="" action="ppaction://noaction"/>
          </p:cNvPr>
          <p:cNvSpPr/>
          <p:nvPr/>
        </p:nvSpPr>
        <p:spPr>
          <a:xfrm>
            <a:off x="8985294" y="5953620"/>
            <a:ext cx="1620000" cy="540000"/>
          </a:xfrm>
          <a:prstGeom prst="roundRect">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9" name="Groupe 28"/>
          <p:cNvGrpSpPr/>
          <p:nvPr/>
        </p:nvGrpSpPr>
        <p:grpSpPr>
          <a:xfrm>
            <a:off x="1861176" y="2086822"/>
            <a:ext cx="8309312" cy="532552"/>
            <a:chOff x="1861176" y="2086822"/>
            <a:chExt cx="8309312" cy="532552"/>
          </a:xfrm>
        </p:grpSpPr>
        <p:sp>
          <p:nvSpPr>
            <p:cNvPr id="14" name="ZoneTexte 13"/>
            <p:cNvSpPr txBox="1"/>
            <p:nvPr/>
          </p:nvSpPr>
          <p:spPr>
            <a:xfrm>
              <a:off x="2489528" y="2096154"/>
              <a:ext cx="7680960" cy="523220"/>
            </a:xfrm>
            <a:prstGeom prst="rect">
              <a:avLst/>
            </a:prstGeom>
            <a:noFill/>
          </p:spPr>
          <p:txBody>
            <a:bodyPr wrap="square" rtlCol="0">
              <a:spAutoFit/>
            </a:bodyPr>
            <a:lstStyle/>
            <a:p>
              <a:r>
                <a:rPr lang="fr-FR" sz="1400" dirty="0">
                  <a:latin typeface="Arial" panose="020B0604020202020204" pitchFamily="34" charset="0"/>
                  <a:cs typeface="Arial" panose="020B0604020202020204" pitchFamily="34" charset="0"/>
                </a:rPr>
                <a:t>L'expéditeur : les professionnels, producteurs, e-commerçants, grossistes</a:t>
              </a:r>
            </a:p>
            <a:p>
              <a:endParaRPr lang="fr-FR" sz="1400" dirty="0"/>
            </a:p>
          </p:txBody>
        </p:sp>
        <p:grpSp>
          <p:nvGrpSpPr>
            <p:cNvPr id="6" name="Groupe 5"/>
            <p:cNvGrpSpPr/>
            <p:nvPr/>
          </p:nvGrpSpPr>
          <p:grpSpPr>
            <a:xfrm>
              <a:off x="1861176" y="2086822"/>
              <a:ext cx="360000" cy="369332"/>
              <a:chOff x="1861176" y="2086822"/>
              <a:chExt cx="360000" cy="369332"/>
            </a:xfrm>
          </p:grpSpPr>
          <p:sp>
            <p:nvSpPr>
              <p:cNvPr id="5" name="Ellipse 4"/>
              <p:cNvSpPr/>
              <p:nvPr/>
            </p:nvSpPr>
            <p:spPr>
              <a:xfrm>
                <a:off x="1861176" y="2096154"/>
                <a:ext cx="360000" cy="360000"/>
              </a:xfrm>
              <a:prstGeom prst="ellipse">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9" name="ZoneTexte 18"/>
              <p:cNvSpPr txBox="1"/>
              <p:nvPr/>
            </p:nvSpPr>
            <p:spPr>
              <a:xfrm>
                <a:off x="1881895" y="2086822"/>
                <a:ext cx="176980" cy="307777"/>
              </a:xfrm>
              <a:prstGeom prst="rect">
                <a:avLst/>
              </a:prstGeom>
              <a:noFill/>
            </p:spPr>
            <p:txBody>
              <a:bodyPr wrap="square" rtlCol="0">
                <a:spAutoFit/>
              </a:bodyPr>
              <a:lstStyle/>
              <a:p>
                <a:r>
                  <a:rPr lang="fr-FR" sz="1400" b="1">
                    <a:solidFill>
                      <a:schemeClr val="bg1"/>
                    </a:solidFill>
                    <a:latin typeface="Arial" panose="020B0604020202020204" pitchFamily="34" charset="0"/>
                    <a:cs typeface="Arial" panose="020B0604020202020204" pitchFamily="34" charset="0"/>
                  </a:rPr>
                  <a:t>1</a:t>
                </a:r>
              </a:p>
            </p:txBody>
          </p:sp>
        </p:grpSp>
      </p:grpSp>
      <p:grpSp>
        <p:nvGrpSpPr>
          <p:cNvPr id="30" name="Groupe 29"/>
          <p:cNvGrpSpPr/>
          <p:nvPr/>
        </p:nvGrpSpPr>
        <p:grpSpPr>
          <a:xfrm>
            <a:off x="1861176" y="2696356"/>
            <a:ext cx="7385513" cy="369332"/>
            <a:chOff x="1861176" y="2696356"/>
            <a:chExt cx="7385513" cy="369332"/>
          </a:xfrm>
        </p:grpSpPr>
        <p:sp>
          <p:nvSpPr>
            <p:cNvPr id="15" name="ZoneTexte 14"/>
            <p:cNvSpPr txBox="1"/>
            <p:nvPr/>
          </p:nvSpPr>
          <p:spPr>
            <a:xfrm>
              <a:off x="2489528" y="2706526"/>
              <a:ext cx="6757161" cy="307777"/>
            </a:xfrm>
            <a:prstGeom prst="rect">
              <a:avLst/>
            </a:prstGeom>
            <a:noFill/>
          </p:spPr>
          <p:txBody>
            <a:bodyPr wrap="square" rtlCol="0">
              <a:spAutoFit/>
            </a:bodyPr>
            <a:lstStyle/>
            <a:p>
              <a:r>
                <a:rPr lang="fr-FR" sz="1400">
                  <a:latin typeface="Arial" panose="020B0604020202020204" pitchFamily="34" charset="0"/>
                  <a:cs typeface="Arial" panose="020B0604020202020204" pitchFamily="34" charset="0"/>
                </a:rPr>
                <a:t>Les logisticiens (stockage ou cross-dock)</a:t>
              </a:r>
            </a:p>
          </p:txBody>
        </p:sp>
        <p:grpSp>
          <p:nvGrpSpPr>
            <p:cNvPr id="7" name="Groupe 6"/>
            <p:cNvGrpSpPr/>
            <p:nvPr/>
          </p:nvGrpSpPr>
          <p:grpSpPr>
            <a:xfrm>
              <a:off x="1861176" y="2696356"/>
              <a:ext cx="360000" cy="369332"/>
              <a:chOff x="1861176" y="2696356"/>
              <a:chExt cx="360000" cy="369332"/>
            </a:xfrm>
          </p:grpSpPr>
          <p:sp>
            <p:nvSpPr>
              <p:cNvPr id="10" name="Ellipse 9"/>
              <p:cNvSpPr/>
              <p:nvPr/>
            </p:nvSpPr>
            <p:spPr>
              <a:xfrm>
                <a:off x="1861176" y="2705688"/>
                <a:ext cx="360000" cy="360000"/>
              </a:xfrm>
              <a:prstGeom prst="ellipse">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0" name="ZoneTexte 19"/>
              <p:cNvSpPr txBox="1"/>
              <p:nvPr/>
            </p:nvSpPr>
            <p:spPr>
              <a:xfrm>
                <a:off x="1881895" y="2696356"/>
                <a:ext cx="224176" cy="307777"/>
              </a:xfrm>
              <a:prstGeom prst="rect">
                <a:avLst/>
              </a:prstGeom>
              <a:noFill/>
            </p:spPr>
            <p:txBody>
              <a:bodyPr wrap="square" rtlCol="0">
                <a:spAutoFit/>
              </a:bodyPr>
              <a:lstStyle/>
              <a:p>
                <a:r>
                  <a:rPr lang="fr-FR" sz="1400" b="1">
                    <a:solidFill>
                      <a:schemeClr val="bg1"/>
                    </a:solidFill>
                    <a:latin typeface="Arial" panose="020B0604020202020204" pitchFamily="34" charset="0"/>
                    <a:cs typeface="Arial" panose="020B0604020202020204" pitchFamily="34" charset="0"/>
                  </a:rPr>
                  <a:t>2</a:t>
                </a:r>
              </a:p>
            </p:txBody>
          </p:sp>
        </p:grpSp>
      </p:grpSp>
      <p:grpSp>
        <p:nvGrpSpPr>
          <p:cNvPr id="31" name="Groupe 30"/>
          <p:cNvGrpSpPr/>
          <p:nvPr/>
        </p:nvGrpSpPr>
        <p:grpSpPr>
          <a:xfrm>
            <a:off x="1861176" y="3315222"/>
            <a:ext cx="5684099" cy="360000"/>
            <a:chOff x="1861176" y="3315222"/>
            <a:chExt cx="5684099" cy="360000"/>
          </a:xfrm>
        </p:grpSpPr>
        <p:sp>
          <p:nvSpPr>
            <p:cNvPr id="16" name="ZoneTexte 15"/>
            <p:cNvSpPr txBox="1"/>
            <p:nvPr/>
          </p:nvSpPr>
          <p:spPr>
            <a:xfrm>
              <a:off x="2489528" y="3320143"/>
              <a:ext cx="5055747" cy="307777"/>
            </a:xfrm>
            <a:prstGeom prst="rect">
              <a:avLst/>
            </a:prstGeom>
            <a:noFill/>
          </p:spPr>
          <p:txBody>
            <a:bodyPr wrap="square" rtlCol="0">
              <a:spAutoFit/>
            </a:bodyPr>
            <a:lstStyle/>
            <a:p>
              <a:r>
                <a:rPr lang="fr-FR" sz="1400" dirty="0">
                  <a:latin typeface="Arial" panose="020B0604020202020204" pitchFamily="34" charset="0"/>
                  <a:cs typeface="Arial" panose="020B0604020202020204" pitchFamily="34" charset="0"/>
                </a:rPr>
                <a:t>Les transporteurs</a:t>
              </a:r>
            </a:p>
          </p:txBody>
        </p:sp>
        <p:grpSp>
          <p:nvGrpSpPr>
            <p:cNvPr id="24" name="Groupe 23"/>
            <p:cNvGrpSpPr/>
            <p:nvPr/>
          </p:nvGrpSpPr>
          <p:grpSpPr>
            <a:xfrm>
              <a:off x="1861176" y="3315222"/>
              <a:ext cx="360000" cy="360000"/>
              <a:chOff x="1861176" y="3315222"/>
              <a:chExt cx="360000" cy="360000"/>
            </a:xfrm>
          </p:grpSpPr>
          <p:sp>
            <p:nvSpPr>
              <p:cNvPr id="11" name="Ellipse 10"/>
              <p:cNvSpPr/>
              <p:nvPr/>
            </p:nvSpPr>
            <p:spPr>
              <a:xfrm>
                <a:off x="1861176" y="3315222"/>
                <a:ext cx="360000" cy="360000"/>
              </a:xfrm>
              <a:prstGeom prst="ellipse">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1" name="ZoneTexte 20"/>
              <p:cNvSpPr txBox="1"/>
              <p:nvPr/>
            </p:nvSpPr>
            <p:spPr>
              <a:xfrm>
                <a:off x="1898084" y="3325945"/>
                <a:ext cx="250790" cy="307777"/>
              </a:xfrm>
              <a:prstGeom prst="rect">
                <a:avLst/>
              </a:prstGeom>
              <a:noFill/>
            </p:spPr>
            <p:txBody>
              <a:bodyPr wrap="square" rtlCol="0">
                <a:spAutoFit/>
              </a:bodyPr>
              <a:lstStyle/>
              <a:p>
                <a:r>
                  <a:rPr lang="fr-FR" sz="1400" b="1">
                    <a:solidFill>
                      <a:schemeClr val="bg1"/>
                    </a:solidFill>
                    <a:latin typeface="Arial" panose="020B0604020202020204" pitchFamily="34" charset="0"/>
                    <a:cs typeface="Arial" panose="020B0604020202020204" pitchFamily="34" charset="0"/>
                  </a:rPr>
                  <a:t>3</a:t>
                </a:r>
              </a:p>
            </p:txBody>
          </p:sp>
        </p:grpSp>
      </p:grpSp>
      <p:grpSp>
        <p:nvGrpSpPr>
          <p:cNvPr id="32" name="Groupe 31"/>
          <p:cNvGrpSpPr/>
          <p:nvPr/>
        </p:nvGrpSpPr>
        <p:grpSpPr>
          <a:xfrm>
            <a:off x="1861176" y="3924756"/>
            <a:ext cx="7521198" cy="360000"/>
            <a:chOff x="1861176" y="3924756"/>
            <a:chExt cx="7521198" cy="360000"/>
          </a:xfrm>
        </p:grpSpPr>
        <p:sp>
          <p:nvSpPr>
            <p:cNvPr id="17" name="ZoneTexte 16"/>
            <p:cNvSpPr txBox="1"/>
            <p:nvPr/>
          </p:nvSpPr>
          <p:spPr>
            <a:xfrm>
              <a:off x="2489528" y="3941755"/>
              <a:ext cx="6892846" cy="307777"/>
            </a:xfrm>
            <a:prstGeom prst="rect">
              <a:avLst/>
            </a:prstGeom>
            <a:noFill/>
          </p:spPr>
          <p:txBody>
            <a:bodyPr wrap="square" rtlCol="0">
              <a:spAutoFit/>
            </a:bodyPr>
            <a:lstStyle/>
            <a:p>
              <a:r>
                <a:rPr lang="fr-FR" sz="1400">
                  <a:latin typeface="Arial" panose="020B0604020202020204" pitchFamily="34" charset="0"/>
                  <a:cs typeface="Arial" panose="020B0604020202020204" pitchFamily="34" charset="0"/>
                </a:rPr>
                <a:t>Les fournisseurs d’énergie pour l’avitaillement</a:t>
              </a:r>
            </a:p>
          </p:txBody>
        </p:sp>
        <p:grpSp>
          <p:nvGrpSpPr>
            <p:cNvPr id="25" name="Groupe 24"/>
            <p:cNvGrpSpPr/>
            <p:nvPr/>
          </p:nvGrpSpPr>
          <p:grpSpPr>
            <a:xfrm>
              <a:off x="1861176" y="3924756"/>
              <a:ext cx="360000" cy="360000"/>
              <a:chOff x="1861176" y="3924756"/>
              <a:chExt cx="360000" cy="360000"/>
            </a:xfrm>
          </p:grpSpPr>
          <p:sp>
            <p:nvSpPr>
              <p:cNvPr id="12" name="Ellipse 11"/>
              <p:cNvSpPr/>
              <p:nvPr/>
            </p:nvSpPr>
            <p:spPr>
              <a:xfrm>
                <a:off x="1861176" y="3924756"/>
                <a:ext cx="360000" cy="360000"/>
              </a:xfrm>
              <a:prstGeom prst="ellipse">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2" name="ZoneTexte 21"/>
              <p:cNvSpPr txBox="1"/>
              <p:nvPr/>
            </p:nvSpPr>
            <p:spPr>
              <a:xfrm>
                <a:off x="1875994" y="3924756"/>
                <a:ext cx="182881" cy="307777"/>
              </a:xfrm>
              <a:prstGeom prst="rect">
                <a:avLst/>
              </a:prstGeom>
              <a:noFill/>
            </p:spPr>
            <p:txBody>
              <a:bodyPr wrap="square" rtlCol="0">
                <a:spAutoFit/>
              </a:bodyPr>
              <a:lstStyle/>
              <a:p>
                <a:r>
                  <a:rPr lang="fr-FR" sz="1400" b="1">
                    <a:solidFill>
                      <a:schemeClr val="bg1"/>
                    </a:solidFill>
                    <a:latin typeface="Arial" panose="020B0604020202020204" pitchFamily="34" charset="0"/>
                    <a:cs typeface="Arial" panose="020B0604020202020204" pitchFamily="34" charset="0"/>
                  </a:rPr>
                  <a:t>4</a:t>
                </a:r>
              </a:p>
            </p:txBody>
          </p:sp>
        </p:grpSp>
      </p:grpSp>
      <p:grpSp>
        <p:nvGrpSpPr>
          <p:cNvPr id="33" name="Groupe 32"/>
          <p:cNvGrpSpPr/>
          <p:nvPr/>
        </p:nvGrpSpPr>
        <p:grpSpPr>
          <a:xfrm>
            <a:off x="1861176" y="4529624"/>
            <a:ext cx="9217812" cy="364666"/>
            <a:chOff x="1861176" y="4529624"/>
            <a:chExt cx="9217812" cy="364666"/>
          </a:xfrm>
        </p:grpSpPr>
        <p:sp>
          <p:nvSpPr>
            <p:cNvPr id="18" name="ZoneTexte 17"/>
            <p:cNvSpPr txBox="1"/>
            <p:nvPr/>
          </p:nvSpPr>
          <p:spPr>
            <a:xfrm>
              <a:off x="2489528" y="4529624"/>
              <a:ext cx="8589460" cy="307777"/>
            </a:xfrm>
            <a:prstGeom prst="rect">
              <a:avLst/>
            </a:prstGeom>
            <a:noFill/>
          </p:spPr>
          <p:txBody>
            <a:bodyPr wrap="square" rtlCol="0">
              <a:spAutoFit/>
            </a:bodyPr>
            <a:lstStyle/>
            <a:p>
              <a:r>
                <a:rPr lang="fr-FR" sz="1400">
                  <a:latin typeface="Arial" panose="020B0604020202020204" pitchFamily="34" charset="0"/>
                  <a:cs typeface="Arial" panose="020B0604020202020204" pitchFamily="34" charset="0"/>
                </a:rPr>
                <a:t>Le destinataire final : professionnels (B to B), particuliers (B to C)</a:t>
              </a:r>
            </a:p>
          </p:txBody>
        </p:sp>
        <p:grpSp>
          <p:nvGrpSpPr>
            <p:cNvPr id="26" name="Groupe 25"/>
            <p:cNvGrpSpPr/>
            <p:nvPr/>
          </p:nvGrpSpPr>
          <p:grpSpPr>
            <a:xfrm>
              <a:off x="1861176" y="4534290"/>
              <a:ext cx="360000" cy="360000"/>
              <a:chOff x="1861176" y="4534290"/>
              <a:chExt cx="360000" cy="360000"/>
            </a:xfrm>
          </p:grpSpPr>
          <p:sp>
            <p:nvSpPr>
              <p:cNvPr id="13" name="Ellipse 12"/>
              <p:cNvSpPr/>
              <p:nvPr/>
            </p:nvSpPr>
            <p:spPr>
              <a:xfrm>
                <a:off x="1861176" y="4534290"/>
                <a:ext cx="360000" cy="360000"/>
              </a:xfrm>
              <a:prstGeom prst="ellipse">
                <a:avLst/>
              </a:prstGeom>
              <a:solidFill>
                <a:srgbClr val="44A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3" name="ZoneTexte 22"/>
              <p:cNvSpPr txBox="1"/>
              <p:nvPr/>
            </p:nvSpPr>
            <p:spPr>
              <a:xfrm>
                <a:off x="1908374" y="4545013"/>
                <a:ext cx="197697" cy="307777"/>
              </a:xfrm>
              <a:prstGeom prst="rect">
                <a:avLst/>
              </a:prstGeom>
              <a:noFill/>
            </p:spPr>
            <p:txBody>
              <a:bodyPr wrap="square" rtlCol="0">
                <a:spAutoFit/>
              </a:bodyPr>
              <a:lstStyle/>
              <a:p>
                <a:r>
                  <a:rPr lang="fr-FR" sz="1400" b="1">
                    <a:solidFill>
                      <a:schemeClr val="bg1"/>
                    </a:solidFill>
                    <a:latin typeface="Arial" panose="020B0604020202020204" pitchFamily="34" charset="0"/>
                    <a:cs typeface="Arial" panose="020B0604020202020204" pitchFamily="34" charset="0"/>
                  </a:rPr>
                  <a:t>5</a:t>
                </a:r>
              </a:p>
            </p:txBody>
          </p:sp>
        </p:grpSp>
      </p:grpSp>
      <p:sp>
        <p:nvSpPr>
          <p:cNvPr id="27" name="Rectangle à coins arrondis 26">
            <a:hlinkClick r:id="rId3" action="ppaction://hlinksldjump"/>
          </p:cNvPr>
          <p:cNvSpPr/>
          <p:nvPr/>
        </p:nvSpPr>
        <p:spPr>
          <a:xfrm>
            <a:off x="2295340" y="303350"/>
            <a:ext cx="7875148" cy="560085"/>
          </a:xfrm>
          <a:prstGeom prst="roundRect">
            <a:avLst/>
          </a:prstGeom>
          <a:solidFill>
            <a:srgbClr val="AED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ZoneTexte 27"/>
          <p:cNvSpPr txBox="1"/>
          <p:nvPr/>
        </p:nvSpPr>
        <p:spPr>
          <a:xfrm>
            <a:off x="2376522" y="383790"/>
            <a:ext cx="7793966" cy="400110"/>
          </a:xfrm>
          <a:prstGeom prst="rect">
            <a:avLst/>
          </a:prstGeom>
          <a:noFill/>
        </p:spPr>
        <p:txBody>
          <a:bodyPr wrap="square" rtlCol="0">
            <a:spAutoFit/>
          </a:bodyPr>
          <a:lstStyle/>
          <a:p>
            <a:r>
              <a:rPr lang="fr-FR" sz="2000" b="1">
                <a:solidFill>
                  <a:schemeClr val="bg1"/>
                </a:solidFill>
                <a:latin typeface="Arial" panose="020B0604020202020204" pitchFamily="34" charset="0"/>
                <a:cs typeface="Arial" panose="020B0604020202020204" pitchFamily="34" charset="0"/>
              </a:rPr>
              <a:t>2 - Les différents intervenants dans la livraison du dernier km</a:t>
            </a:r>
          </a:p>
        </p:txBody>
      </p:sp>
      <p:sp>
        <p:nvSpPr>
          <p:cNvPr id="34" name="ZoneTexte 33"/>
          <p:cNvSpPr txBox="1"/>
          <p:nvPr/>
        </p:nvSpPr>
        <p:spPr>
          <a:xfrm>
            <a:off x="1102424" y="6054343"/>
            <a:ext cx="1274098" cy="338554"/>
          </a:xfrm>
          <a:prstGeom prst="rect">
            <a:avLst/>
          </a:prstGeom>
          <a:noFill/>
        </p:spPr>
        <p:txBody>
          <a:bodyPr wrap="square" rtlCol="0">
            <a:spAutoFit/>
          </a:bodyPr>
          <a:lstStyle/>
          <a:p>
            <a:r>
              <a:rPr lang="fr-FR" sz="1600" b="1">
                <a:solidFill>
                  <a:schemeClr val="bg1"/>
                </a:solidFill>
                <a:latin typeface="Arial" panose="020B0604020202020204" pitchFamily="34" charset="0"/>
                <a:cs typeface="Arial" panose="020B0604020202020204" pitchFamily="34" charset="0"/>
              </a:rPr>
              <a:t>Précédent</a:t>
            </a:r>
          </a:p>
        </p:txBody>
      </p:sp>
      <p:sp>
        <p:nvSpPr>
          <p:cNvPr id="35" name="ZoneTexte 34"/>
          <p:cNvSpPr txBox="1"/>
          <p:nvPr/>
        </p:nvSpPr>
        <p:spPr>
          <a:xfrm>
            <a:off x="9322237" y="6054343"/>
            <a:ext cx="946114" cy="338554"/>
          </a:xfrm>
          <a:prstGeom prst="rect">
            <a:avLst/>
          </a:prstGeom>
          <a:noFill/>
        </p:spPr>
        <p:txBody>
          <a:bodyPr wrap="square" rtlCol="0">
            <a:spAutoFit/>
          </a:bodyPr>
          <a:lstStyle/>
          <a:p>
            <a:r>
              <a:rPr lang="fr-FR" sz="1600" b="1">
                <a:solidFill>
                  <a:schemeClr val="bg1"/>
                </a:solidFill>
                <a:latin typeface="Arial" panose="020B0604020202020204" pitchFamily="34" charset="0"/>
                <a:cs typeface="Arial" panose="020B0604020202020204" pitchFamily="34" charset="0"/>
              </a:rPr>
              <a:t>Suivant</a:t>
            </a:r>
          </a:p>
        </p:txBody>
      </p:sp>
      <p:sp>
        <p:nvSpPr>
          <p:cNvPr id="3" name="Signe Plus 2">
            <a:extLst>
              <a:ext uri="{FF2B5EF4-FFF2-40B4-BE49-F238E27FC236}">
                <a16:creationId xmlns:a16="http://schemas.microsoft.com/office/drawing/2014/main" id="{3DABFCFE-D534-6A4E-1748-E388B9BB10C2}"/>
              </a:ext>
            </a:extLst>
          </p:cNvPr>
          <p:cNvSpPr/>
          <p:nvPr/>
        </p:nvSpPr>
        <p:spPr>
          <a:xfrm>
            <a:off x="11903621" y="104686"/>
            <a:ext cx="205770" cy="183734"/>
          </a:xfrm>
          <a:prstGeom prst="mathPlus">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256637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1000" fill="hold"/>
                                        <p:tgtEl>
                                          <p:spTgt spid="29"/>
                                        </p:tgtEl>
                                        <p:attrNameLst>
                                          <p:attrName>ppt_x</p:attrName>
                                        </p:attrNameLst>
                                      </p:cBhvr>
                                      <p:tavLst>
                                        <p:tav tm="0">
                                          <p:val>
                                            <p:strVal val="#ppt_x"/>
                                          </p:val>
                                        </p:tav>
                                        <p:tav tm="100000">
                                          <p:val>
                                            <p:strVal val="#ppt_x"/>
                                          </p:val>
                                        </p:tav>
                                      </p:tavLst>
                                    </p:anim>
                                    <p:anim calcmode="lin" valueType="num">
                                      <p:cBhvr additive="base">
                                        <p:cTn id="12" dur="100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additive="base">
                                        <p:cTn id="15" dur="1000" fill="hold"/>
                                        <p:tgtEl>
                                          <p:spTgt spid="30"/>
                                        </p:tgtEl>
                                        <p:attrNameLst>
                                          <p:attrName>ppt_x</p:attrName>
                                        </p:attrNameLst>
                                      </p:cBhvr>
                                      <p:tavLst>
                                        <p:tav tm="0">
                                          <p:val>
                                            <p:strVal val="#ppt_x"/>
                                          </p:val>
                                        </p:tav>
                                        <p:tav tm="100000">
                                          <p:val>
                                            <p:strVal val="#ppt_x"/>
                                          </p:val>
                                        </p:tav>
                                      </p:tavLst>
                                    </p:anim>
                                    <p:anim calcmode="lin" valueType="num">
                                      <p:cBhvr additive="base">
                                        <p:cTn id="16" dur="1000" fill="hold"/>
                                        <p:tgtEl>
                                          <p:spTgt spid="3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1000" fill="hold"/>
                                        <p:tgtEl>
                                          <p:spTgt spid="31"/>
                                        </p:tgtEl>
                                        <p:attrNameLst>
                                          <p:attrName>ppt_x</p:attrName>
                                        </p:attrNameLst>
                                      </p:cBhvr>
                                      <p:tavLst>
                                        <p:tav tm="0">
                                          <p:val>
                                            <p:strVal val="#ppt_x"/>
                                          </p:val>
                                        </p:tav>
                                        <p:tav tm="100000">
                                          <p:val>
                                            <p:strVal val="#ppt_x"/>
                                          </p:val>
                                        </p:tav>
                                      </p:tavLst>
                                    </p:anim>
                                    <p:anim calcmode="lin" valueType="num">
                                      <p:cBhvr additive="base">
                                        <p:cTn id="20" dur="1000" fill="hold"/>
                                        <p:tgtEl>
                                          <p:spTgt spid="3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additive="base">
                                        <p:cTn id="23" dur="1000" fill="hold"/>
                                        <p:tgtEl>
                                          <p:spTgt spid="32"/>
                                        </p:tgtEl>
                                        <p:attrNameLst>
                                          <p:attrName>ppt_x</p:attrName>
                                        </p:attrNameLst>
                                      </p:cBhvr>
                                      <p:tavLst>
                                        <p:tav tm="0">
                                          <p:val>
                                            <p:strVal val="#ppt_x"/>
                                          </p:val>
                                        </p:tav>
                                        <p:tav tm="100000">
                                          <p:val>
                                            <p:strVal val="#ppt_x"/>
                                          </p:val>
                                        </p:tav>
                                      </p:tavLst>
                                    </p:anim>
                                    <p:anim calcmode="lin" valueType="num">
                                      <p:cBhvr additive="base">
                                        <p:cTn id="24" dur="1000" fill="hold"/>
                                        <p:tgtEl>
                                          <p:spTgt spid="32"/>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additive="base">
                                        <p:cTn id="27" dur="1000" fill="hold"/>
                                        <p:tgtEl>
                                          <p:spTgt spid="33"/>
                                        </p:tgtEl>
                                        <p:attrNameLst>
                                          <p:attrName>ppt_x</p:attrName>
                                        </p:attrNameLst>
                                      </p:cBhvr>
                                      <p:tavLst>
                                        <p:tav tm="0">
                                          <p:val>
                                            <p:strVal val="#ppt_x"/>
                                          </p:val>
                                        </p:tav>
                                        <p:tav tm="100000">
                                          <p:val>
                                            <p:strVal val="#ppt_x"/>
                                          </p:val>
                                        </p:tav>
                                      </p:tavLst>
                                    </p:anim>
                                    <p:anim calcmode="lin" valueType="num">
                                      <p:cBhvr additive="base">
                                        <p:cTn id="28" dur="10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Couvertu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ommaire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ommaire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hapit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ontenu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ontenu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8.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04DDF72E29A7F4AAF8C563CF58F2A2A" ma:contentTypeVersion="13" ma:contentTypeDescription="Create a new document." ma:contentTypeScope="" ma:versionID="5fa94f2b6949199797980b2d2a1c3923">
  <xsd:schema xmlns:xsd="http://www.w3.org/2001/XMLSchema" xmlns:xs="http://www.w3.org/2001/XMLSchema" xmlns:p="http://schemas.microsoft.com/office/2006/metadata/properties" xmlns:ns3="50244687-8c4b-4052-91b1-fef530995844" xmlns:ns4="54c159d0-227e-4a26-bb0c-b115c134f6e0" targetNamespace="http://schemas.microsoft.com/office/2006/metadata/properties" ma:root="true" ma:fieldsID="f1c4a7aeed5cc96033cb000eb3d7430e" ns3:_="" ns4:_="">
    <xsd:import namespace="50244687-8c4b-4052-91b1-fef530995844"/>
    <xsd:import namespace="54c159d0-227e-4a26-bb0c-b115c134f6e0"/>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_activity" minOccurs="0"/>
                <xsd:element ref="ns4:SharedWithUsers" minOccurs="0"/>
                <xsd:element ref="ns4:SharedWithDetails" minOccurs="0"/>
                <xsd:element ref="ns4:SharingHintHash"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0244687-8c4b-4052-91b1-fef53099584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dexed="true" ma:internalName="MediaServiceLocation" ma:readOnly="true">
      <xsd:simpleType>
        <xsd:restriction base="dms:Text"/>
      </xsd:simpleType>
    </xsd:element>
    <xsd:element name="_activity" ma:index="16" nillable="true" ma:displayName="_activity" ma:hidden="true" ma:internalName="_activity">
      <xsd:simpleType>
        <xsd:restriction base="dms:Note"/>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4c159d0-227e-4a26-bb0c-b115c134f6e0"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50244687-8c4b-4052-91b1-fef530995844" xsi:nil="true"/>
  </documentManagement>
</p:properties>
</file>

<file path=customXml/itemProps1.xml><?xml version="1.0" encoding="utf-8"?>
<ds:datastoreItem xmlns:ds="http://schemas.openxmlformats.org/officeDocument/2006/customXml" ds:itemID="{A32470C6-A27C-44A7-8228-D83815A209A7}">
  <ds:schemaRefs>
    <ds:schemaRef ds:uri="http://schemas.microsoft.com/sharepoint/v3/contenttype/forms"/>
  </ds:schemaRefs>
</ds:datastoreItem>
</file>

<file path=customXml/itemProps2.xml><?xml version="1.0" encoding="utf-8"?>
<ds:datastoreItem xmlns:ds="http://schemas.openxmlformats.org/officeDocument/2006/customXml" ds:itemID="{A3C06F48-7FC2-4990-B7F1-3A31698289DA}">
  <ds:schemaRefs>
    <ds:schemaRef ds:uri="50244687-8c4b-4052-91b1-fef530995844"/>
    <ds:schemaRef ds:uri="54c159d0-227e-4a26-bb0c-b115c134f6e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B17657A-8CBD-419B-B8A0-0E627CCCEED2}">
  <ds:schemaRefs>
    <ds:schemaRef ds:uri="50244687-8c4b-4052-91b1-fef530995844"/>
    <ds:schemaRef ds:uri="54c159d0-227e-4a26-bb0c-b115c134f6e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267</TotalTime>
  <Words>5291</Words>
  <Application>Microsoft Office PowerPoint</Application>
  <PresentationFormat>Grand écran</PresentationFormat>
  <Paragraphs>613</Paragraphs>
  <Slides>55</Slides>
  <Notes>7</Notes>
  <HiddenSlides>0</HiddenSlides>
  <MMClips>0</MMClips>
  <ScaleCrop>false</ScaleCrop>
  <HeadingPairs>
    <vt:vector size="6" baseType="variant">
      <vt:variant>
        <vt:lpstr>Polices utilisées</vt:lpstr>
      </vt:variant>
      <vt:variant>
        <vt:i4>12</vt:i4>
      </vt:variant>
      <vt:variant>
        <vt:lpstr>Thème</vt:lpstr>
      </vt:variant>
      <vt:variant>
        <vt:i4>7</vt:i4>
      </vt:variant>
      <vt:variant>
        <vt:lpstr>Titres des diapositives</vt:lpstr>
      </vt:variant>
      <vt:variant>
        <vt:i4>55</vt:i4>
      </vt:variant>
    </vt:vector>
  </HeadingPairs>
  <TitlesOfParts>
    <vt:vector size="74" baseType="lpstr">
      <vt:lpstr>ＭＳ Ｐゴシック</vt:lpstr>
      <vt:lpstr>Arial</vt:lpstr>
      <vt:lpstr>Calibri</vt:lpstr>
      <vt:lpstr>DINPro-Light</vt:lpstr>
      <vt:lpstr>Helvetica</vt:lpstr>
      <vt:lpstr>Helvetica Neue</vt:lpstr>
      <vt:lpstr>Roboto Condensed Light</vt:lpstr>
      <vt:lpstr>Seravek</vt:lpstr>
      <vt:lpstr>Source Sans Pro</vt:lpstr>
      <vt:lpstr>Times New Roman</vt:lpstr>
      <vt:lpstr>Wingdings</vt:lpstr>
      <vt:lpstr>Wingdings,Sans-Serif</vt:lpstr>
      <vt:lpstr>Couverture</vt:lpstr>
      <vt:lpstr>Sommaire 1</vt:lpstr>
      <vt:lpstr>Sommaire 2</vt:lpstr>
      <vt:lpstr>Chapitre</vt:lpstr>
      <vt:lpstr>Contenu 1</vt:lpstr>
      <vt:lpstr>Contenu 2</vt:lpstr>
      <vt:lpstr>21_BasicWhite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2en1</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Philippe Banières</dc:creator>
  <cp:lastModifiedBy>Stéphanie DESMOND</cp:lastModifiedBy>
  <cp:revision>117</cp:revision>
  <cp:lastPrinted>2016-08-05T00:42:44Z</cp:lastPrinted>
  <dcterms:created xsi:type="dcterms:W3CDTF">2016-01-25T10:19:21Z</dcterms:created>
  <dcterms:modified xsi:type="dcterms:W3CDTF">2024-06-21T14:16:54Z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0x010100004DDF72E29A7F4AAF8C563CF58F2A2A</vt:lpwstr>
  </property>
</Properties>
</file>