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4"/>
    <p:sldMasterId id="2147483702" r:id="rId5"/>
    <p:sldMasterId id="2147483710" r:id="rId6"/>
    <p:sldMasterId id="2147483704" r:id="rId7"/>
    <p:sldMasterId id="2147483718" r:id="rId8"/>
    <p:sldMasterId id="2147483706" r:id="rId9"/>
  </p:sldMasterIdLst>
  <p:notesMasterIdLst>
    <p:notesMasterId r:id="rId12"/>
  </p:notesMasterIdLst>
  <p:handoutMasterIdLst>
    <p:handoutMasterId r:id="rId13"/>
  </p:handoutMasterIdLst>
  <p:sldIdLst>
    <p:sldId id="263" r:id="rId10"/>
    <p:sldId id="269" r:id="rId11"/>
  </p:sldIdLst>
  <p:sldSz cx="12192000" cy="6858000"/>
  <p:notesSz cx="6858000" cy="9144000"/>
  <p:defaultTextStyle>
    <a:defPPr>
      <a:defRPr lang="fr-FR"/>
    </a:defPPr>
    <a:lvl1pPr marL="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3" userDrawn="1">
          <p15:clr>
            <a:srgbClr val="A4A3A4"/>
          </p15:clr>
        </p15:guide>
        <p15:guide id="2" pos="6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4A09B"/>
    <a:srgbClr val="2EAC68"/>
    <a:srgbClr val="00A09E"/>
    <a:srgbClr val="F7A600"/>
    <a:srgbClr val="00F7A6"/>
    <a:srgbClr val="FFB000"/>
    <a:srgbClr val="3AA9A5"/>
    <a:srgbClr val="D15E00"/>
    <a:srgbClr val="8AB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3134" autoAdjust="0"/>
  </p:normalViewPr>
  <p:slideViewPr>
    <p:cSldViewPr snapToGrid="0" snapToObjects="1">
      <p:cViewPr varScale="1">
        <p:scale>
          <a:sx n="113" d="100"/>
          <a:sy n="113" d="100"/>
        </p:scale>
        <p:origin x="106" y="374"/>
      </p:cViewPr>
      <p:guideLst>
        <p:guide orient="horz" pos="1173"/>
        <p:guide pos="6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Année 2021</c:v>
                </c:pt>
              </c:strCache>
            </c:strRef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Eléments de connaissance</c:v>
                </c:pt>
                <c:pt idx="1">
                  <c:v>Documents de planification</c:v>
                </c:pt>
                <c:pt idx="2">
                  <c:v>Réglementation marchandises</c:v>
                </c:pt>
                <c:pt idx="3">
                  <c:v>Identification et implication des acteurs</c:v>
                </c:pt>
                <c:pt idx="4">
                  <c:v>Initiatives et projets</c:v>
                </c:pt>
                <c:pt idx="5">
                  <c:v>Moyens financiers et humains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AB-4B1C-A160-6BD95B7219BB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Année 2022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Eléments de connaissance</c:v>
                </c:pt>
                <c:pt idx="1">
                  <c:v>Documents de planification</c:v>
                </c:pt>
                <c:pt idx="2">
                  <c:v>Réglementation marchandises</c:v>
                </c:pt>
                <c:pt idx="3">
                  <c:v>Identification et implication des acteurs</c:v>
                </c:pt>
                <c:pt idx="4">
                  <c:v>Initiatives et projets</c:v>
                </c:pt>
                <c:pt idx="5">
                  <c:v>Moyens financiers et humains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AFAB-4B1C-A160-6BD95B7219BB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Année 2023</c:v>
                </c:pt>
              </c:strCache>
            </c:strRef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Eléments de connaissance</c:v>
                </c:pt>
                <c:pt idx="1">
                  <c:v>Documents de planification</c:v>
                </c:pt>
                <c:pt idx="2">
                  <c:v>Réglementation marchandises</c:v>
                </c:pt>
                <c:pt idx="3">
                  <c:v>Identification et implication des acteurs</c:v>
                </c:pt>
                <c:pt idx="4">
                  <c:v>Initiatives et projets</c:v>
                </c:pt>
                <c:pt idx="5">
                  <c:v>Moyens financiers et humains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AFAB-4B1C-A160-6BD95B721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11008"/>
        <c:axId val="134412544"/>
      </c:radarChart>
      <c:catAx>
        <c:axId val="13441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4412544"/>
        <c:crosses val="autoZero"/>
        <c:auto val="1"/>
        <c:lblAlgn val="ctr"/>
        <c:lblOffset val="100"/>
        <c:noMultiLvlLbl val="0"/>
      </c:catAx>
      <c:valAx>
        <c:axId val="13441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441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2ED45-6EF5-4314-910C-5A9F545BD5C3}" type="datetime1">
              <a:rPr lang="fr-FR" smtClean="0"/>
              <a:t>09/07/2021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xxxxxxxxxxxxxxxxxxxxxxxxxxxxxxx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FFE55-A826-5444-A9EE-D3B80529A9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3738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40B0D-9759-4D4D-A997-61216A4FDEFE}" type="datetime1">
              <a:rPr lang="fr-FR" smtClean="0"/>
              <a:t>09/07/2021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xxxxxxxxxxxxxxxxxxxxxxxxxxxxxxx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71ED6-B493-974F-92EF-7DC4AAFD91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762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renseigner</a:t>
            </a:r>
            <a:r>
              <a:rPr lang="fr-FR" baseline="0" dirty="0" smtClean="0"/>
              <a:t> vos données  : clic droit sur le graphique et cliquez sur « Modifier » les </a:t>
            </a:r>
            <a:r>
              <a:rPr lang="fr-FR" baseline="0" dirty="0" err="1" smtClean="0"/>
              <a:t>donées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169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nd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749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nd sommaire détail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64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nd sommair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23448B1-48D6-469C-8B46-A123D1B24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70C799-C323-4AD5-85DB-AF732B684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0EC8A53D-724C-4B63-9827-F65865F49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28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nd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53489CF-F795-4A42-B3C4-7F72B4B59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6DB6B92-92F5-42AC-BE81-6020E737A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8208AEE1-D835-4A4F-82AF-59088DE39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88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ndeau titr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2E3228B-C749-4EDD-9FC7-5A34C0423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421331-0190-471D-BDC0-D8A1AC5F2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B5C08EE2-85FF-479D-A391-2AE4A93ED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17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ndeau titre pleine page - tub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FA5DD61-7F5C-43F3-A905-2087A966D9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66929">
            <a:off x="11033811" y="5343524"/>
            <a:ext cx="1557337" cy="1557337"/>
          </a:xfrm>
          <a:prstGeom prst="rect">
            <a:avLst/>
          </a:prstGeom>
        </p:spPr>
      </p:pic>
      <p:sp>
        <p:nvSpPr>
          <p:cNvPr id="3" name="Espace réservé de la date 1">
            <a:extLst>
              <a:ext uri="{FF2B5EF4-FFF2-40B4-BE49-F238E27FC236}">
                <a16:creationId xmlns:a16="http://schemas.microsoft.com/office/drawing/2014/main" id="{62C8DC7C-EC0A-4F07-935D-EBC40CD8F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4" name="Espace réservé du pied de page 2">
            <a:extLst>
              <a:ext uri="{FF2B5EF4-FFF2-40B4-BE49-F238E27FC236}">
                <a16:creationId xmlns:a16="http://schemas.microsoft.com/office/drawing/2014/main" id="{4A93F65B-1F36-4353-9705-EE958CCAF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E2DBB984-8256-47A0-917B-5DF61A5CE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41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ndeau titre demi-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40EED2-5201-4E7D-8317-171DF62C1E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1D98AB-6641-4A8C-A741-4BB6A3271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75A333BD-B376-4274-B455-6A941FB57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62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ndeau titre demi-page-tub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E96E13C-55E5-4702-B3B6-76139C6E44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66929">
            <a:off x="11033811" y="5343524"/>
            <a:ext cx="1557337" cy="1557337"/>
          </a:xfrm>
          <a:prstGeom prst="rect">
            <a:avLst/>
          </a:prstGeom>
        </p:spPr>
      </p:pic>
      <p:sp>
        <p:nvSpPr>
          <p:cNvPr id="3" name="Espace réservé de la date 1">
            <a:extLst>
              <a:ext uri="{FF2B5EF4-FFF2-40B4-BE49-F238E27FC236}">
                <a16:creationId xmlns:a16="http://schemas.microsoft.com/office/drawing/2014/main" id="{AD48553E-8E2A-432C-A2A0-0CDE9E324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4" name="Espace réservé du pied de page 2">
            <a:extLst>
              <a:ext uri="{FF2B5EF4-FFF2-40B4-BE49-F238E27FC236}">
                <a16:creationId xmlns:a16="http://schemas.microsoft.com/office/drawing/2014/main" id="{AA8D8290-07AF-475D-87D5-28D80969A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25D7AD44-69DF-4D4B-A50D-DE44153D0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9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F355EFC9-2B90-44BB-B020-5C397AD2BB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5679" y="-7705"/>
            <a:ext cx="12238969" cy="48626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AB1CB09-4880-4866-8C9E-88A1740C41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97" y="-147620"/>
            <a:ext cx="4013134" cy="202563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47F534C-694A-4C6D-ACCC-20CCD1173EA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072460">
            <a:off x="-994614" y="-1510546"/>
            <a:ext cx="3004680" cy="300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66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685800" rtl="0" eaLnBrk="1" fontAlgn="auto" latinLnBrk="0" hangingPunct="1">
        <a:lnSpc>
          <a:spcPct val="150000"/>
        </a:lnSpc>
        <a:spcBef>
          <a:spcPts val="1200"/>
        </a:spcBef>
        <a:spcAft>
          <a:spcPts val="0"/>
        </a:spcAft>
        <a:buClr>
          <a:srgbClr val="B41572"/>
        </a:buClr>
        <a:buSzTx/>
        <a:buFont typeface="Wingdings"/>
        <a:buNone/>
        <a:tabLst/>
        <a:defRPr lang="fr-FR" sz="1600" kern="1200" dirty="0" smtClean="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Roboto Condensed Light" panose="02000000000000000000" pitchFamily="2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fr-FR" sz="1400" kern="1200" dirty="0" smtClean="0">
          <a:solidFill>
            <a:srgbClr val="CC3399"/>
          </a:solidFill>
          <a:latin typeface="DINPro-Ligh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fr-FR" sz="1400" kern="1200" dirty="0" smtClean="0">
          <a:solidFill>
            <a:srgbClr val="CC3399"/>
          </a:solidFill>
          <a:latin typeface="DINPro-Ligh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fr-FR" sz="1400" kern="1200" dirty="0" smtClean="0">
          <a:solidFill>
            <a:srgbClr val="CC3399"/>
          </a:solidFill>
          <a:latin typeface="DINPro-Ligh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fr-FR" sz="1400" kern="1200" dirty="0">
          <a:solidFill>
            <a:srgbClr val="CC3399"/>
          </a:solidFill>
          <a:latin typeface="DINPro-Ligh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>
            <a:extLst>
              <a:ext uri="{FF2B5EF4-FFF2-40B4-BE49-F238E27FC236}">
                <a16:creationId xmlns:a16="http://schemas.microsoft.com/office/drawing/2014/main" id="{2518CC58-531C-48F1-BC5D-D86792EDE6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869615" y="6563553"/>
            <a:ext cx="457200" cy="15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7500" tIns="35100" rIns="67500" bIns="35100">
            <a:spAutoFit/>
          </a:bodyPr>
          <a:lstStyle/>
          <a:p>
            <a:pPr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fld id="{59509B94-84A5-BF4F-9C2A-7EA9B89B457B}" type="slidenum">
              <a:rPr lang="fr-FR" sz="600" b="0">
                <a:solidFill>
                  <a:srgbClr val="494C51"/>
                </a:solidFill>
                <a:latin typeface="ＭＳ Ｐゴシック" charset="0"/>
                <a:cs typeface="Arial" charset="0"/>
              </a:rPr>
              <a:pPr hangingPunct="0">
                <a:lnSpc>
                  <a:spcPct val="93000"/>
                </a:lnSpc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t>‹N°›</a:t>
            </a:fld>
            <a:endParaRPr lang="fr-FR" sz="600" b="0" dirty="0">
              <a:solidFill>
                <a:srgbClr val="494C51"/>
              </a:solidFill>
              <a:latin typeface="ＭＳ Ｐゴシック" charset="0"/>
              <a:cs typeface="Arial" charset="0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335A3475-82CA-4A72-B1AF-8F64743B4E0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1869615" y="6609984"/>
            <a:ext cx="0" cy="204788"/>
          </a:xfrm>
          <a:prstGeom prst="line">
            <a:avLst/>
          </a:prstGeom>
          <a:noFill/>
          <a:ln w="3175" cmpd="sng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>
              <a:cs typeface="Arial" charset="0"/>
            </a:endParaRPr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BB2D7EAA-895D-42F2-8EBA-7FF62DADC6B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" y="2575328"/>
            <a:ext cx="12219448" cy="429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174D4D3F-8682-40BE-B4BE-7E017A5C99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669850" y="-36271"/>
            <a:ext cx="12913680" cy="69305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90F0579-BE17-4254-BDB1-0CA5BF41542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7731" y="-174271"/>
            <a:ext cx="2099282" cy="108635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5092B5D-0F4E-41BE-80FC-6C20FFB7F84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072460">
            <a:off x="-994614" y="-1789956"/>
            <a:ext cx="3004680" cy="300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8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hdr="0"/>
  <p:txStyles>
    <p:titleStyle>
      <a:lvl1pPr marL="0" algn="l" defTabSz="457200" rtl="0" eaLnBrk="1" fontAlgn="auto" latinLnBrk="0" hangingPunct="1">
        <a:lnSpc>
          <a:spcPct val="90000"/>
        </a:lnSpc>
        <a:spcBef>
          <a:spcPts val="0"/>
        </a:spcBef>
        <a:spcAft>
          <a:spcPts val="0"/>
        </a:spcAft>
        <a:buNone/>
        <a:defRPr lang="fr-FR" sz="4000" b="0" kern="1200" baseline="0" dirty="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Roboto Condensed Light" panose="02000000000000000000" pitchFamily="2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>
            <a:extLst>
              <a:ext uri="{FF2B5EF4-FFF2-40B4-BE49-F238E27FC236}">
                <a16:creationId xmlns:a16="http://schemas.microsoft.com/office/drawing/2014/main" id="{4950C8DC-AF59-41AD-A418-26A85AF58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869615" y="6545624"/>
            <a:ext cx="457200" cy="15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7500" tIns="35100" rIns="67500" bIns="35100">
            <a:spAutoFit/>
          </a:bodyPr>
          <a:lstStyle/>
          <a:p>
            <a:pPr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fld id="{59509B94-84A5-BF4F-9C2A-7EA9B89B457B}" type="slidenum">
              <a:rPr lang="fr-FR" sz="600" b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charset="0"/>
                <a:cs typeface="Arial" charset="0"/>
              </a:rPr>
              <a:pPr hangingPunct="0">
                <a:lnSpc>
                  <a:spcPct val="93000"/>
                </a:lnSpc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t>‹N°›</a:t>
            </a:fld>
            <a:endParaRPr lang="fr-FR" sz="600" b="0" dirty="0">
              <a:solidFill>
                <a:schemeClr val="tx1">
                  <a:lumMod val="50000"/>
                  <a:lumOff val="50000"/>
                </a:schemeClr>
              </a:solidFill>
              <a:latin typeface="ＭＳ Ｐゴシック" charset="0"/>
              <a:cs typeface="Arial" charset="0"/>
            </a:endParaRP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6C72DD97-2971-4590-887C-CBDA528EA91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1869615" y="6592055"/>
            <a:ext cx="0" cy="204788"/>
          </a:xfrm>
          <a:prstGeom prst="line">
            <a:avLst/>
          </a:prstGeom>
          <a:noFill/>
          <a:ln w="3175" cmpd="sng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>
              <a:cs typeface="Arial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9CBD502D-1200-41F7-B943-D27DCCC7DC9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869730" y="6636960"/>
            <a:ext cx="457086" cy="160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35000" tIns="70200" rIns="135000" bIns="70200">
            <a:spAutoFit/>
          </a:bodyPr>
          <a:lstStyle/>
          <a:p>
            <a:pPr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fld id="{59509B94-84A5-BF4F-9C2A-7EA9B89B457B}" type="slidenum">
              <a:rPr lang="fr-FR" sz="1200" b="0">
                <a:solidFill>
                  <a:srgbClr val="494C51"/>
                </a:solidFill>
                <a:latin typeface="ＭＳ Ｐゴシック" charset="0"/>
                <a:cs typeface="Arial" charset="0"/>
              </a:rPr>
              <a:pPr hangingPunct="0">
                <a:lnSpc>
                  <a:spcPct val="93000"/>
                </a:lnSpc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t>‹N°›</a:t>
            </a:fld>
            <a:endParaRPr lang="fr-FR" sz="1200" b="0" dirty="0">
              <a:solidFill>
                <a:srgbClr val="494C51"/>
              </a:solidFill>
              <a:latin typeface="ＭＳ Ｐゴシック" charset="0"/>
              <a:cs typeface="Arial" charset="0"/>
            </a:endParaRP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59313643-668D-40C7-BC8E-97463A8800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1869730" y="6684551"/>
            <a:ext cx="0" cy="209904"/>
          </a:xfrm>
          <a:prstGeom prst="line">
            <a:avLst/>
          </a:prstGeom>
          <a:noFill/>
          <a:ln w="3175" cmpd="sng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2700">
              <a:cs typeface="Arial" charset="0"/>
            </a:endParaRPr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E92C8DCC-05E8-4699-A76D-2A026FC6C3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67" y="-86329"/>
            <a:ext cx="12188968" cy="7118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EA708359-1FD1-4AFD-A3FE-688E678035B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352" y="2640262"/>
            <a:ext cx="12216408" cy="4405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867AC4C-F3AF-4FB4-BA03-FD0A37ED5B7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7731" y="-174271"/>
            <a:ext cx="2099282" cy="108635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BE04FCA-E5DC-4A64-B54F-880964B892C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072460">
            <a:off x="-745380" y="-1205918"/>
            <a:ext cx="2184064" cy="2239178"/>
          </a:xfrm>
          <a:prstGeom prst="rect">
            <a:avLst/>
          </a:prstGeom>
        </p:spPr>
      </p:pic>
      <p:sp>
        <p:nvSpPr>
          <p:cNvPr id="13" name="Espace réservé de la date 1">
            <a:extLst>
              <a:ext uri="{FF2B5EF4-FFF2-40B4-BE49-F238E27FC236}">
                <a16:creationId xmlns:a16="http://schemas.microsoft.com/office/drawing/2014/main" id="{E8692828-8B9C-418B-BFA1-571F1A3C0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14" name="Espace réservé du pied de page 2">
            <a:extLst>
              <a:ext uri="{FF2B5EF4-FFF2-40B4-BE49-F238E27FC236}">
                <a16:creationId xmlns:a16="http://schemas.microsoft.com/office/drawing/2014/main" id="{AB13E0FA-6003-4375-9993-124323F54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7623EE67-31D8-45B4-B22A-618851B66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16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hf hdr="0"/>
  <p:txStyles>
    <p:titleStyle>
      <a:lvl1pPr marL="0" algn="l" defTabSz="457200" rtl="0" eaLnBrk="1" fontAlgn="auto" latinLnBrk="0" hangingPunct="1">
        <a:lnSpc>
          <a:spcPct val="90000"/>
        </a:lnSpc>
        <a:spcBef>
          <a:spcPts val="0"/>
        </a:spcBef>
        <a:spcAft>
          <a:spcPts val="0"/>
        </a:spcAft>
        <a:buNone/>
        <a:defRPr lang="fr-FR" sz="4000" b="0" kern="1200" baseline="0" dirty="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Roboto Condensed Light" panose="02000000000000000000" pitchFamily="2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" descr="Image">
            <a:extLst>
              <a:ext uri="{FF2B5EF4-FFF2-40B4-BE49-F238E27FC236}">
                <a16:creationId xmlns:a16="http://schemas.microsoft.com/office/drawing/2014/main" id="{D8A02996-2A56-48B9-9D3B-B45AD01A20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82042" y="-706831"/>
            <a:ext cx="12913680" cy="69305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E496999-ECB3-4903-9922-84090C5199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072460">
            <a:off x="-994614" y="-1417419"/>
            <a:ext cx="3004680" cy="300468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50A38AB-19D8-451C-BAA5-D01CF0254CF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7731" y="-174271"/>
            <a:ext cx="2099282" cy="1086353"/>
          </a:xfrm>
          <a:prstGeom prst="rect">
            <a:avLst/>
          </a:prstGeom>
        </p:spPr>
      </p:pic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C02ACAEE-4B35-41DB-9D05-A8EC6F165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C9423848-8473-45C3-BE88-FDE86340B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CCCAFAB-9F68-4F40-9E21-A3E2297F7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44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B59DDDB-D96E-4E0A-9A39-EA3212C2A8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b="85126"/>
          <a:stretch/>
        </p:blipFill>
        <p:spPr>
          <a:xfrm>
            <a:off x="0" y="-123088"/>
            <a:ext cx="12192001" cy="102003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DDD807D-14B3-4648-8C69-3D848F4DC77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5561" y="-72378"/>
            <a:ext cx="1847163" cy="95588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5C9CD01-2EED-40F9-A0D1-7A322A1537A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072460">
            <a:off x="-309495" y="-506017"/>
            <a:ext cx="1254469" cy="1254469"/>
          </a:xfrm>
          <a:prstGeom prst="rect">
            <a:avLst/>
          </a:prstGeom>
        </p:spPr>
      </p:pic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AE441196-38B3-44F8-91A2-40BF42E514A3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11" name="Espace réservé du pied de page 2">
            <a:extLst>
              <a:ext uri="{FF2B5EF4-FFF2-40B4-BE49-F238E27FC236}">
                <a16:creationId xmlns:a16="http://schemas.microsoft.com/office/drawing/2014/main" id="{963AAD08-F901-4A02-9D3A-794AFBF9F7DB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EA1122B1-02BF-40E2-82CB-89990A7337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76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A4F15EF-30F4-4E42-9BFA-5387F17486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9375" b="85126"/>
          <a:stretch/>
        </p:blipFill>
        <p:spPr>
          <a:xfrm>
            <a:off x="4800594" y="-123088"/>
            <a:ext cx="7391402" cy="102003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31B8D21-873A-45B4-8CB3-99C0F1F2823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5561" y="-72378"/>
            <a:ext cx="1847163" cy="955884"/>
          </a:xfrm>
          <a:prstGeom prst="rect">
            <a:avLst/>
          </a:prstGeom>
        </p:spPr>
      </p:pic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030B745A-C578-4955-A277-8CFA9805484B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7C43-B60B-4C64-9542-12C5A50F8353}" type="datetimeFigureOut">
              <a:rPr lang="fr-FR" smtClean="0"/>
              <a:t>09/07/2021</a:t>
            </a:fld>
            <a:endParaRPr lang="fr-FR"/>
          </a:p>
        </p:txBody>
      </p:sp>
      <p:sp>
        <p:nvSpPr>
          <p:cNvPr id="9" name="Espace réservé du pied de page 2">
            <a:extLst>
              <a:ext uri="{FF2B5EF4-FFF2-40B4-BE49-F238E27FC236}">
                <a16:creationId xmlns:a16="http://schemas.microsoft.com/office/drawing/2014/main" id="{348D3588-D22E-43A2-ACF5-B8E6547002E6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DU DOCUMENT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F7334B-913D-46BE-8947-9100A7B1E538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528-8995-41C5-85C7-06E3E0B70F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8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21" r:id="rId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7F9FB-37E2-4967-84EE-2D1861BD7617}"/>
              </a:ext>
            </a:extLst>
          </p:cNvPr>
          <p:cNvSpPr/>
          <p:nvPr/>
        </p:nvSpPr>
        <p:spPr>
          <a:xfrm>
            <a:off x="1974573" y="2228671"/>
            <a:ext cx="6836917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 smtClean="0">
                <a:solidFill>
                  <a:srgbClr val="FFFFFF"/>
                </a:solidFill>
                <a:latin typeface="HelveticaNeue-Bold"/>
              </a:rPr>
              <a:t>Test </a:t>
            </a:r>
            <a:r>
              <a:rPr lang="fr-FR" sz="4000" b="1" dirty="0" smtClean="0">
                <a:solidFill>
                  <a:srgbClr val="FFFFFF"/>
                </a:solidFill>
                <a:latin typeface="HelveticaNeue-Bold"/>
              </a:rPr>
              <a:t>Maturité – visualisation graphique « en radar »</a:t>
            </a:r>
            <a:endParaRPr lang="fr-FR" sz="4000" b="1" dirty="0">
              <a:solidFill>
                <a:srgbClr val="FFFFFF"/>
              </a:solidFill>
              <a:latin typeface="HelveticaNeue-Bold"/>
            </a:endParaRPr>
          </a:p>
          <a:p>
            <a:r>
              <a:rPr lang="fr-FR" sz="2800" dirty="0" smtClean="0">
                <a:solidFill>
                  <a:srgbClr val="FFFFFF"/>
                </a:solidFill>
                <a:latin typeface="Helvetica" panose="020B0604020202030204" pitchFamily="34" charset="0"/>
              </a:rPr>
              <a:t>Nom de la Collectivité</a:t>
            </a:r>
            <a:endParaRPr lang="fr-FR" sz="2800" dirty="0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4D876A70-FD8F-470C-B1AA-0642E57DE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7473" y="6605188"/>
            <a:ext cx="2937163" cy="20903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Nom du document – JJ/MM/AAAA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EE8EFB49-F824-49B7-ADE3-4DFBB4478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8014" y="6605188"/>
            <a:ext cx="228600" cy="20903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 anchorCtr="0">
            <a:noAutofit/>
          </a:bodyPr>
          <a:lstStyle/>
          <a:p>
            <a:pPr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80322259-421C-4F90-A9B8-98F598FE28CE}" type="slidenum">
              <a:rPr lang="fr-FR" sz="80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34" charset="0"/>
                <a:cs typeface="Arial" pitchFamily="34" charset="0"/>
              </a:rPr>
              <a:pPr fontAlgn="base" hangingPunct="0">
                <a:lnSpc>
                  <a:spcPct val="93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34" charset="0"/>
              <a:cs typeface="Arial" pitchFamily="34" charset="0"/>
            </a:endParaRP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A2D3D775-11E0-400C-AE9F-8DCE354BB0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01817" y="6664324"/>
            <a:ext cx="0" cy="206375"/>
          </a:xfrm>
          <a:prstGeom prst="line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solidFill>
                <a:prstClr val="black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14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E4D575-7485-4C92-97E5-7A6ABF7E3D85}"/>
              </a:ext>
            </a:extLst>
          </p:cNvPr>
          <p:cNvSpPr/>
          <p:nvPr/>
        </p:nvSpPr>
        <p:spPr>
          <a:xfrm>
            <a:off x="3978363" y="0"/>
            <a:ext cx="46597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FFFF"/>
                </a:solidFill>
                <a:latin typeface="HelveticaNeue-Bold"/>
              </a:rPr>
              <a:t>Résultats du test de Maturité</a:t>
            </a:r>
            <a:endParaRPr lang="fr-FR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6EA86A-3257-4130-AAAA-391199CD1F79}"/>
              </a:ext>
            </a:extLst>
          </p:cNvPr>
          <p:cNvSpPr/>
          <p:nvPr/>
        </p:nvSpPr>
        <p:spPr>
          <a:xfrm>
            <a:off x="732514" y="829658"/>
            <a:ext cx="463973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D15E00"/>
                </a:solidFill>
                <a:latin typeface="Helvetica-Bold"/>
              </a:rPr>
              <a:t>Renseigner les résultats des questions du test de maturité dans le tableau </a:t>
            </a:r>
            <a:r>
              <a:rPr lang="fr-FR" b="1" dirty="0" err="1" smtClean="0">
                <a:solidFill>
                  <a:srgbClr val="D15E00"/>
                </a:solidFill>
                <a:latin typeface="Helvetica-Bold"/>
              </a:rPr>
              <a:t>excel</a:t>
            </a:r>
            <a:r>
              <a:rPr lang="fr-FR" b="1" dirty="0" smtClean="0">
                <a:solidFill>
                  <a:srgbClr val="D15E00"/>
                </a:solidFill>
                <a:latin typeface="Helvetica-Bold"/>
              </a:rPr>
              <a:t> du graphique : </a:t>
            </a:r>
            <a:endParaRPr lang="fr-FR" b="1" dirty="0">
              <a:solidFill>
                <a:srgbClr val="D15E00"/>
              </a:solidFill>
              <a:latin typeface="Helvetica-Bold"/>
            </a:endParaRPr>
          </a:p>
          <a:p>
            <a:r>
              <a:rPr lang="fr-FR" sz="2000" dirty="0" smtClean="0">
                <a:solidFill>
                  <a:srgbClr val="333333"/>
                </a:solidFill>
                <a:latin typeface="Helvetica" panose="020B0604020202030204" pitchFamily="34" charset="0"/>
              </a:rPr>
              <a:t>Pour cela reprendre la note attribuée à l’avant dernière question de chaque axe qui débute par « Au global »: </a:t>
            </a:r>
          </a:p>
          <a:p>
            <a:pPr marL="342900" indent="-342900">
              <a:buFontTx/>
              <a:buChar char="-"/>
            </a:pPr>
            <a:r>
              <a:rPr lang="fr-FR" sz="2000" dirty="0" smtClean="0">
                <a:solidFill>
                  <a:srgbClr val="333333"/>
                </a:solidFill>
                <a:latin typeface="Helvetica" panose="020B0604020202030204" pitchFamily="34" charset="0"/>
              </a:rPr>
              <a:t>E</a:t>
            </a:r>
            <a:r>
              <a:rPr lang="fr-FR" dirty="0" smtClean="0"/>
              <a:t>léments </a:t>
            </a:r>
            <a:r>
              <a:rPr lang="fr-FR" dirty="0"/>
              <a:t>de connaissance</a:t>
            </a:r>
            <a:r>
              <a:rPr lang="fr-FR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Documents </a:t>
            </a:r>
            <a:r>
              <a:rPr lang="fr-FR" dirty="0"/>
              <a:t>de </a:t>
            </a:r>
            <a:r>
              <a:rPr lang="fr-FR" dirty="0" smtClean="0"/>
              <a:t>planification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Réglementation marchandises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Identification et implication des acteurs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Initiatives et projets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Moyens </a:t>
            </a:r>
            <a:r>
              <a:rPr lang="fr-FR" dirty="0"/>
              <a:t>humains </a:t>
            </a:r>
            <a:r>
              <a:rPr lang="fr-FR" dirty="0" smtClean="0"/>
              <a:t>et financiers</a:t>
            </a:r>
            <a:endParaRPr lang="fr-FR" sz="2000" dirty="0">
              <a:solidFill>
                <a:srgbClr val="333333"/>
              </a:solidFill>
            </a:endParaRP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8788D06E-AF64-4A04-AF4D-B15DB1CE5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7666279"/>
              </p:ext>
            </p:extLst>
          </p:nvPr>
        </p:nvGraphicFramePr>
        <p:xfrm>
          <a:off x="5561297" y="1740310"/>
          <a:ext cx="6590439" cy="461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9">
            <a:extLst>
              <a:ext uri="{FF2B5EF4-FFF2-40B4-BE49-F238E27FC236}">
                <a16:creationId xmlns:a16="http://schemas.microsoft.com/office/drawing/2014/main" id="{0AC7988B-3BDA-43A1-8F0A-60433199E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7473" y="6605188"/>
            <a:ext cx="2937163" cy="20903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Nom du document – JJ/MM/AAAA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E3F4CEB-24A6-49C9-AE68-05C489202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8014" y="6605188"/>
            <a:ext cx="228600" cy="20903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 anchorCtr="0">
            <a:noAutofit/>
          </a:bodyPr>
          <a:lstStyle/>
          <a:p>
            <a:pPr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80322259-421C-4F90-A9B8-98F598FE28CE}" type="slidenum">
              <a:rPr lang="fr-FR" sz="80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34" charset="0"/>
                <a:cs typeface="Arial" pitchFamily="34" charset="0"/>
              </a:rPr>
              <a:pPr fontAlgn="base" hangingPunct="0">
                <a:lnSpc>
                  <a:spcPct val="93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34" charset="0"/>
              <a:cs typeface="Arial" pitchFamily="34" charset="0"/>
            </a:endParaRP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3CFA5868-0714-4EE3-8471-818199FE4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01817" y="6664324"/>
            <a:ext cx="0" cy="206375"/>
          </a:xfrm>
          <a:prstGeom prst="line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solidFill>
                <a:prstClr val="black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024644"/>
      </p:ext>
    </p:extLst>
  </p:cSld>
  <p:clrMapOvr>
    <a:masterClrMapping/>
  </p:clrMapOvr>
</p:sld>
</file>

<file path=ppt/theme/theme1.xml><?xml version="1.0" encoding="utf-8"?>
<a:theme xmlns:a="http://schemas.openxmlformats.org/drawingml/2006/main" name="Couvertu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ommair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ommair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apit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ontenu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ontenu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1FE0DBB7F8D742AE654EA6B4DB89AA" ma:contentTypeVersion="11" ma:contentTypeDescription="Crée un document." ma:contentTypeScope="" ma:versionID="76bacfa2a6be55a9120321e02930399f">
  <xsd:schema xmlns:xsd="http://www.w3.org/2001/XMLSchema" xmlns:xs="http://www.w3.org/2001/XMLSchema" xmlns:p="http://schemas.microsoft.com/office/2006/metadata/properties" xmlns:ns2="1a3a3c17-3ad4-476b-91f8-6a17aa4cc482" targetNamespace="http://schemas.microsoft.com/office/2006/metadata/properties" ma:root="true" ma:fieldsID="11d06bb1867e981123d0298279f89bb2" ns2:_="">
    <xsd:import namespace="1a3a3c17-3ad4-476b-91f8-6a17aa4cc4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3a3c17-3ad4-476b-91f8-6a17aa4cc4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17657A-8CBD-419B-B8A0-0E627CCCEED2}">
  <ds:schemaRefs>
    <ds:schemaRef ds:uri="1a3a3c17-3ad4-476b-91f8-6a17aa4cc482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86C314-092D-4D4E-A17E-263DC6DE4936}"/>
</file>

<file path=customXml/itemProps3.xml><?xml version="1.0" encoding="utf-8"?>
<ds:datastoreItem xmlns:ds="http://schemas.openxmlformats.org/officeDocument/2006/customXml" ds:itemID="{A32470C6-A27C-44A7-8228-D83815A209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10280</TotalTime>
  <Words>111</Words>
  <Application>Microsoft Office PowerPoint</Application>
  <PresentationFormat>Grand écran</PresentationFormat>
  <Paragraphs>16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2</vt:i4>
      </vt:variant>
    </vt:vector>
  </HeadingPairs>
  <TitlesOfParts>
    <vt:vector size="18" baseType="lpstr">
      <vt:lpstr>ＭＳ Ｐゴシック</vt:lpstr>
      <vt:lpstr>Arial</vt:lpstr>
      <vt:lpstr>Calibri</vt:lpstr>
      <vt:lpstr>DINPro-Light</vt:lpstr>
      <vt:lpstr>Helvetica</vt:lpstr>
      <vt:lpstr>Helvetica-Bold</vt:lpstr>
      <vt:lpstr>HelveticaNeue-Bold</vt:lpstr>
      <vt:lpstr>Roboto Condensed Light</vt:lpstr>
      <vt:lpstr>Times New Roman</vt:lpstr>
      <vt:lpstr>Wingdings</vt:lpstr>
      <vt:lpstr>Couverture</vt:lpstr>
      <vt:lpstr>Sommaire 1</vt:lpstr>
      <vt:lpstr>Sommaire 2</vt:lpstr>
      <vt:lpstr>Chapitre</vt:lpstr>
      <vt:lpstr>Contenu 1</vt:lpstr>
      <vt:lpstr>Contenu 2</vt:lpstr>
      <vt:lpstr>Présentation PowerPoint</vt:lpstr>
      <vt:lpstr>Présentation PowerPoint</vt:lpstr>
    </vt:vector>
  </TitlesOfParts>
  <Company>2en1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Banières</dc:creator>
  <cp:lastModifiedBy> </cp:lastModifiedBy>
  <cp:revision>802</cp:revision>
  <cp:lastPrinted>2016-08-05T00:42:44Z</cp:lastPrinted>
  <dcterms:created xsi:type="dcterms:W3CDTF">2016-01-25T10:19:21Z</dcterms:created>
  <dcterms:modified xsi:type="dcterms:W3CDTF">2021-07-09T06:45:37Z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0x010100421FE0DBB7F8D742AE654EA6B4DB89AA</vt:lpwstr>
  </property>
</Properties>
</file>